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61" r:id="rId2"/>
    <p:sldMasterId id="2147483673" r:id="rId3"/>
  </p:sldMasterIdLst>
  <p:notesMasterIdLst>
    <p:notesMasterId r:id="rId100"/>
  </p:notesMasterIdLst>
  <p:handoutMasterIdLst>
    <p:handoutMasterId r:id="rId101"/>
  </p:handoutMasterIdLst>
  <p:sldIdLst>
    <p:sldId id="342" r:id="rId4"/>
    <p:sldId id="343" r:id="rId5"/>
    <p:sldId id="261" r:id="rId6"/>
    <p:sldId id="262" r:id="rId7"/>
    <p:sldId id="263" r:id="rId8"/>
    <p:sldId id="264" r:id="rId9"/>
    <p:sldId id="355" r:id="rId10"/>
    <p:sldId id="345" r:id="rId11"/>
    <p:sldId id="346" r:id="rId12"/>
    <p:sldId id="347" r:id="rId13"/>
    <p:sldId id="348" r:id="rId14"/>
    <p:sldId id="349" r:id="rId15"/>
    <p:sldId id="350" r:id="rId16"/>
    <p:sldId id="351" r:id="rId17"/>
    <p:sldId id="352" r:id="rId18"/>
    <p:sldId id="353" r:id="rId19"/>
    <p:sldId id="35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 id="279" r:id="rId35"/>
    <p:sldId id="280" r:id="rId36"/>
    <p:sldId id="281" r:id="rId37"/>
    <p:sldId id="282" r:id="rId38"/>
    <p:sldId id="283" r:id="rId39"/>
    <p:sldId id="284" r:id="rId40"/>
    <p:sldId id="285" r:id="rId41"/>
    <p:sldId id="286" r:id="rId42"/>
    <p:sldId id="287" r:id="rId43"/>
    <p:sldId id="288" r:id="rId44"/>
    <p:sldId id="289" r:id="rId45"/>
    <p:sldId id="290" r:id="rId46"/>
    <p:sldId id="291" r:id="rId47"/>
    <p:sldId id="292" r:id="rId48"/>
    <p:sldId id="293" r:id="rId49"/>
    <p:sldId id="294" r:id="rId50"/>
    <p:sldId id="295" r:id="rId51"/>
    <p:sldId id="296" r:id="rId52"/>
    <p:sldId id="297" r:id="rId53"/>
    <p:sldId id="298" r:id="rId54"/>
    <p:sldId id="299" r:id="rId55"/>
    <p:sldId id="300" r:id="rId56"/>
    <p:sldId id="301" r:id="rId57"/>
    <p:sldId id="302" r:id="rId58"/>
    <p:sldId id="303" r:id="rId59"/>
    <p:sldId id="304" r:id="rId60"/>
    <p:sldId id="305" r:id="rId61"/>
    <p:sldId id="306" r:id="rId62"/>
    <p:sldId id="307" r:id="rId63"/>
    <p:sldId id="308" r:id="rId64"/>
    <p:sldId id="309" r:id="rId65"/>
    <p:sldId id="310" r:id="rId66"/>
    <p:sldId id="311" r:id="rId67"/>
    <p:sldId id="312" r:id="rId68"/>
    <p:sldId id="313" r:id="rId69"/>
    <p:sldId id="314" r:id="rId70"/>
    <p:sldId id="315" r:id="rId71"/>
    <p:sldId id="356" r:id="rId72"/>
    <p:sldId id="316" r:id="rId73"/>
    <p:sldId id="317" r:id="rId74"/>
    <p:sldId id="318" r:id="rId75"/>
    <p:sldId id="319" r:id="rId76"/>
    <p:sldId id="320" r:id="rId77"/>
    <p:sldId id="321" r:id="rId78"/>
    <p:sldId id="322" r:id="rId79"/>
    <p:sldId id="323" r:id="rId80"/>
    <p:sldId id="324" r:id="rId81"/>
    <p:sldId id="325" r:id="rId82"/>
    <p:sldId id="326" r:id="rId83"/>
    <p:sldId id="327" r:id="rId84"/>
    <p:sldId id="328" r:id="rId85"/>
    <p:sldId id="329" r:id="rId86"/>
    <p:sldId id="330" r:id="rId87"/>
    <p:sldId id="331" r:id="rId88"/>
    <p:sldId id="332" r:id="rId89"/>
    <p:sldId id="333" r:id="rId90"/>
    <p:sldId id="334" r:id="rId91"/>
    <p:sldId id="335" r:id="rId92"/>
    <p:sldId id="336" r:id="rId93"/>
    <p:sldId id="337" r:id="rId94"/>
    <p:sldId id="338" r:id="rId95"/>
    <p:sldId id="339" r:id="rId96"/>
    <p:sldId id="340" r:id="rId97"/>
    <p:sldId id="341" r:id="rId98"/>
    <p:sldId id="344" r:id="rId9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CA39A"/>
    <a:srgbClr val="F1BE48"/>
    <a:srgbClr val="6E6259"/>
    <a:srgbClr val="010000"/>
    <a:srgbClr val="C8102E"/>
    <a:srgbClr val="7A6E67"/>
    <a:srgbClr val="F2BF49"/>
    <a:srgbClr val="ADA07A"/>
    <a:srgbClr val="CE11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99" autoAdjust="0"/>
    <p:restoredTop sz="88391" autoAdjust="0"/>
  </p:normalViewPr>
  <p:slideViewPr>
    <p:cSldViewPr>
      <p:cViewPr varScale="1">
        <p:scale>
          <a:sx n="131" d="100"/>
          <a:sy n="131" d="100"/>
        </p:scale>
        <p:origin x="1098"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presProps" Target="presProps.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notesMaster" Target="notesMasters/notesMaster1.xml"/><Relationship Id="rId105"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755A0C9-E830-1241-BEA3-6925DA004ECF}" type="datetimeFigureOut">
              <a:rPr lang="en-US" smtClean="0"/>
              <a:pPr/>
              <a:t>4/22/2020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984522-76EF-EF4D-8870-07F3436BA4E0}" type="slidenum">
              <a:rPr lang="en-US" smtClean="0"/>
              <a:pPr/>
              <a:t>‹#›</a:t>
            </a:fld>
            <a:endParaRPr lang="en-US"/>
          </a:p>
        </p:txBody>
      </p:sp>
    </p:spTree>
    <p:extLst>
      <p:ext uri="{BB962C8B-B14F-4D97-AF65-F5344CB8AC3E}">
        <p14:creationId xmlns:p14="http://schemas.microsoft.com/office/powerpoint/2010/main" val="12009024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845082-6AF3-024B-A14D-C5AD8123919E}" type="datetimeFigureOut">
              <a:rPr lang="en-US" smtClean="0"/>
              <a:pPr/>
              <a:t>4/22/2020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6D18E-8B09-B24B-9169-4FC527B8D84F}" type="slidenum">
              <a:rPr lang="en-US" smtClean="0"/>
              <a:pPr/>
              <a:t>‹#›</a:t>
            </a:fld>
            <a:endParaRPr lang="en-US"/>
          </a:p>
        </p:txBody>
      </p:sp>
    </p:spTree>
    <p:extLst>
      <p:ext uri="{BB962C8B-B14F-4D97-AF65-F5344CB8AC3E}">
        <p14:creationId xmlns:p14="http://schemas.microsoft.com/office/powerpoint/2010/main" val="24577925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18288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a:p>
        </p:txBody>
      </p:sp>
      <p:sp>
        <p:nvSpPr>
          <p:cNvPr id="3076" name="Rectangle 4"/>
          <p:cNvSpPr>
            <a:spLocks noGrp="1" noChangeArrowheads="1"/>
          </p:cNvSpPr>
          <p:nvPr>
            <p:ph type="ctrTitle"/>
          </p:nvPr>
        </p:nvSpPr>
        <p:spPr>
          <a:xfrm>
            <a:off x="533400" y="2514600"/>
            <a:ext cx="6629400" cy="1066800"/>
          </a:xfrm>
        </p:spPr>
        <p:txBody>
          <a:bodyPr anchor="b"/>
          <a:lstStyle>
            <a:lvl1pPr>
              <a:defRPr>
                <a:solidFill>
                  <a:srgbClr val="F1BE48"/>
                </a:solidFill>
              </a:defRPr>
            </a:lvl1pPr>
          </a:lstStyle>
          <a:p>
            <a:r>
              <a:rPr lang="en-US"/>
              <a:t>Click to edit Master title style</a:t>
            </a:r>
          </a:p>
        </p:txBody>
      </p:sp>
      <p:sp>
        <p:nvSpPr>
          <p:cNvPr id="3077" name="Rectangle 5"/>
          <p:cNvSpPr>
            <a:spLocks noGrp="1" noChangeArrowheads="1"/>
          </p:cNvSpPr>
          <p:nvPr>
            <p:ph type="subTitle" idx="1"/>
          </p:nvPr>
        </p:nvSpPr>
        <p:spPr>
          <a:xfrm>
            <a:off x="533400" y="3581400"/>
            <a:ext cx="6248400" cy="1752600"/>
          </a:xfrm>
        </p:spPr>
        <p:txBody>
          <a:bodyPr/>
          <a:lstStyle>
            <a:lvl1pPr marL="0" indent="0">
              <a:buFont typeface="Times" charset="0"/>
              <a:buNone/>
              <a:defRPr sz="2400"/>
            </a:lvl1pPr>
          </a:lstStyle>
          <a:p>
            <a:r>
              <a:rPr lang="en-US"/>
              <a:t>Click to edit Master subtitle style</a:t>
            </a:r>
          </a:p>
        </p:txBody>
      </p:sp>
      <p:sp>
        <p:nvSpPr>
          <p:cNvPr id="3078" name="Text Box 6"/>
          <p:cNvSpPr txBox="1">
            <a:spLocks noChangeArrowheads="1"/>
          </p:cNvSpPr>
          <p:nvPr/>
        </p:nvSpPr>
        <p:spPr bwMode="auto">
          <a:xfrm>
            <a:off x="212725" y="3489325"/>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9"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pic>
        <p:nvPicPr>
          <p:cNvPr id="10" name="Picture 11" descr="ISU LEFT white.eps"/>
          <p:cNvPicPr>
            <a:picLocks noChangeAspect="1"/>
          </p:cNvPicPr>
          <p:nvPr userDrawn="1"/>
        </p:nvPicPr>
        <p:blipFill>
          <a:blip r:embed="rId2"/>
          <a:srcRect b="38235"/>
          <a:stretch>
            <a:fillRect/>
          </a:stretch>
        </p:blipFill>
        <p:spPr bwMode="auto">
          <a:xfrm>
            <a:off x="533400" y="830263"/>
            <a:ext cx="4724400" cy="388937"/>
          </a:xfrm>
          <a:prstGeom prst="rect">
            <a:avLst/>
          </a:prstGeom>
          <a:noFill/>
          <a:ln w="9525">
            <a:noFill/>
            <a:miter lim="800000"/>
            <a:headEnd/>
            <a:tailEnd/>
          </a:ln>
        </p:spPr>
      </p:pic>
      <p:sp>
        <p:nvSpPr>
          <p:cNvPr id="3" name="Text Placeholder 2"/>
          <p:cNvSpPr>
            <a:spLocks noGrp="1"/>
          </p:cNvSpPr>
          <p:nvPr>
            <p:ph type="body" sz="quarter" idx="10" hasCustomPrompt="1"/>
          </p:nvPr>
        </p:nvSpPr>
        <p:spPr>
          <a:xfrm>
            <a:off x="468313" y="1295400"/>
            <a:ext cx="3657600" cy="457200"/>
          </a:xfrm>
        </p:spPr>
        <p:txBody>
          <a:bodyPr/>
          <a:lstStyle>
            <a:lvl1pPr marL="0" indent="0">
              <a:buNone/>
              <a:defRPr sz="1600" b="1" i="0" baseline="0">
                <a:solidFill>
                  <a:schemeClr val="bg1"/>
                </a:solidFill>
                <a:latin typeface="Univers 65" charset="0"/>
                <a:ea typeface="Univers 65" charset="0"/>
                <a:cs typeface="Univers 65" charset="0"/>
              </a:defRPr>
            </a:lvl1pPr>
          </a:lstStyle>
          <a:p>
            <a:pPr lvl="0"/>
            <a:r>
              <a:rPr lang="en-US" dirty="0"/>
              <a:t>Unit Name Goes Here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200025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5848350" cy="5029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71DD78-7515-407F-9BD3-649524BE3587}" type="datetime1">
              <a:rPr lang="en-US" smtClean="0"/>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7A2384-8C5D-49F6-8259-B9A64ECD4852}" type="slidenum">
              <a:rPr lang="en-US" smtClean="0"/>
              <a:t>‹#›</a:t>
            </a:fld>
            <a:endParaRPr lang="en-US" dirty="0"/>
          </a:p>
        </p:txBody>
      </p:sp>
    </p:spTree>
    <p:extLst>
      <p:ext uri="{BB962C8B-B14F-4D97-AF65-F5344CB8AC3E}">
        <p14:creationId xmlns:p14="http://schemas.microsoft.com/office/powerpoint/2010/main" val="2599407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18288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a:p>
        </p:txBody>
      </p:sp>
      <p:sp>
        <p:nvSpPr>
          <p:cNvPr id="3076" name="Rectangle 4"/>
          <p:cNvSpPr>
            <a:spLocks noGrp="1" noChangeArrowheads="1"/>
          </p:cNvSpPr>
          <p:nvPr>
            <p:ph type="ctrTitle"/>
          </p:nvPr>
        </p:nvSpPr>
        <p:spPr>
          <a:xfrm>
            <a:off x="533400" y="2514600"/>
            <a:ext cx="6629400" cy="1066800"/>
          </a:xfrm>
        </p:spPr>
        <p:txBody>
          <a:bodyPr anchor="b"/>
          <a:lstStyle>
            <a:lvl1pPr>
              <a:defRPr>
                <a:solidFill>
                  <a:srgbClr val="F1BE48"/>
                </a:solidFill>
              </a:defRPr>
            </a:lvl1pPr>
          </a:lstStyle>
          <a:p>
            <a:r>
              <a:rPr lang="en-US"/>
              <a:t>Click to edit Master title style</a:t>
            </a:r>
          </a:p>
        </p:txBody>
      </p:sp>
      <p:sp>
        <p:nvSpPr>
          <p:cNvPr id="3077" name="Rectangle 5"/>
          <p:cNvSpPr>
            <a:spLocks noGrp="1" noChangeArrowheads="1"/>
          </p:cNvSpPr>
          <p:nvPr>
            <p:ph type="subTitle" idx="1"/>
          </p:nvPr>
        </p:nvSpPr>
        <p:spPr>
          <a:xfrm>
            <a:off x="533400" y="3581400"/>
            <a:ext cx="6248400" cy="1752600"/>
          </a:xfrm>
        </p:spPr>
        <p:txBody>
          <a:bodyPr/>
          <a:lstStyle>
            <a:lvl1pPr marL="0" indent="0">
              <a:buFont typeface="Times" charset="0"/>
              <a:buNone/>
              <a:defRPr sz="2400"/>
            </a:lvl1pPr>
          </a:lstStyle>
          <a:p>
            <a:r>
              <a:rPr lang="en-US"/>
              <a:t>Click to edit Master subtitle style</a:t>
            </a:r>
          </a:p>
        </p:txBody>
      </p:sp>
      <p:sp>
        <p:nvSpPr>
          <p:cNvPr id="3078" name="Text Box 6"/>
          <p:cNvSpPr txBox="1">
            <a:spLocks noChangeArrowheads="1"/>
          </p:cNvSpPr>
          <p:nvPr/>
        </p:nvSpPr>
        <p:spPr bwMode="auto">
          <a:xfrm>
            <a:off x="212725" y="3489325"/>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9"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pic>
        <p:nvPicPr>
          <p:cNvPr id="10" name="Picture 11" descr="ISU LEFT white.eps"/>
          <p:cNvPicPr>
            <a:picLocks noChangeAspect="1"/>
          </p:cNvPicPr>
          <p:nvPr userDrawn="1"/>
        </p:nvPicPr>
        <p:blipFill>
          <a:blip r:embed="rId2"/>
          <a:srcRect b="38235"/>
          <a:stretch>
            <a:fillRect/>
          </a:stretch>
        </p:blipFill>
        <p:spPr bwMode="auto">
          <a:xfrm>
            <a:off x="533400" y="830263"/>
            <a:ext cx="4724400" cy="388937"/>
          </a:xfrm>
          <a:prstGeom prst="rect">
            <a:avLst/>
          </a:prstGeom>
          <a:noFill/>
          <a:ln w="9525">
            <a:noFill/>
            <a:miter lim="800000"/>
            <a:headEnd/>
            <a:tailEnd/>
          </a:ln>
        </p:spPr>
      </p:pic>
      <p:sp>
        <p:nvSpPr>
          <p:cNvPr id="3" name="Text Placeholder 2"/>
          <p:cNvSpPr>
            <a:spLocks noGrp="1"/>
          </p:cNvSpPr>
          <p:nvPr>
            <p:ph type="body" sz="quarter" idx="10" hasCustomPrompt="1"/>
          </p:nvPr>
        </p:nvSpPr>
        <p:spPr>
          <a:xfrm>
            <a:off x="468313" y="1295400"/>
            <a:ext cx="3657600" cy="457200"/>
          </a:xfrm>
        </p:spPr>
        <p:txBody>
          <a:bodyPr/>
          <a:lstStyle>
            <a:lvl1pPr marL="0" indent="0">
              <a:buNone/>
              <a:defRPr sz="1600" b="1" i="0" baseline="0">
                <a:solidFill>
                  <a:schemeClr val="bg1"/>
                </a:solidFill>
                <a:latin typeface="Univers 65" charset="0"/>
                <a:ea typeface="Univers 65" charset="0"/>
                <a:cs typeface="Univers 65" charset="0"/>
              </a:defRPr>
            </a:lvl1pPr>
          </a:lstStyle>
          <a:p>
            <a:pPr lvl="0"/>
            <a:r>
              <a:rPr lang="en-US" dirty="0"/>
              <a:t>Unit Name Goes Here</a:t>
            </a:r>
          </a:p>
        </p:txBody>
      </p:sp>
    </p:spTree>
    <p:extLst>
      <p:ext uri="{BB962C8B-B14F-4D97-AF65-F5344CB8AC3E}">
        <p14:creationId xmlns:p14="http://schemas.microsoft.com/office/powerpoint/2010/main" val="8535252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C8102E"/>
              </a:buClr>
              <a:defRPr/>
            </a:lvl1pPr>
            <a:lvl2pPr>
              <a:buClr>
                <a:srgbClr val="C8102E"/>
              </a:buClr>
              <a:defRPr/>
            </a:lvl2pPr>
            <a:lvl3pPr>
              <a:buClr>
                <a:srgbClr val="C8102E"/>
              </a:buClr>
              <a:defRPr/>
            </a:lvl3pPr>
            <a:lvl4pPr>
              <a:buClr>
                <a:srgbClr val="C8102E"/>
              </a:buClr>
              <a:defRPr/>
            </a:lvl4pPr>
            <a:lvl5pPr>
              <a:buClr>
                <a:srgbClr val="C8102E"/>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8"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7333058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1337945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7"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5267580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8" name="Text Placeholder 7"/>
          <p:cNvSpPr>
            <a:spLocks noGrp="1"/>
          </p:cNvSpPr>
          <p:nvPr>
            <p:ph type="body" sz="quarter" idx="11"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7831957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4"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42656874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3"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456352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C8102E"/>
              </a:buClr>
              <a:defRPr/>
            </a:lvl1pPr>
            <a:lvl2pPr>
              <a:buClr>
                <a:srgbClr val="C8102E"/>
              </a:buClr>
              <a:defRPr/>
            </a:lvl2pPr>
            <a:lvl3pPr>
              <a:buClr>
                <a:srgbClr val="C8102E"/>
              </a:buClr>
              <a:defRPr/>
            </a:lvl3pPr>
            <a:lvl4pPr>
              <a:buClr>
                <a:srgbClr val="C8102E"/>
              </a:buClr>
              <a:defRPr/>
            </a:lvl4pPr>
            <a:lvl5pPr>
              <a:buClr>
                <a:srgbClr val="C8102E"/>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8"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5328440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5323431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9883980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200025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584835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3064742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18288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a:p>
        </p:txBody>
      </p:sp>
      <p:sp>
        <p:nvSpPr>
          <p:cNvPr id="3076" name="Rectangle 4"/>
          <p:cNvSpPr>
            <a:spLocks noGrp="1" noChangeArrowheads="1"/>
          </p:cNvSpPr>
          <p:nvPr>
            <p:ph type="ctrTitle"/>
          </p:nvPr>
        </p:nvSpPr>
        <p:spPr>
          <a:xfrm>
            <a:off x="533400" y="2514600"/>
            <a:ext cx="6629400" cy="1066800"/>
          </a:xfrm>
        </p:spPr>
        <p:txBody>
          <a:bodyPr anchor="b"/>
          <a:lstStyle>
            <a:lvl1pPr>
              <a:defRPr>
                <a:solidFill>
                  <a:srgbClr val="F1BE48"/>
                </a:solidFill>
              </a:defRPr>
            </a:lvl1pPr>
          </a:lstStyle>
          <a:p>
            <a:r>
              <a:rPr lang="en-US"/>
              <a:t>Click to edit Master title style</a:t>
            </a:r>
          </a:p>
        </p:txBody>
      </p:sp>
      <p:sp>
        <p:nvSpPr>
          <p:cNvPr id="3077" name="Rectangle 5"/>
          <p:cNvSpPr>
            <a:spLocks noGrp="1" noChangeArrowheads="1"/>
          </p:cNvSpPr>
          <p:nvPr>
            <p:ph type="subTitle" idx="1"/>
          </p:nvPr>
        </p:nvSpPr>
        <p:spPr>
          <a:xfrm>
            <a:off x="533400" y="3581400"/>
            <a:ext cx="6248400" cy="1752600"/>
          </a:xfrm>
        </p:spPr>
        <p:txBody>
          <a:bodyPr/>
          <a:lstStyle>
            <a:lvl1pPr marL="0" indent="0">
              <a:buFont typeface="Times" charset="0"/>
              <a:buNone/>
              <a:defRPr sz="2400"/>
            </a:lvl1pPr>
          </a:lstStyle>
          <a:p>
            <a:r>
              <a:rPr lang="en-US"/>
              <a:t>Click to edit Master subtitle style</a:t>
            </a:r>
          </a:p>
        </p:txBody>
      </p:sp>
      <p:sp>
        <p:nvSpPr>
          <p:cNvPr id="3078" name="Text Box 6"/>
          <p:cNvSpPr txBox="1">
            <a:spLocks noChangeArrowheads="1"/>
          </p:cNvSpPr>
          <p:nvPr/>
        </p:nvSpPr>
        <p:spPr bwMode="auto">
          <a:xfrm>
            <a:off x="212725" y="3489325"/>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9"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pic>
        <p:nvPicPr>
          <p:cNvPr id="10" name="Picture 11" descr="ISU LEFT white.eps"/>
          <p:cNvPicPr>
            <a:picLocks noChangeAspect="1"/>
          </p:cNvPicPr>
          <p:nvPr userDrawn="1"/>
        </p:nvPicPr>
        <p:blipFill>
          <a:blip r:embed="rId2"/>
          <a:srcRect b="38235"/>
          <a:stretch>
            <a:fillRect/>
          </a:stretch>
        </p:blipFill>
        <p:spPr bwMode="auto">
          <a:xfrm>
            <a:off x="533400" y="830263"/>
            <a:ext cx="4724400" cy="388937"/>
          </a:xfrm>
          <a:prstGeom prst="rect">
            <a:avLst/>
          </a:prstGeom>
          <a:noFill/>
          <a:ln w="9525">
            <a:noFill/>
            <a:miter lim="800000"/>
            <a:headEnd/>
            <a:tailEnd/>
          </a:ln>
        </p:spPr>
      </p:pic>
      <p:sp>
        <p:nvSpPr>
          <p:cNvPr id="3" name="Text Placeholder 2"/>
          <p:cNvSpPr>
            <a:spLocks noGrp="1"/>
          </p:cNvSpPr>
          <p:nvPr>
            <p:ph type="body" sz="quarter" idx="10" hasCustomPrompt="1"/>
          </p:nvPr>
        </p:nvSpPr>
        <p:spPr>
          <a:xfrm>
            <a:off x="468313" y="1295400"/>
            <a:ext cx="3657600" cy="457200"/>
          </a:xfrm>
        </p:spPr>
        <p:txBody>
          <a:bodyPr/>
          <a:lstStyle>
            <a:lvl1pPr marL="0" indent="0">
              <a:buNone/>
              <a:defRPr sz="1600" b="1" i="0" baseline="0">
                <a:solidFill>
                  <a:schemeClr val="bg1"/>
                </a:solidFill>
                <a:latin typeface="Univers 65" charset="0"/>
                <a:ea typeface="Univers 65" charset="0"/>
                <a:cs typeface="Univers 65" charset="0"/>
              </a:defRPr>
            </a:lvl1pPr>
          </a:lstStyle>
          <a:p>
            <a:pPr lvl="0"/>
            <a:r>
              <a:rPr lang="en-US" dirty="0"/>
              <a:t>Unit Name Goes Here</a:t>
            </a:r>
          </a:p>
        </p:txBody>
      </p:sp>
    </p:spTree>
    <p:extLst>
      <p:ext uri="{BB962C8B-B14F-4D97-AF65-F5344CB8AC3E}">
        <p14:creationId xmlns:p14="http://schemas.microsoft.com/office/powerpoint/2010/main" val="26030791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C8102E"/>
              </a:buClr>
              <a:defRPr/>
            </a:lvl1pPr>
            <a:lvl2pPr>
              <a:buClr>
                <a:srgbClr val="C8102E"/>
              </a:buClr>
              <a:defRPr/>
            </a:lvl2pPr>
            <a:lvl3pPr>
              <a:buClr>
                <a:srgbClr val="C8102E"/>
              </a:buClr>
              <a:defRPr/>
            </a:lvl3pPr>
            <a:lvl4pPr>
              <a:buClr>
                <a:srgbClr val="C8102E"/>
              </a:buClr>
              <a:defRPr/>
            </a:lvl4pPr>
            <a:lvl5pPr>
              <a:buClr>
                <a:srgbClr val="C8102E"/>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8"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9485471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6356445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7"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0427738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8" name="Text Placeholder 7"/>
          <p:cNvSpPr>
            <a:spLocks noGrp="1"/>
          </p:cNvSpPr>
          <p:nvPr>
            <p:ph type="body" sz="quarter" idx="11"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3834293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4"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834219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3"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1682631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994049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1336537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4121279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200025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584835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9484354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71DD78-7515-407F-9BD3-649524BE3587}" type="datetime1">
              <a:rPr lang="en-US" smtClean="0"/>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7A2384-8C5D-49F6-8259-B9A64ECD4852}" type="slidenum">
              <a:rPr lang="en-US" smtClean="0"/>
              <a:t>‹#›</a:t>
            </a:fld>
            <a:endParaRPr lang="en-US" dirty="0"/>
          </a:p>
        </p:txBody>
      </p:sp>
    </p:spTree>
    <p:extLst>
      <p:ext uri="{BB962C8B-B14F-4D97-AF65-F5344CB8AC3E}">
        <p14:creationId xmlns:p14="http://schemas.microsoft.com/office/powerpoint/2010/main" val="1759153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7"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8" name="Text Placeholder 7"/>
          <p:cNvSpPr>
            <a:spLocks noGrp="1"/>
          </p:cNvSpPr>
          <p:nvPr>
            <p:ph type="body" sz="quarter" idx="11"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4"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3"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userDrawn="1"/>
        </p:nvSpPr>
        <p:spPr bwMode="auto">
          <a:xfrm>
            <a:off x="0" y="6096000"/>
            <a:ext cx="9144000" cy="7620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a:p>
        </p:txBody>
      </p:sp>
      <p:sp>
        <p:nvSpPr>
          <p:cNvPr id="1026" name="Rectangle 2"/>
          <p:cNvSpPr>
            <a:spLocks noGrp="1" noChangeArrowheads="1"/>
          </p:cNvSpPr>
          <p:nvPr>
            <p:ph type="title"/>
          </p:nvPr>
        </p:nvSpPr>
        <p:spPr bwMode="auto">
          <a:xfrm>
            <a:off x="457200" y="1524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838200" y="1066800"/>
            <a:ext cx="76200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35" name="Text Box 11"/>
          <p:cNvSpPr txBox="1">
            <a:spLocks noChangeArrowheads="1"/>
          </p:cNvSpPr>
          <p:nvPr/>
        </p:nvSpPr>
        <p:spPr bwMode="auto">
          <a:xfrm>
            <a:off x="212725" y="3489325"/>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9"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pic>
        <p:nvPicPr>
          <p:cNvPr id="12" name="Picture 11" descr="ISU LEFT white.eps"/>
          <p:cNvPicPr>
            <a:picLocks noChangeAspect="1"/>
          </p:cNvPicPr>
          <p:nvPr userDrawn="1"/>
        </p:nvPicPr>
        <p:blipFill>
          <a:blip r:embed="rId14"/>
          <a:srcRect b="38235"/>
          <a:stretch>
            <a:fillRect/>
          </a:stretch>
        </p:blipFill>
        <p:spPr bwMode="auto">
          <a:xfrm>
            <a:off x="533400" y="6365927"/>
            <a:ext cx="3200400" cy="263473"/>
          </a:xfrm>
          <a:prstGeom prst="rect">
            <a:avLst/>
          </a:prstGeom>
          <a:noFill/>
          <a:ln w="9525">
            <a:noFill/>
            <a:miter lim="800000"/>
            <a:headEnd/>
            <a:tailEnd/>
          </a:ln>
        </p:spPr>
      </p:pic>
      <p:sp>
        <p:nvSpPr>
          <p:cNvPr id="6" name="Footer Placeholder 5"/>
          <p:cNvSpPr>
            <a:spLocks noGrp="1"/>
          </p:cNvSpPr>
          <p:nvPr>
            <p:ph type="ftr" sz="quarter" idx="3"/>
          </p:nvPr>
        </p:nvSpPr>
        <p:spPr>
          <a:xfrm>
            <a:off x="5715000" y="6315100"/>
            <a:ext cx="3086100"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pPr algn="r"/>
            <a:r>
              <a:rPr lang="en-US" dirty="0"/>
              <a:t>Unit Name Goes Here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200" algn="l" rtl="0" eaLnBrk="1" fontAlgn="base" hangingPunct="1">
        <a:spcBef>
          <a:spcPct val="0"/>
        </a:spcBef>
        <a:spcAft>
          <a:spcPct val="0"/>
        </a:spcAft>
        <a:defRPr sz="3500">
          <a:solidFill>
            <a:srgbClr val="CE1126"/>
          </a:solidFill>
          <a:latin typeface="Univers 67 CondensedBold" charset="0"/>
        </a:defRPr>
      </a:lvl6pPr>
      <a:lvl7pPr marL="914400" algn="l" rtl="0" eaLnBrk="1" fontAlgn="base" hangingPunct="1">
        <a:spcBef>
          <a:spcPct val="0"/>
        </a:spcBef>
        <a:spcAft>
          <a:spcPct val="0"/>
        </a:spcAft>
        <a:defRPr sz="3500">
          <a:solidFill>
            <a:srgbClr val="CE1126"/>
          </a:solidFill>
          <a:latin typeface="Univers 67 CondensedBold" charset="0"/>
        </a:defRPr>
      </a:lvl7pPr>
      <a:lvl8pPr marL="1371600" algn="l" rtl="0" eaLnBrk="1" fontAlgn="base" hangingPunct="1">
        <a:spcBef>
          <a:spcPct val="0"/>
        </a:spcBef>
        <a:spcAft>
          <a:spcPct val="0"/>
        </a:spcAft>
        <a:defRPr sz="3500">
          <a:solidFill>
            <a:srgbClr val="CE1126"/>
          </a:solidFill>
          <a:latin typeface="Univers 67 CondensedBold" charset="0"/>
        </a:defRPr>
      </a:lvl8pPr>
      <a:lvl9pPr marL="1828800" algn="l" rtl="0" eaLnBrk="1" fontAlgn="base" hangingPunct="1">
        <a:spcBef>
          <a:spcPct val="0"/>
        </a:spcBef>
        <a:spcAft>
          <a:spcPct val="0"/>
        </a:spcAft>
        <a:defRPr sz="3500">
          <a:solidFill>
            <a:srgbClr val="CE1126"/>
          </a:solidFill>
          <a:latin typeface="Univers 67 CondensedBold" charset="0"/>
        </a:defRPr>
      </a:lvl9pPr>
    </p:titleStyle>
    <p:bodyStyle>
      <a:lvl1pPr marL="342900" indent="-3429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50" indent="-28575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userDrawn="1"/>
        </p:nvSpPr>
        <p:spPr bwMode="auto">
          <a:xfrm>
            <a:off x="0" y="6096000"/>
            <a:ext cx="9144000" cy="7620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a:p>
        </p:txBody>
      </p:sp>
      <p:sp>
        <p:nvSpPr>
          <p:cNvPr id="1026" name="Rectangle 2"/>
          <p:cNvSpPr>
            <a:spLocks noGrp="1" noChangeArrowheads="1"/>
          </p:cNvSpPr>
          <p:nvPr>
            <p:ph type="title"/>
          </p:nvPr>
        </p:nvSpPr>
        <p:spPr bwMode="auto">
          <a:xfrm>
            <a:off x="457200" y="1524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838200" y="1066800"/>
            <a:ext cx="76200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5" name="Text Box 11"/>
          <p:cNvSpPr txBox="1">
            <a:spLocks noChangeArrowheads="1"/>
          </p:cNvSpPr>
          <p:nvPr/>
        </p:nvSpPr>
        <p:spPr bwMode="auto">
          <a:xfrm>
            <a:off x="212725" y="3489325"/>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9"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pic>
        <p:nvPicPr>
          <p:cNvPr id="12" name="Picture 11" descr="ISU LEFT white.eps"/>
          <p:cNvPicPr>
            <a:picLocks noChangeAspect="1"/>
          </p:cNvPicPr>
          <p:nvPr userDrawn="1"/>
        </p:nvPicPr>
        <p:blipFill>
          <a:blip r:embed="rId13"/>
          <a:srcRect b="38235"/>
          <a:stretch>
            <a:fillRect/>
          </a:stretch>
        </p:blipFill>
        <p:spPr bwMode="auto">
          <a:xfrm>
            <a:off x="533400" y="6365927"/>
            <a:ext cx="3200400" cy="263473"/>
          </a:xfrm>
          <a:prstGeom prst="rect">
            <a:avLst/>
          </a:prstGeom>
          <a:noFill/>
          <a:ln w="9525">
            <a:noFill/>
            <a:miter lim="800000"/>
            <a:headEnd/>
            <a:tailEnd/>
          </a:ln>
        </p:spPr>
      </p:pic>
      <p:sp>
        <p:nvSpPr>
          <p:cNvPr id="6" name="Footer Placeholder 5"/>
          <p:cNvSpPr>
            <a:spLocks noGrp="1"/>
          </p:cNvSpPr>
          <p:nvPr>
            <p:ph type="ftr" sz="quarter" idx="3"/>
          </p:nvPr>
        </p:nvSpPr>
        <p:spPr>
          <a:xfrm>
            <a:off x="5715000" y="6315100"/>
            <a:ext cx="3086100"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pPr algn="r"/>
            <a:r>
              <a:rPr lang="en-US" dirty="0"/>
              <a:t>Unit Name Goes Here</a:t>
            </a:r>
          </a:p>
        </p:txBody>
      </p:sp>
    </p:spTree>
    <p:extLst>
      <p:ext uri="{BB962C8B-B14F-4D97-AF65-F5344CB8AC3E}">
        <p14:creationId xmlns:p14="http://schemas.microsoft.com/office/powerpoint/2010/main" val="220451550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p:titleStyle>
    <p:bodyStyle>
      <a:lvl1pPr marL="342900" indent="-342900" algn="l" rtl="0" fontAlgn="base">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50" indent="-28575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userDrawn="1"/>
        </p:nvSpPr>
        <p:spPr bwMode="auto">
          <a:xfrm>
            <a:off x="0" y="6096000"/>
            <a:ext cx="9144000" cy="7620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a:p>
        </p:txBody>
      </p:sp>
      <p:sp>
        <p:nvSpPr>
          <p:cNvPr id="1026" name="Rectangle 2"/>
          <p:cNvSpPr>
            <a:spLocks noGrp="1" noChangeArrowheads="1"/>
          </p:cNvSpPr>
          <p:nvPr>
            <p:ph type="title"/>
          </p:nvPr>
        </p:nvSpPr>
        <p:spPr bwMode="auto">
          <a:xfrm>
            <a:off x="457200" y="1524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838200" y="1066800"/>
            <a:ext cx="76200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5" name="Text Box 11"/>
          <p:cNvSpPr txBox="1">
            <a:spLocks noChangeArrowheads="1"/>
          </p:cNvSpPr>
          <p:nvPr/>
        </p:nvSpPr>
        <p:spPr bwMode="auto">
          <a:xfrm>
            <a:off x="212725" y="3489325"/>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9"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pic>
        <p:nvPicPr>
          <p:cNvPr id="12" name="Picture 11" descr="ISU LEFT white.eps"/>
          <p:cNvPicPr>
            <a:picLocks noChangeAspect="1"/>
          </p:cNvPicPr>
          <p:nvPr userDrawn="1"/>
        </p:nvPicPr>
        <p:blipFill>
          <a:blip r:embed="rId14"/>
          <a:srcRect b="38235"/>
          <a:stretch>
            <a:fillRect/>
          </a:stretch>
        </p:blipFill>
        <p:spPr bwMode="auto">
          <a:xfrm>
            <a:off x="533400" y="6365927"/>
            <a:ext cx="3200400" cy="263473"/>
          </a:xfrm>
          <a:prstGeom prst="rect">
            <a:avLst/>
          </a:prstGeom>
          <a:noFill/>
          <a:ln w="9525">
            <a:noFill/>
            <a:miter lim="800000"/>
            <a:headEnd/>
            <a:tailEnd/>
          </a:ln>
        </p:spPr>
      </p:pic>
      <p:sp>
        <p:nvSpPr>
          <p:cNvPr id="6" name="Footer Placeholder 5"/>
          <p:cNvSpPr>
            <a:spLocks noGrp="1"/>
          </p:cNvSpPr>
          <p:nvPr>
            <p:ph type="ftr" sz="quarter" idx="3"/>
          </p:nvPr>
        </p:nvSpPr>
        <p:spPr>
          <a:xfrm>
            <a:off x="5715000" y="6315100"/>
            <a:ext cx="3086100"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pPr algn="r"/>
            <a:r>
              <a:rPr lang="en-US" dirty="0"/>
              <a:t>Unit Name Goes Here</a:t>
            </a:r>
          </a:p>
        </p:txBody>
      </p:sp>
    </p:spTree>
    <p:extLst>
      <p:ext uri="{BB962C8B-B14F-4D97-AF65-F5344CB8AC3E}">
        <p14:creationId xmlns:p14="http://schemas.microsoft.com/office/powerpoint/2010/main" val="293623912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dt="0"/>
  <p:txStyles>
    <p:title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p:titleStyle>
    <p:bodyStyle>
      <a:lvl1pPr marL="342900" indent="-342900" algn="l" rtl="0" fontAlgn="base">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50" indent="-28575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1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1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2.xml"/><Relationship Id="rId5" Type="http://schemas.openxmlformats.org/officeDocument/2006/relationships/image" Target="../media/image49.png"/><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image" Target="../media/image510.png"/><Relationship Id="rId2" Type="http://schemas.openxmlformats.org/officeDocument/2006/relationships/image" Target="../media/image410.png"/><Relationship Id="rId1" Type="http://schemas.openxmlformats.org/officeDocument/2006/relationships/slideLayout" Target="../slideLayouts/slideLayout12.xml"/><Relationship Id="rId5" Type="http://schemas.openxmlformats.org/officeDocument/2006/relationships/image" Target="../media/image710.png"/><Relationship Id="rId4" Type="http://schemas.openxmlformats.org/officeDocument/2006/relationships/image" Target="../media/image610.png"/></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1310.png"/><Relationship Id="rId2" Type="http://schemas.openxmlformats.org/officeDocument/2006/relationships/image" Target="../media/image810.png"/><Relationship Id="rId1" Type="http://schemas.openxmlformats.org/officeDocument/2006/relationships/slideLayout" Target="../slideLayouts/slideLayout12.xml"/><Relationship Id="rId6" Type="http://schemas.openxmlformats.org/officeDocument/2006/relationships/image" Target="../media/image1210.png"/><Relationship Id="rId5" Type="http://schemas.openxmlformats.org/officeDocument/2006/relationships/image" Target="../media/image1110.png"/><Relationship Id="rId4" Type="http://schemas.openxmlformats.org/officeDocument/2006/relationships/image" Target="../media/image52.png"/></Relationships>
</file>

<file path=ppt/slides/_rels/slide22.xml.rels><?xml version="1.0" encoding="UTF-8" standalone="yes"?>
<Relationships xmlns="http://schemas.openxmlformats.org/package/2006/relationships"><Relationship Id="rId8" Type="http://schemas.openxmlformats.org/officeDocument/2006/relationships/image" Target="../media/image2010.png"/><Relationship Id="rId3" Type="http://schemas.openxmlformats.org/officeDocument/2006/relationships/image" Target="../media/image1510.png"/><Relationship Id="rId7" Type="http://schemas.openxmlformats.org/officeDocument/2006/relationships/image" Target="../media/image1910.png"/><Relationship Id="rId2" Type="http://schemas.openxmlformats.org/officeDocument/2006/relationships/image" Target="../media/image53.png"/><Relationship Id="rId1" Type="http://schemas.openxmlformats.org/officeDocument/2006/relationships/slideLayout" Target="../slideLayouts/slideLayout12.xml"/><Relationship Id="rId6" Type="http://schemas.openxmlformats.org/officeDocument/2006/relationships/image" Target="../media/image1810.png"/><Relationship Id="rId5" Type="http://schemas.openxmlformats.org/officeDocument/2006/relationships/image" Target="../media/image1710.png"/><Relationship Id="rId4" Type="http://schemas.openxmlformats.org/officeDocument/2006/relationships/image" Target="../media/image1610.png"/></Relationships>
</file>

<file path=ppt/slides/_rels/slide23.xml.rels><?xml version="1.0" encoding="UTF-8" standalone="yes"?>
<Relationships xmlns="http://schemas.openxmlformats.org/package/2006/relationships"><Relationship Id="rId3" Type="http://schemas.openxmlformats.org/officeDocument/2006/relationships/image" Target="../media/image2210.png"/><Relationship Id="rId2" Type="http://schemas.openxmlformats.org/officeDocument/2006/relationships/image" Target="../media/image2110.png"/><Relationship Id="rId1" Type="http://schemas.openxmlformats.org/officeDocument/2006/relationships/slideLayout" Target="../slideLayouts/slideLayout12.xml"/><Relationship Id="rId5" Type="http://schemas.openxmlformats.org/officeDocument/2006/relationships/image" Target="../media/image240.png"/><Relationship Id="rId4" Type="http://schemas.openxmlformats.org/officeDocument/2006/relationships/image" Target="../media/image234.png"/></Relationships>
</file>

<file path=ppt/slides/_rels/slide2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image" Target="../media/image260.png"/><Relationship Id="rId1" Type="http://schemas.openxmlformats.org/officeDocument/2006/relationships/slideLayout" Target="../slideLayouts/slideLayout12.xml"/><Relationship Id="rId4" Type="http://schemas.openxmlformats.org/officeDocument/2006/relationships/image" Target="../media/image280.png"/></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340.png"/><Relationship Id="rId2" Type="http://schemas.openxmlformats.org/officeDocument/2006/relationships/image" Target="../media/image55.png"/><Relationship Id="rId1" Type="http://schemas.openxmlformats.org/officeDocument/2006/relationships/slideLayout" Target="../slideLayouts/slideLayout12.xml"/><Relationship Id="rId6" Type="http://schemas.openxmlformats.org/officeDocument/2006/relationships/image" Target="../media/image330.png"/><Relationship Id="rId5" Type="http://schemas.openxmlformats.org/officeDocument/2006/relationships/image" Target="../media/image320.png"/><Relationship Id="rId4" Type="http://schemas.openxmlformats.org/officeDocument/2006/relationships/image" Target="../media/image310.png"/></Relationships>
</file>

<file path=ppt/slides/_rels/slide27.xml.rels><?xml version="1.0" encoding="UTF-8" standalone="yes"?>
<Relationships xmlns="http://schemas.openxmlformats.org/package/2006/relationships"><Relationship Id="rId3" Type="http://schemas.openxmlformats.org/officeDocument/2006/relationships/image" Target="../media/image360.png"/><Relationship Id="rId7" Type="http://schemas.openxmlformats.org/officeDocument/2006/relationships/image" Target="../media/image400.png"/><Relationship Id="rId2" Type="http://schemas.openxmlformats.org/officeDocument/2006/relationships/image" Target="../media/image350.png"/><Relationship Id="rId1" Type="http://schemas.openxmlformats.org/officeDocument/2006/relationships/slideLayout" Target="../slideLayouts/slideLayout12.xml"/><Relationship Id="rId6" Type="http://schemas.openxmlformats.org/officeDocument/2006/relationships/image" Target="../media/image390.png"/><Relationship Id="rId5" Type="http://schemas.openxmlformats.org/officeDocument/2006/relationships/image" Target="../media/image380.png"/><Relationship Id="rId4" Type="http://schemas.openxmlformats.org/officeDocument/2006/relationships/image" Target="../media/image370.png"/></Relationships>
</file>

<file path=ppt/slides/_rels/slide28.xml.rels><?xml version="1.0" encoding="UTF-8" standalone="yes"?>
<Relationships xmlns="http://schemas.openxmlformats.org/package/2006/relationships"><Relationship Id="rId3" Type="http://schemas.openxmlformats.org/officeDocument/2006/relationships/image" Target="../media/image420.png"/><Relationship Id="rId2" Type="http://schemas.openxmlformats.org/officeDocument/2006/relationships/image" Target="../media/image57.png"/><Relationship Id="rId1" Type="http://schemas.openxmlformats.org/officeDocument/2006/relationships/slideLayout" Target="../slideLayouts/slideLayout12.xml"/><Relationship Id="rId6" Type="http://schemas.openxmlformats.org/officeDocument/2006/relationships/image" Target="../media/image450.png"/><Relationship Id="rId5" Type="http://schemas.openxmlformats.org/officeDocument/2006/relationships/image" Target="../media/image440.png"/><Relationship Id="rId4" Type="http://schemas.openxmlformats.org/officeDocument/2006/relationships/image" Target="../media/image43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470.png"/><Relationship Id="rId2" Type="http://schemas.openxmlformats.org/officeDocument/2006/relationships/image" Target="../media/image460.png"/><Relationship Id="rId1" Type="http://schemas.openxmlformats.org/officeDocument/2006/relationships/slideLayout" Target="../slideLayouts/slideLayout12.xml"/><Relationship Id="rId6" Type="http://schemas.openxmlformats.org/officeDocument/2006/relationships/image" Target="../media/image500.png"/><Relationship Id="rId5" Type="http://schemas.openxmlformats.org/officeDocument/2006/relationships/image" Target="../media/image490.png"/><Relationship Id="rId4" Type="http://schemas.openxmlformats.org/officeDocument/2006/relationships/image" Target="../media/image480.png"/></Relationships>
</file>

<file path=ppt/slides/_rels/slide31.xml.rels><?xml version="1.0" encoding="UTF-8" standalone="yes"?>
<Relationships xmlns="http://schemas.openxmlformats.org/package/2006/relationships"><Relationship Id="rId2" Type="http://schemas.openxmlformats.org/officeDocument/2006/relationships/image" Target="../media/image511.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530.png"/><Relationship Id="rId2" Type="http://schemas.openxmlformats.org/officeDocument/2006/relationships/image" Target="../media/image520.png"/><Relationship Id="rId1" Type="http://schemas.openxmlformats.org/officeDocument/2006/relationships/slideLayout" Target="../slideLayouts/slideLayout12.xml"/><Relationship Id="rId4" Type="http://schemas.openxmlformats.org/officeDocument/2006/relationships/image" Target="../media/image540.png"/></Relationships>
</file>

<file path=ppt/slides/_rels/slide33.xml.rels><?xml version="1.0" encoding="UTF-8" standalone="yes"?>
<Relationships xmlns="http://schemas.openxmlformats.org/package/2006/relationships"><Relationship Id="rId3" Type="http://schemas.openxmlformats.org/officeDocument/2006/relationships/image" Target="../media/image560.png"/><Relationship Id="rId7" Type="http://schemas.openxmlformats.org/officeDocument/2006/relationships/image" Target="../media/image60.png"/><Relationship Id="rId2" Type="http://schemas.openxmlformats.org/officeDocument/2006/relationships/image" Target="../media/image550.png"/><Relationship Id="rId1" Type="http://schemas.openxmlformats.org/officeDocument/2006/relationships/slideLayout" Target="../slideLayouts/slideLayout1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0.png"/></Relationships>
</file>

<file path=ppt/slides/_rels/slide3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35.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image" Target="../media/image66.png"/><Relationship Id="rId1" Type="http://schemas.openxmlformats.org/officeDocument/2006/relationships/slideLayout" Target="../slideLayouts/slideLayout1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3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hyperlink" Target="http://e.pub/v6co5xk0d2yc320br5cl.vbk/OPS/loc_008.xhtml#eid8823" TargetMode="Externa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8" Type="http://schemas.openxmlformats.org/officeDocument/2006/relationships/image" Target="../media/image86.png"/><Relationship Id="rId13" Type="http://schemas.openxmlformats.org/officeDocument/2006/relationships/image" Target="../media/image91.png"/><Relationship Id="rId3" Type="http://schemas.openxmlformats.org/officeDocument/2006/relationships/image" Target="../media/image81.png"/><Relationship Id="rId7" Type="http://schemas.openxmlformats.org/officeDocument/2006/relationships/image" Target="../media/image85.png"/><Relationship Id="rId12" Type="http://schemas.openxmlformats.org/officeDocument/2006/relationships/image" Target="../media/image90.png"/><Relationship Id="rId2" Type="http://schemas.openxmlformats.org/officeDocument/2006/relationships/image" Target="../media/image80.png"/><Relationship Id="rId1" Type="http://schemas.openxmlformats.org/officeDocument/2006/relationships/slideLayout" Target="../slideLayouts/slideLayout12.xml"/><Relationship Id="rId6" Type="http://schemas.openxmlformats.org/officeDocument/2006/relationships/image" Target="../media/image84.png"/><Relationship Id="rId11" Type="http://schemas.openxmlformats.org/officeDocument/2006/relationships/image" Target="../media/image89.png"/><Relationship Id="rId5" Type="http://schemas.openxmlformats.org/officeDocument/2006/relationships/image" Target="../media/image83.png"/><Relationship Id="rId10" Type="http://schemas.openxmlformats.org/officeDocument/2006/relationships/image" Target="../media/image88.png"/><Relationship Id="rId4" Type="http://schemas.openxmlformats.org/officeDocument/2006/relationships/image" Target="../media/image82.png"/><Relationship Id="rId9" Type="http://schemas.openxmlformats.org/officeDocument/2006/relationships/image" Target="../media/image87.png"/><Relationship Id="rId14" Type="http://schemas.openxmlformats.org/officeDocument/2006/relationships/image" Target="../media/image92.png"/></Relationships>
</file>

<file path=ppt/slides/_rels/slide47.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8" Type="http://schemas.openxmlformats.org/officeDocument/2006/relationships/image" Target="../media/image100.png"/><Relationship Id="rId13" Type="http://schemas.openxmlformats.org/officeDocument/2006/relationships/image" Target="../media/image105.png"/><Relationship Id="rId3" Type="http://schemas.openxmlformats.org/officeDocument/2006/relationships/image" Target="../media/image95.png"/><Relationship Id="rId7" Type="http://schemas.openxmlformats.org/officeDocument/2006/relationships/image" Target="../media/image99.png"/><Relationship Id="rId12" Type="http://schemas.openxmlformats.org/officeDocument/2006/relationships/image" Target="../media/image104.png"/><Relationship Id="rId2" Type="http://schemas.openxmlformats.org/officeDocument/2006/relationships/image" Target="../media/image94.png"/><Relationship Id="rId16" Type="http://schemas.openxmlformats.org/officeDocument/2006/relationships/image" Target="../media/image108.png"/><Relationship Id="rId1" Type="http://schemas.openxmlformats.org/officeDocument/2006/relationships/slideLayout" Target="../slideLayouts/slideLayout12.xml"/><Relationship Id="rId6" Type="http://schemas.openxmlformats.org/officeDocument/2006/relationships/image" Target="../media/image98.png"/><Relationship Id="rId11" Type="http://schemas.openxmlformats.org/officeDocument/2006/relationships/image" Target="../media/image103.png"/><Relationship Id="rId5" Type="http://schemas.openxmlformats.org/officeDocument/2006/relationships/image" Target="../media/image97.png"/><Relationship Id="rId15" Type="http://schemas.openxmlformats.org/officeDocument/2006/relationships/image" Target="../media/image107.png"/><Relationship Id="rId10" Type="http://schemas.openxmlformats.org/officeDocument/2006/relationships/image" Target="../media/image102.png"/><Relationship Id="rId4" Type="http://schemas.openxmlformats.org/officeDocument/2006/relationships/image" Target="../media/image96.png"/><Relationship Id="rId9" Type="http://schemas.openxmlformats.org/officeDocument/2006/relationships/image" Target="../media/image101.png"/><Relationship Id="rId14" Type="http://schemas.openxmlformats.org/officeDocument/2006/relationships/image" Target="../media/image106.png"/></Relationships>
</file>

<file path=ppt/slides/_rels/slide49.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12.xml"/><Relationship Id="rId4" Type="http://schemas.openxmlformats.org/officeDocument/2006/relationships/image" Target="../media/image1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8" Type="http://schemas.openxmlformats.org/officeDocument/2006/relationships/image" Target="../media/image118.png"/><Relationship Id="rId13" Type="http://schemas.openxmlformats.org/officeDocument/2006/relationships/image" Target="../media/image123.png"/><Relationship Id="rId3" Type="http://schemas.openxmlformats.org/officeDocument/2006/relationships/image" Target="../media/image113.png"/><Relationship Id="rId7" Type="http://schemas.openxmlformats.org/officeDocument/2006/relationships/image" Target="../media/image117.png"/><Relationship Id="rId12" Type="http://schemas.openxmlformats.org/officeDocument/2006/relationships/image" Target="../media/image122.png"/><Relationship Id="rId17" Type="http://schemas.openxmlformats.org/officeDocument/2006/relationships/image" Target="../media/image127.png"/><Relationship Id="rId2" Type="http://schemas.openxmlformats.org/officeDocument/2006/relationships/image" Target="../media/image112.png"/><Relationship Id="rId16" Type="http://schemas.openxmlformats.org/officeDocument/2006/relationships/image" Target="../media/image126.png"/><Relationship Id="rId1" Type="http://schemas.openxmlformats.org/officeDocument/2006/relationships/slideLayout" Target="../slideLayouts/slideLayout12.xml"/><Relationship Id="rId6" Type="http://schemas.openxmlformats.org/officeDocument/2006/relationships/image" Target="../media/image116.png"/><Relationship Id="rId11" Type="http://schemas.openxmlformats.org/officeDocument/2006/relationships/image" Target="../media/image121.png"/><Relationship Id="rId5" Type="http://schemas.openxmlformats.org/officeDocument/2006/relationships/image" Target="../media/image115.png"/><Relationship Id="rId15" Type="http://schemas.openxmlformats.org/officeDocument/2006/relationships/image" Target="../media/image125.png"/><Relationship Id="rId10" Type="http://schemas.openxmlformats.org/officeDocument/2006/relationships/image" Target="../media/image120.png"/><Relationship Id="rId4" Type="http://schemas.openxmlformats.org/officeDocument/2006/relationships/image" Target="../media/image114.png"/><Relationship Id="rId9" Type="http://schemas.openxmlformats.org/officeDocument/2006/relationships/image" Target="../media/image119.png"/><Relationship Id="rId14" Type="http://schemas.openxmlformats.org/officeDocument/2006/relationships/image" Target="../media/image124.png"/></Relationships>
</file>

<file path=ppt/slides/_rels/slide51.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28.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image" Target="../media/image132.png"/><Relationship Id="rId1" Type="http://schemas.openxmlformats.org/officeDocument/2006/relationships/slideLayout" Target="../slideLayouts/slideLayout12.xml"/><Relationship Id="rId4" Type="http://schemas.openxmlformats.org/officeDocument/2006/relationships/image" Target="../media/image134.png"/></Relationships>
</file>

<file path=ppt/slides/_rels/slide57.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35.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image" Target="../media/image130.png"/><Relationship Id="rId1" Type="http://schemas.openxmlformats.org/officeDocument/2006/relationships/slideLayout" Target="../slideLayouts/slideLayout12.xml"/><Relationship Id="rId6" Type="http://schemas.openxmlformats.org/officeDocument/2006/relationships/image" Target="../media/image140.png"/><Relationship Id="rId5" Type="http://schemas.openxmlformats.org/officeDocument/2006/relationships/image" Target="../media/image139.png"/><Relationship Id="rId4" Type="http://schemas.openxmlformats.org/officeDocument/2006/relationships/image" Target="../media/image138.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141.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image" Target="../media/image143.png"/><Relationship Id="rId1" Type="http://schemas.openxmlformats.org/officeDocument/2006/relationships/slideLayout" Target="../slideLayouts/slideLayout12.xml"/><Relationship Id="rId5" Type="http://schemas.openxmlformats.org/officeDocument/2006/relationships/image" Target="../media/image146.png"/><Relationship Id="rId4" Type="http://schemas.openxmlformats.org/officeDocument/2006/relationships/image" Target="../media/image145.png"/></Relationships>
</file>

<file path=ppt/slides/_rels/slide62.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image" Target="../media/image147.png"/><Relationship Id="rId1" Type="http://schemas.openxmlformats.org/officeDocument/2006/relationships/slideLayout" Target="../slideLayouts/slideLayout12.xml"/><Relationship Id="rId4" Type="http://schemas.openxmlformats.org/officeDocument/2006/relationships/image" Target="../media/image149.png"/></Relationships>
</file>

<file path=ppt/slides/_rels/slide63.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image" Target="../media/image150.png"/><Relationship Id="rId1" Type="http://schemas.openxmlformats.org/officeDocument/2006/relationships/slideLayout" Target="../slideLayouts/slideLayout12.xml"/><Relationship Id="rId6" Type="http://schemas.openxmlformats.org/officeDocument/2006/relationships/image" Target="../media/image154.png"/><Relationship Id="rId5" Type="http://schemas.openxmlformats.org/officeDocument/2006/relationships/image" Target="../media/image153.png"/><Relationship Id="rId4" Type="http://schemas.openxmlformats.org/officeDocument/2006/relationships/image" Target="../media/image152.png"/></Relationships>
</file>

<file path=ppt/slides/_rels/slide64.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image" Target="../media/image155.png"/><Relationship Id="rId1" Type="http://schemas.openxmlformats.org/officeDocument/2006/relationships/slideLayout" Target="../slideLayouts/slideLayout12.xml"/><Relationship Id="rId4" Type="http://schemas.openxmlformats.org/officeDocument/2006/relationships/image" Target="../media/image157.png"/></Relationships>
</file>

<file path=ppt/slides/_rels/slide65.xml.rels><?xml version="1.0" encoding="UTF-8" standalone="yes"?>
<Relationships xmlns="http://schemas.openxmlformats.org/package/2006/relationships"><Relationship Id="rId2" Type="http://schemas.openxmlformats.org/officeDocument/2006/relationships/image" Target="../media/image158.pn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159.pn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image" Target="../media/image160.png"/><Relationship Id="rId1" Type="http://schemas.openxmlformats.org/officeDocument/2006/relationships/slideLayout" Target="../slideLayouts/slideLayout12.xml"/><Relationship Id="rId4" Type="http://schemas.openxmlformats.org/officeDocument/2006/relationships/image" Target="../media/image16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image" Target="../media/image1611.png"/><Relationship Id="rId2" Type="http://schemas.openxmlformats.org/officeDocument/2006/relationships/image" Target="../media/image160.pn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image" Target="../media/image1620.png"/><Relationship Id="rId1" Type="http://schemas.openxmlformats.org/officeDocument/2006/relationships/slideLayout" Target="../slideLayouts/slideLayout12.xml"/><Relationship Id="rId5" Type="http://schemas.openxmlformats.org/officeDocument/2006/relationships/image" Target="../media/image165.png"/><Relationship Id="rId4" Type="http://schemas.openxmlformats.org/officeDocument/2006/relationships/image" Target="../media/image164.png"/></Relationships>
</file>

<file path=ppt/slides/_rels/slide74.xml.rels><?xml version="1.0" encoding="UTF-8" standalone="yes"?>
<Relationships xmlns="http://schemas.openxmlformats.org/package/2006/relationships"><Relationship Id="rId8" Type="http://schemas.openxmlformats.org/officeDocument/2006/relationships/image" Target="../media/image172.png"/><Relationship Id="rId3" Type="http://schemas.openxmlformats.org/officeDocument/2006/relationships/image" Target="../media/image167.png"/><Relationship Id="rId7" Type="http://schemas.openxmlformats.org/officeDocument/2006/relationships/image" Target="../media/image171.png"/><Relationship Id="rId2" Type="http://schemas.openxmlformats.org/officeDocument/2006/relationships/image" Target="../media/image166.png"/><Relationship Id="rId1" Type="http://schemas.openxmlformats.org/officeDocument/2006/relationships/slideLayout" Target="../slideLayouts/slideLayout12.xml"/><Relationship Id="rId6" Type="http://schemas.openxmlformats.org/officeDocument/2006/relationships/image" Target="../media/image170.png"/><Relationship Id="rId5" Type="http://schemas.openxmlformats.org/officeDocument/2006/relationships/image" Target="../media/image169.png"/><Relationship Id="rId4" Type="http://schemas.openxmlformats.org/officeDocument/2006/relationships/image" Target="../media/image168.png"/><Relationship Id="rId9" Type="http://schemas.openxmlformats.org/officeDocument/2006/relationships/image" Target="../media/image173.png"/></Relationships>
</file>

<file path=ppt/slides/_rels/slide75.xml.rels><?xml version="1.0" encoding="UTF-8" standalone="yes"?>
<Relationships xmlns="http://schemas.openxmlformats.org/package/2006/relationships"><Relationship Id="rId3" Type="http://schemas.openxmlformats.org/officeDocument/2006/relationships/image" Target="../media/image175.png"/><Relationship Id="rId2" Type="http://schemas.openxmlformats.org/officeDocument/2006/relationships/image" Target="../media/image174.png"/><Relationship Id="rId1" Type="http://schemas.openxmlformats.org/officeDocument/2006/relationships/slideLayout" Target="../slideLayouts/slideLayout12.xml"/><Relationship Id="rId4" Type="http://schemas.openxmlformats.org/officeDocument/2006/relationships/image" Target="../media/image176.png"/></Relationships>
</file>

<file path=ppt/slides/_rels/slide76.xml.rels><?xml version="1.0" encoding="UTF-8" standalone="yes"?>
<Relationships xmlns="http://schemas.openxmlformats.org/package/2006/relationships"><Relationship Id="rId2" Type="http://schemas.openxmlformats.org/officeDocument/2006/relationships/image" Target="../media/image161.png"/><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image" Target="../media/image179.png"/><Relationship Id="rId2" Type="http://schemas.openxmlformats.org/officeDocument/2006/relationships/image" Target="../media/image178.png"/><Relationship Id="rId1" Type="http://schemas.openxmlformats.org/officeDocument/2006/relationships/slideLayout" Target="../slideLayouts/slideLayout12.xml"/><Relationship Id="rId5" Type="http://schemas.openxmlformats.org/officeDocument/2006/relationships/image" Target="../media/image181.png"/><Relationship Id="rId4" Type="http://schemas.openxmlformats.org/officeDocument/2006/relationships/image" Target="../media/image180.png"/></Relationships>
</file>

<file path=ppt/slides/_rels/slide78.xml.rels><?xml version="1.0" encoding="UTF-8" standalone="yes"?>
<Relationships xmlns="http://schemas.openxmlformats.org/package/2006/relationships"><Relationship Id="rId3" Type="http://schemas.openxmlformats.org/officeDocument/2006/relationships/image" Target="../media/image183.png"/><Relationship Id="rId2" Type="http://schemas.openxmlformats.org/officeDocument/2006/relationships/image" Target="../media/image182.pn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17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3" Type="http://schemas.openxmlformats.org/officeDocument/2006/relationships/image" Target="../media/image185.png"/><Relationship Id="rId2" Type="http://schemas.openxmlformats.org/officeDocument/2006/relationships/image" Target="../media/image177.png"/><Relationship Id="rId1" Type="http://schemas.openxmlformats.org/officeDocument/2006/relationships/slideLayout" Target="../slideLayouts/slideLayout12.xml"/><Relationship Id="rId6" Type="http://schemas.openxmlformats.org/officeDocument/2006/relationships/image" Target="../media/image188.png"/><Relationship Id="rId5" Type="http://schemas.openxmlformats.org/officeDocument/2006/relationships/image" Target="../media/image187.png"/><Relationship Id="rId4" Type="http://schemas.openxmlformats.org/officeDocument/2006/relationships/image" Target="../media/image186.png"/></Relationships>
</file>

<file path=ppt/slides/_rels/slide81.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189.png"/><Relationship Id="rId1" Type="http://schemas.openxmlformats.org/officeDocument/2006/relationships/slideLayout" Target="../slideLayouts/slideLayout12.xml"/><Relationship Id="rId5" Type="http://schemas.openxmlformats.org/officeDocument/2006/relationships/image" Target="../media/image192.png"/><Relationship Id="rId4" Type="http://schemas.openxmlformats.org/officeDocument/2006/relationships/image" Target="../media/image191.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162.png"/><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image" Target="../media/image162.png"/><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3" Type="http://schemas.openxmlformats.org/officeDocument/2006/relationships/image" Target="../media/image195.png"/><Relationship Id="rId2" Type="http://schemas.openxmlformats.org/officeDocument/2006/relationships/image" Target="../media/image194.png"/><Relationship Id="rId1" Type="http://schemas.openxmlformats.org/officeDocument/2006/relationships/slideLayout" Target="../slideLayouts/slideLayout12.xml"/><Relationship Id="rId5" Type="http://schemas.openxmlformats.org/officeDocument/2006/relationships/image" Target="../media/image197.png"/><Relationship Id="rId4" Type="http://schemas.openxmlformats.org/officeDocument/2006/relationships/image" Target="../media/image196.png"/></Relationships>
</file>

<file path=ppt/slides/_rels/slide86.xml.rels><?xml version="1.0" encoding="UTF-8" standalone="yes"?>
<Relationships xmlns="http://schemas.openxmlformats.org/package/2006/relationships"><Relationship Id="rId3" Type="http://schemas.openxmlformats.org/officeDocument/2006/relationships/image" Target="../media/image199.png"/><Relationship Id="rId7" Type="http://schemas.openxmlformats.org/officeDocument/2006/relationships/image" Target="../media/image203.png"/><Relationship Id="rId2" Type="http://schemas.openxmlformats.org/officeDocument/2006/relationships/image" Target="../media/image198.png"/><Relationship Id="rId1" Type="http://schemas.openxmlformats.org/officeDocument/2006/relationships/slideLayout" Target="../slideLayouts/slideLayout12.xml"/><Relationship Id="rId6" Type="http://schemas.openxmlformats.org/officeDocument/2006/relationships/image" Target="../media/image202.png"/><Relationship Id="rId5" Type="http://schemas.openxmlformats.org/officeDocument/2006/relationships/image" Target="../media/image201.png"/><Relationship Id="rId4" Type="http://schemas.openxmlformats.org/officeDocument/2006/relationships/image" Target="../media/image200.png"/></Relationships>
</file>

<file path=ppt/slides/_rels/slide87.xml.rels><?xml version="1.0" encoding="UTF-8" standalone="yes"?>
<Relationships xmlns="http://schemas.openxmlformats.org/package/2006/relationships"><Relationship Id="rId3" Type="http://schemas.openxmlformats.org/officeDocument/2006/relationships/image" Target="../media/image205.png"/><Relationship Id="rId2" Type="http://schemas.openxmlformats.org/officeDocument/2006/relationships/image" Target="../media/image204.png"/><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3" Type="http://schemas.openxmlformats.org/officeDocument/2006/relationships/image" Target="../media/image207.png"/><Relationship Id="rId2" Type="http://schemas.openxmlformats.org/officeDocument/2006/relationships/image" Target="../media/image206.png"/><Relationship Id="rId1" Type="http://schemas.openxmlformats.org/officeDocument/2006/relationships/slideLayout" Target="../slideLayouts/slideLayout12.xml"/><Relationship Id="rId5" Type="http://schemas.openxmlformats.org/officeDocument/2006/relationships/image" Target="../media/image209.png"/><Relationship Id="rId4" Type="http://schemas.openxmlformats.org/officeDocument/2006/relationships/image" Target="../media/image208.png"/></Relationships>
</file>

<file path=ppt/slides/_rels/slide89.xml.rels><?xml version="1.0" encoding="UTF-8" standalone="yes"?>
<Relationships xmlns="http://schemas.openxmlformats.org/package/2006/relationships"><Relationship Id="rId8" Type="http://schemas.openxmlformats.org/officeDocument/2006/relationships/image" Target="../media/image216.png"/><Relationship Id="rId3" Type="http://schemas.openxmlformats.org/officeDocument/2006/relationships/image" Target="../media/image211.png"/><Relationship Id="rId7" Type="http://schemas.openxmlformats.org/officeDocument/2006/relationships/image" Target="../media/image215.png"/><Relationship Id="rId2" Type="http://schemas.openxmlformats.org/officeDocument/2006/relationships/image" Target="../media/image210.png"/><Relationship Id="rId1" Type="http://schemas.openxmlformats.org/officeDocument/2006/relationships/slideLayout" Target="../slideLayouts/slideLayout12.xml"/><Relationship Id="rId6" Type="http://schemas.openxmlformats.org/officeDocument/2006/relationships/image" Target="../media/image214.png"/><Relationship Id="rId5" Type="http://schemas.openxmlformats.org/officeDocument/2006/relationships/image" Target="../media/image213.png"/><Relationship Id="rId4" Type="http://schemas.openxmlformats.org/officeDocument/2006/relationships/image" Target="../media/image212.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90.xml.rels><?xml version="1.0" encoding="UTF-8" standalone="yes"?>
<Relationships xmlns="http://schemas.openxmlformats.org/package/2006/relationships"><Relationship Id="rId3" Type="http://schemas.openxmlformats.org/officeDocument/2006/relationships/image" Target="../media/image218.png"/><Relationship Id="rId2" Type="http://schemas.openxmlformats.org/officeDocument/2006/relationships/image" Target="../media/image217.png"/><Relationship Id="rId1" Type="http://schemas.openxmlformats.org/officeDocument/2006/relationships/slideLayout" Target="../slideLayouts/slideLayout12.xml"/><Relationship Id="rId4" Type="http://schemas.openxmlformats.org/officeDocument/2006/relationships/image" Target="../media/image219.png"/></Relationships>
</file>

<file path=ppt/slides/_rels/slide91.xml.rels><?xml version="1.0" encoding="UTF-8" standalone="yes"?>
<Relationships xmlns="http://schemas.openxmlformats.org/package/2006/relationships"><Relationship Id="rId3" Type="http://schemas.openxmlformats.org/officeDocument/2006/relationships/image" Target="../media/image220.png"/><Relationship Id="rId7" Type="http://schemas.openxmlformats.org/officeDocument/2006/relationships/image" Target="../media/image224.png"/><Relationship Id="rId2" Type="http://schemas.openxmlformats.org/officeDocument/2006/relationships/image" Target="../media/image162.png"/><Relationship Id="rId1" Type="http://schemas.openxmlformats.org/officeDocument/2006/relationships/slideLayout" Target="../slideLayouts/slideLayout12.xml"/><Relationship Id="rId6" Type="http://schemas.openxmlformats.org/officeDocument/2006/relationships/image" Target="../media/image223.png"/><Relationship Id="rId5" Type="http://schemas.openxmlformats.org/officeDocument/2006/relationships/image" Target="../media/image222.png"/><Relationship Id="rId4" Type="http://schemas.openxmlformats.org/officeDocument/2006/relationships/image" Target="../media/image221.png"/></Relationships>
</file>

<file path=ppt/slides/_rels/slide92.xml.rels><?xml version="1.0" encoding="UTF-8" standalone="yes"?>
<Relationships xmlns="http://schemas.openxmlformats.org/package/2006/relationships"><Relationship Id="rId3" Type="http://schemas.openxmlformats.org/officeDocument/2006/relationships/image" Target="../media/image226.png"/><Relationship Id="rId2" Type="http://schemas.openxmlformats.org/officeDocument/2006/relationships/image" Target="../media/image225.png"/><Relationship Id="rId1" Type="http://schemas.openxmlformats.org/officeDocument/2006/relationships/slideLayout" Target="../slideLayouts/slideLayout12.xml"/><Relationship Id="rId4" Type="http://schemas.openxmlformats.org/officeDocument/2006/relationships/image" Target="../media/image227.png"/></Relationships>
</file>

<file path=ppt/slides/_rels/slide93.xml.rels><?xml version="1.0" encoding="UTF-8" standalone="yes"?>
<Relationships xmlns="http://schemas.openxmlformats.org/package/2006/relationships"><Relationship Id="rId3" Type="http://schemas.openxmlformats.org/officeDocument/2006/relationships/image" Target="../media/image229.png"/><Relationship Id="rId2" Type="http://schemas.openxmlformats.org/officeDocument/2006/relationships/image" Target="../media/image228.png"/><Relationship Id="rId1" Type="http://schemas.openxmlformats.org/officeDocument/2006/relationships/slideLayout" Target="../slideLayouts/slideLayout12.xml"/><Relationship Id="rId4" Type="http://schemas.openxmlformats.org/officeDocument/2006/relationships/image" Target="../media/image230.png"/></Relationships>
</file>

<file path=ppt/slides/_rels/slide94.xml.rels><?xml version="1.0" encoding="UTF-8" standalone="yes"?>
<Relationships xmlns="http://schemas.openxmlformats.org/package/2006/relationships"><Relationship Id="rId2" Type="http://schemas.openxmlformats.org/officeDocument/2006/relationships/image" Target="../media/image184.png"/><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3" Type="http://schemas.openxmlformats.org/officeDocument/2006/relationships/image" Target="../media/image232.png"/><Relationship Id="rId2" Type="http://schemas.openxmlformats.org/officeDocument/2006/relationships/image" Target="../media/image184.png"/><Relationship Id="rId1" Type="http://schemas.openxmlformats.org/officeDocument/2006/relationships/slideLayout" Target="../slideLayouts/slideLayout12.xml"/><Relationship Id="rId4" Type="http://schemas.openxmlformats.org/officeDocument/2006/relationships/image" Target="../media/image233.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8313" y="4267200"/>
            <a:ext cx="8458200" cy="1752600"/>
          </a:xfrm>
        </p:spPr>
        <p:txBody>
          <a:bodyPr>
            <a:normAutofit/>
          </a:bodyPr>
          <a:lstStyle/>
          <a:p>
            <a:pPr algn="ctr"/>
            <a:r>
              <a:rPr lang="en-US" dirty="0">
                <a:solidFill>
                  <a:schemeClr val="tx1"/>
                </a:solidFill>
              </a:rPr>
              <a:t>Dr. </a:t>
            </a:r>
            <a:r>
              <a:rPr lang="en-US" dirty="0" err="1">
                <a:solidFill>
                  <a:schemeClr val="tx1"/>
                </a:solidFill>
              </a:rPr>
              <a:t>Zhaoyu</a:t>
            </a:r>
            <a:r>
              <a:rPr lang="en-US" dirty="0">
                <a:solidFill>
                  <a:schemeClr val="tx1"/>
                </a:solidFill>
              </a:rPr>
              <a:t> Wang</a:t>
            </a:r>
          </a:p>
          <a:p>
            <a:pPr algn="ctr"/>
            <a:r>
              <a:rPr lang="en-US" dirty="0">
                <a:solidFill>
                  <a:schemeClr val="tx1"/>
                </a:solidFill>
              </a:rPr>
              <a:t>1113 </a:t>
            </a:r>
            <a:r>
              <a:rPr lang="en-US" dirty="0" err="1">
                <a:solidFill>
                  <a:schemeClr val="tx1"/>
                </a:solidFill>
              </a:rPr>
              <a:t>Coover</a:t>
            </a:r>
            <a:r>
              <a:rPr lang="en-US" dirty="0">
                <a:solidFill>
                  <a:schemeClr val="tx1"/>
                </a:solidFill>
              </a:rPr>
              <a:t> Hall, Ames, IA</a:t>
            </a:r>
          </a:p>
          <a:p>
            <a:pPr algn="ctr"/>
            <a:r>
              <a:rPr lang="en-US" dirty="0">
                <a:solidFill>
                  <a:schemeClr val="tx1"/>
                </a:solidFill>
              </a:rPr>
              <a:t>wzy@iastate.edu</a:t>
            </a:r>
          </a:p>
          <a:p>
            <a:endParaRPr lang="en-US" dirty="0"/>
          </a:p>
        </p:txBody>
      </p:sp>
      <p:sp>
        <p:nvSpPr>
          <p:cNvPr id="4" name="Text Placeholder 3"/>
          <p:cNvSpPr>
            <a:spLocks noGrp="1"/>
          </p:cNvSpPr>
          <p:nvPr>
            <p:ph type="body" sz="quarter" idx="10"/>
          </p:nvPr>
        </p:nvSpPr>
        <p:spPr/>
        <p:txBody>
          <a:bodyPr/>
          <a:lstStyle/>
          <a:p>
            <a:r>
              <a:rPr lang="en-US" dirty="0" err="1"/>
              <a:t>ECpE</a:t>
            </a:r>
            <a:r>
              <a:rPr lang="en-US" dirty="0"/>
              <a:t> Department</a:t>
            </a:r>
          </a:p>
        </p:txBody>
      </p:sp>
      <p:sp>
        <p:nvSpPr>
          <p:cNvPr id="6" name="Title 1"/>
          <p:cNvSpPr txBox="1">
            <a:spLocks/>
          </p:cNvSpPr>
          <p:nvPr/>
        </p:nvSpPr>
        <p:spPr bwMode="auto">
          <a:xfrm>
            <a:off x="1066800" y="1981200"/>
            <a:ext cx="7195344" cy="21394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normAutofit/>
          </a:bodyPr>
          <a:lstStyle>
            <a:lvl1pPr algn="l" rtl="0" fontAlgn="base">
              <a:spcBef>
                <a:spcPct val="0"/>
              </a:spcBef>
              <a:spcAft>
                <a:spcPct val="0"/>
              </a:spcAft>
              <a:defRPr sz="3500">
                <a:solidFill>
                  <a:srgbClr val="F1BE48"/>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algn="ctr" eaLnBrk="1" hangingPunct="1"/>
            <a:r>
              <a:rPr lang="en-US" sz="3900" kern="0" smtClean="0"/>
              <a:t>EE653 Power distribution system modeling, optimization and simulation </a:t>
            </a:r>
            <a:endParaRPr lang="en-US" sz="3400" kern="0" dirty="0"/>
          </a:p>
        </p:txBody>
      </p:sp>
    </p:spTree>
    <p:extLst>
      <p:ext uri="{BB962C8B-B14F-4D97-AF65-F5344CB8AC3E}">
        <p14:creationId xmlns:p14="http://schemas.microsoft.com/office/powerpoint/2010/main" val="1295929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7A2384-8C5D-49F6-8259-B9A64ECD4852}" type="slidenum">
              <a:rPr lang="en-US" smtClean="0"/>
              <a:t>10</a:t>
            </a:fld>
            <a:endParaRPr lang="en-US" dirty="0"/>
          </a:p>
        </p:txBody>
      </p:sp>
      <p:sp>
        <p:nvSpPr>
          <p:cNvPr id="2" name="Rectangle 1"/>
          <p:cNvSpPr/>
          <p:nvPr/>
        </p:nvSpPr>
        <p:spPr>
          <a:xfrm>
            <a:off x="152400" y="762000"/>
            <a:ext cx="8991600" cy="1015663"/>
          </a:xfrm>
          <a:prstGeom prst="rect">
            <a:avLst/>
          </a:prstGeom>
        </p:spPr>
        <p:txBody>
          <a:bodyPr wrap="square">
            <a:spAutoFit/>
          </a:bodyPr>
          <a:lstStyle/>
          <a:p>
            <a:pPr algn="just"/>
            <a:r>
              <a:rPr lang="en-US" sz="2000" dirty="0"/>
              <a:t>In order to better understand the model for the step-regulator, a model for the two-winding transformer will first be developed. Referring to Fig.2, the equations for the ideal transformer become</a:t>
            </a:r>
          </a:p>
        </p:txBody>
      </p:sp>
      <p:sp>
        <p:nvSpPr>
          <p:cNvPr id="6" name="TextBox 5"/>
          <p:cNvSpPr txBox="1"/>
          <p:nvPr/>
        </p:nvSpPr>
        <p:spPr>
          <a:xfrm>
            <a:off x="1905000" y="5345668"/>
            <a:ext cx="6096000" cy="369332"/>
          </a:xfrm>
          <a:prstGeom prst="rect">
            <a:avLst/>
          </a:prstGeom>
          <a:noFill/>
        </p:spPr>
        <p:txBody>
          <a:bodyPr wrap="square" rtlCol="0">
            <a:spAutoFit/>
          </a:bodyPr>
          <a:lstStyle/>
          <a:p>
            <a:pPr algn="ctr"/>
            <a:r>
              <a:rPr lang="en-US" dirty="0"/>
              <a:t>Fig.2 Two-winding transformer: approximate equivalent circuit</a:t>
            </a:r>
          </a:p>
        </p:txBody>
      </p:sp>
      <p:pic>
        <p:nvPicPr>
          <p:cNvPr id="7" name="Picture 6"/>
          <p:cNvPicPr>
            <a:picLocks noChangeAspect="1"/>
          </p:cNvPicPr>
          <p:nvPr/>
        </p:nvPicPr>
        <p:blipFill>
          <a:blip r:embed="rId2"/>
          <a:stretch>
            <a:fillRect/>
          </a:stretch>
        </p:blipFill>
        <p:spPr>
          <a:xfrm>
            <a:off x="1524000" y="3289238"/>
            <a:ext cx="6477000" cy="2169184"/>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3566140" y="1704041"/>
                <a:ext cx="2164119" cy="5638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𝐸</m:t>
                          </m:r>
                        </m:e>
                        <m:sub>
                          <m:r>
                            <a:rPr lang="en-US" altLang="zh-CN" b="0" i="1" smtClean="0">
                              <a:latin typeface="Cambria Math" panose="02040503050406030204" pitchFamily="18" charset="0"/>
                            </a:rPr>
                            <m:t>2</m:t>
                          </m:r>
                        </m:sub>
                      </m:sSub>
                      <m:r>
                        <a:rPr lang="en-US">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altLang="zh-CN" i="1">
                                  <a:latin typeface="Cambria Math" panose="02040503050406030204" pitchFamily="18" charset="0"/>
                                </a:rPr>
                                <m:t>2</m:t>
                              </m:r>
                            </m:sub>
                          </m:sSub>
                        </m:num>
                        <m:den>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1</m:t>
                              </m:r>
                            </m:sub>
                          </m:sSub>
                        </m:den>
                      </m:f>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𝐸</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𝑛</m:t>
                          </m:r>
                        </m:e>
                        <m:sub>
                          <m:r>
                            <m:rPr>
                              <m:sty m:val="p"/>
                            </m:rPr>
                            <a:rPr lang="en-US" altLang="zh-CN" i="1">
                              <a:latin typeface="Cambria Math" panose="02040503050406030204" pitchFamily="18" charset="0"/>
                            </a:rPr>
                            <m:t>t</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𝐸</m:t>
                          </m:r>
                        </m:e>
                        <m:sub>
                          <m:r>
                            <a:rPr lang="en-US" altLang="zh-CN" b="0" i="1" smtClean="0">
                              <a:latin typeface="Cambria Math" panose="02040503050406030204" pitchFamily="18" charset="0"/>
                            </a:rPr>
                            <m:t>1</m:t>
                          </m:r>
                        </m:sub>
                      </m:sSub>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3566140" y="1704041"/>
                <a:ext cx="2164119" cy="563872"/>
              </a:xfrm>
              <a:prstGeom prst="rect">
                <a:avLst/>
              </a:prstGeom>
              <a:blipFill>
                <a:blip r:embed="rId3"/>
                <a:stretch>
                  <a:fillRect/>
                </a:stretch>
              </a:blipFill>
            </p:spPr>
            <p:txBody>
              <a:bodyPr/>
              <a:lstStyle/>
              <a:p>
                <a:r>
                  <a:rPr lang="en-US">
                    <a:noFill/>
                  </a:rPr>
                  <a:t> </a:t>
                </a:r>
              </a:p>
            </p:txBody>
          </p:sp>
        </mc:Fallback>
      </mc:AlternateContent>
      <p:sp>
        <p:nvSpPr>
          <p:cNvPr id="9" name="TextBox 8"/>
          <p:cNvSpPr txBox="1"/>
          <p:nvPr/>
        </p:nvSpPr>
        <p:spPr>
          <a:xfrm>
            <a:off x="8313025" y="1801311"/>
            <a:ext cx="442750" cy="369332"/>
          </a:xfrm>
          <a:prstGeom prst="rect">
            <a:avLst/>
          </a:prstGeom>
          <a:noFill/>
        </p:spPr>
        <p:txBody>
          <a:bodyPr wrap="none" rtlCol="0">
            <a:spAutoFit/>
          </a:bodyPr>
          <a:lstStyle/>
          <a:p>
            <a:r>
              <a:rPr lang="en-US" dirty="0"/>
              <a:t>(</a:t>
            </a:r>
            <a:r>
              <a:rPr lang="en-US" altLang="zh-CN" dirty="0"/>
              <a:t>4</a:t>
            </a:r>
            <a:r>
              <a:rPr lang="en-US" dirty="0"/>
              <a:t>)</a:t>
            </a:r>
          </a:p>
        </p:txBody>
      </p:sp>
      <mc:AlternateContent xmlns:mc="http://schemas.openxmlformats.org/markup-compatibility/2006" xmlns:a14="http://schemas.microsoft.com/office/drawing/2010/main">
        <mc:Choice Requires="a14">
          <p:sp>
            <p:nvSpPr>
              <p:cNvPr id="12" name="TextBox 11"/>
              <p:cNvSpPr txBox="1"/>
              <p:nvPr/>
            </p:nvSpPr>
            <p:spPr>
              <a:xfrm>
                <a:off x="3652029" y="2536832"/>
                <a:ext cx="1992340" cy="5638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𝐼</m:t>
                          </m:r>
                        </m:e>
                        <m:sub>
                          <m:r>
                            <a:rPr lang="en-US" altLang="zh-CN" b="0" i="1" smtClean="0">
                              <a:latin typeface="Cambria Math" panose="02040503050406030204" pitchFamily="18" charset="0"/>
                            </a:rPr>
                            <m:t>1</m:t>
                          </m:r>
                        </m:sub>
                      </m:sSub>
                      <m:r>
                        <a:rPr lang="en-US">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altLang="zh-CN" i="1">
                                  <a:latin typeface="Cambria Math" panose="02040503050406030204" pitchFamily="18" charset="0"/>
                                </a:rPr>
                                <m:t>2</m:t>
                              </m:r>
                            </m:sub>
                          </m:sSub>
                        </m:num>
                        <m:den>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1</m:t>
                              </m:r>
                            </m:sub>
                          </m:sSub>
                        </m:den>
                      </m:f>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altLang="zh-CN" b="0" i="1" smtClean="0">
                              <a:latin typeface="Cambria Math" panose="02040503050406030204" pitchFamily="18" charset="0"/>
                            </a:rPr>
                            <m:t>2</m:t>
                          </m:r>
                        </m:sub>
                      </m:sSub>
                      <m:r>
                        <a:rPr lang="en-US" altLang="zh-CN"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m:rPr>
                              <m:sty m:val="p"/>
                            </m:rPr>
                            <a:rPr lang="en-US" altLang="zh-CN" i="1">
                              <a:latin typeface="Cambria Math" panose="02040503050406030204" pitchFamily="18" charset="0"/>
                            </a:rPr>
                            <m:t>t</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altLang="zh-CN" b="0" i="1" smtClean="0">
                              <a:latin typeface="Cambria Math" panose="02040503050406030204" pitchFamily="18" charset="0"/>
                            </a:rPr>
                            <m:t>2</m:t>
                          </m:r>
                        </m:sub>
                      </m:sSub>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3652029" y="2536832"/>
                <a:ext cx="1992340" cy="563872"/>
              </a:xfrm>
              <a:prstGeom prst="rect">
                <a:avLst/>
              </a:prstGeom>
              <a:blipFill>
                <a:blip r:embed="rId4"/>
                <a:stretch>
                  <a:fillRect/>
                </a:stretch>
              </a:blipFill>
            </p:spPr>
            <p:txBody>
              <a:bodyPr/>
              <a:lstStyle/>
              <a:p>
                <a:r>
                  <a:rPr lang="en-US">
                    <a:noFill/>
                  </a:rPr>
                  <a:t> </a:t>
                </a:r>
              </a:p>
            </p:txBody>
          </p:sp>
        </mc:Fallback>
      </mc:AlternateContent>
      <p:sp>
        <p:nvSpPr>
          <p:cNvPr id="13" name="TextBox 12"/>
          <p:cNvSpPr txBox="1"/>
          <p:nvPr/>
        </p:nvSpPr>
        <p:spPr>
          <a:xfrm>
            <a:off x="8313025" y="2590800"/>
            <a:ext cx="442750" cy="369332"/>
          </a:xfrm>
          <a:prstGeom prst="rect">
            <a:avLst/>
          </a:prstGeom>
          <a:noFill/>
        </p:spPr>
        <p:txBody>
          <a:bodyPr wrap="none" rtlCol="0">
            <a:spAutoFit/>
          </a:bodyPr>
          <a:lstStyle/>
          <a:p>
            <a:r>
              <a:rPr lang="en-US" dirty="0"/>
              <a:t>(</a:t>
            </a:r>
            <a:r>
              <a:rPr lang="en-US" altLang="zh-CN" dirty="0"/>
              <a:t>5</a:t>
            </a:r>
            <a:r>
              <a:rPr lang="en-US" dirty="0"/>
              <a:t>)</a:t>
            </a:r>
          </a:p>
        </p:txBody>
      </p:sp>
      <p:sp>
        <p:nvSpPr>
          <p:cNvPr id="11" name="Rectangle 10"/>
          <p:cNvSpPr/>
          <p:nvPr/>
        </p:nvSpPr>
        <p:spPr>
          <a:xfrm>
            <a:off x="152400" y="124480"/>
            <a:ext cx="6255367" cy="584775"/>
          </a:xfrm>
          <a:prstGeom prst="rect">
            <a:avLst/>
          </a:prstGeom>
        </p:spPr>
        <p:txBody>
          <a:bodyPr wrap="none">
            <a:spAutoFit/>
          </a:bodyPr>
          <a:lstStyle/>
          <a:p>
            <a:r>
              <a:rPr lang="en-US" sz="3200" dirty="0">
                <a:solidFill>
                  <a:srgbClr val="C8102E"/>
                </a:solidFill>
                <a:latin typeface="+mj-lt"/>
                <a:ea typeface="+mj-ea"/>
                <a:cs typeface="+mj-cs"/>
              </a:rPr>
              <a:t>Two-Winding Transformer Theory</a:t>
            </a:r>
          </a:p>
        </p:txBody>
      </p:sp>
    </p:spTree>
    <p:extLst>
      <p:ext uri="{BB962C8B-B14F-4D97-AF65-F5344CB8AC3E}">
        <p14:creationId xmlns:p14="http://schemas.microsoft.com/office/powerpoint/2010/main" val="721710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7A2384-8C5D-49F6-8259-B9A64ECD4852}" type="slidenum">
              <a:rPr lang="en-US" smtClean="0"/>
              <a:t>11</a:t>
            </a:fld>
            <a:endParaRPr lang="en-US" dirty="0"/>
          </a:p>
        </p:txBody>
      </p:sp>
      <p:sp>
        <p:nvSpPr>
          <p:cNvPr id="2" name="Rectangle 1"/>
          <p:cNvSpPr/>
          <p:nvPr/>
        </p:nvSpPr>
        <p:spPr>
          <a:xfrm>
            <a:off x="152400" y="762000"/>
            <a:ext cx="8991600" cy="400110"/>
          </a:xfrm>
          <a:prstGeom prst="rect">
            <a:avLst/>
          </a:prstGeom>
        </p:spPr>
        <p:txBody>
          <a:bodyPr wrap="square">
            <a:spAutoFit/>
          </a:bodyPr>
          <a:lstStyle/>
          <a:p>
            <a:r>
              <a:rPr lang="en-US" sz="2000" dirty="0"/>
              <a:t>Applying Kirchhoff's voltage law (KVL) in the secondary circuit,</a:t>
            </a:r>
          </a:p>
        </p:txBody>
      </p:sp>
      <mc:AlternateContent xmlns:mc="http://schemas.openxmlformats.org/markup-compatibility/2006" xmlns:a14="http://schemas.microsoft.com/office/drawing/2010/main">
        <mc:Choice Requires="a14">
          <p:sp>
            <p:nvSpPr>
              <p:cNvPr id="8" name="TextBox 7"/>
              <p:cNvSpPr txBox="1"/>
              <p:nvPr/>
            </p:nvSpPr>
            <p:spPr>
              <a:xfrm>
                <a:off x="3164515" y="1430541"/>
                <a:ext cx="3388685" cy="7038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𝐸</m:t>
                          </m:r>
                        </m:e>
                        <m:sub>
                          <m:r>
                            <a:rPr lang="en-US" altLang="zh-CN" b="0" i="1" smtClean="0">
                              <a:latin typeface="Cambria Math" panose="02040503050406030204" pitchFamily="18" charset="0"/>
                            </a:rPr>
                            <m:t>2</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a:rPr lang="en-US" altLang="zh-CN" b="0" i="1" smtClean="0">
                              <a:latin typeface="Cambria Math" panose="02040503050406030204" pitchFamily="18" charset="0"/>
                            </a:rPr>
                            <m:t>𝐿</m:t>
                          </m:r>
                        </m:sub>
                      </m:sSub>
                      <m:r>
                        <a:rPr lang="en-US" altLang="zh-CN"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𝑍</m:t>
                          </m:r>
                        </m:e>
                        <m:sub>
                          <m:r>
                            <m:rPr>
                              <m:sty m:val="p"/>
                            </m:rPr>
                            <a:rPr lang="en-US" altLang="zh-CN" i="1">
                              <a:latin typeface="Cambria Math" panose="02040503050406030204" pitchFamily="18" charset="0"/>
                            </a:rPr>
                            <m:t>t</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altLang="zh-CN" b="0" i="1" smtClean="0">
                              <a:latin typeface="Cambria Math" panose="02040503050406030204" pitchFamily="18" charset="0"/>
                            </a:rPr>
                            <m:t>2</m:t>
                          </m:r>
                        </m:sub>
                      </m:sSub>
                    </m:oMath>
                  </m:oMathPara>
                </a14:m>
                <a:endParaRPr lang="en-US" dirty="0"/>
              </a:p>
              <a:p>
                <a:r>
                  <a:rPr lang="en-US" dirty="0"/>
                  <a:t>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𝑠</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𝐸</m:t>
                        </m:r>
                      </m:e>
                      <m:sub>
                        <m:r>
                          <a:rPr lang="en-US" altLang="zh-CN" b="0" i="1" smtClean="0">
                            <a:latin typeface="Cambria Math" panose="02040503050406030204" pitchFamily="18" charset="0"/>
                          </a:rPr>
                          <m:t>1</m:t>
                        </m:r>
                      </m:sub>
                    </m:sSub>
                    <m:r>
                      <a:rPr lang="en-US">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1</m:t>
                        </m:r>
                      </m:num>
                      <m:den>
                        <m:sSub>
                          <m:sSubPr>
                            <m:ctrlPr>
                              <a:rPr lang="en-US" i="1">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𝑡</m:t>
                            </m:r>
                          </m:sub>
                        </m:sSub>
                      </m:den>
                    </m:f>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𝐸</m:t>
                        </m:r>
                      </m:e>
                      <m:sub>
                        <m:r>
                          <a:rPr lang="en-US" altLang="zh-CN" i="1">
                            <a:latin typeface="Cambria Math" panose="02040503050406030204" pitchFamily="18" charset="0"/>
                          </a:rPr>
                          <m:t>2</m:t>
                        </m:r>
                      </m:sub>
                    </m:sSub>
                    <m:r>
                      <a:rPr lang="en-US" altLang="zh-CN"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en>
                    </m:f>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a:rPr lang="en-US" altLang="zh-CN" b="0" i="1" smtClean="0">
                            <a:latin typeface="Cambria Math" panose="02040503050406030204" pitchFamily="18" charset="0"/>
                          </a:rPr>
                          <m:t>𝐿</m:t>
                        </m:r>
                      </m:sub>
                    </m:sSub>
                    <m:r>
                      <a:rPr lang="en-US" altLang="zh-CN" b="0" i="1" smtClean="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𝑍</m:t>
                            </m:r>
                          </m:e>
                          <m:sub>
                            <m:r>
                              <m:rPr>
                                <m:sty m:val="p"/>
                              </m:rPr>
                              <a:rPr lang="en-US" altLang="zh-CN" i="1">
                                <a:latin typeface="Cambria Math" panose="02040503050406030204" pitchFamily="18" charset="0"/>
                              </a:rPr>
                              <m:t>t</m:t>
                            </m:r>
                          </m:sub>
                        </m:sSub>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en>
                    </m:f>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altLang="zh-CN" i="1">
                            <a:latin typeface="Cambria Math" panose="02040503050406030204" pitchFamily="18" charset="0"/>
                          </a:rPr>
                          <m:t>2</m:t>
                        </m:r>
                      </m:sub>
                    </m:sSub>
                  </m:oMath>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3164515" y="1430541"/>
                <a:ext cx="3388685" cy="703847"/>
              </a:xfrm>
              <a:prstGeom prst="rect">
                <a:avLst/>
              </a:prstGeom>
              <a:blipFill>
                <a:blip r:embed="rId2"/>
                <a:stretch>
                  <a:fillRect l="-719" b="-6957"/>
                </a:stretch>
              </a:blipFill>
            </p:spPr>
            <p:txBody>
              <a:bodyPr/>
              <a:lstStyle/>
              <a:p>
                <a:r>
                  <a:rPr lang="en-US">
                    <a:noFill/>
                  </a:rPr>
                  <a:t> </a:t>
                </a:r>
              </a:p>
            </p:txBody>
          </p:sp>
        </mc:Fallback>
      </mc:AlternateContent>
      <p:sp>
        <p:nvSpPr>
          <p:cNvPr id="9" name="TextBox 8"/>
          <p:cNvSpPr txBox="1"/>
          <p:nvPr/>
        </p:nvSpPr>
        <p:spPr>
          <a:xfrm>
            <a:off x="8313025" y="1597798"/>
            <a:ext cx="442750" cy="369332"/>
          </a:xfrm>
          <a:prstGeom prst="rect">
            <a:avLst/>
          </a:prstGeom>
          <a:noFill/>
        </p:spPr>
        <p:txBody>
          <a:bodyPr wrap="none" rtlCol="0">
            <a:spAutoFit/>
          </a:bodyPr>
          <a:lstStyle/>
          <a:p>
            <a:r>
              <a:rPr lang="en-US" dirty="0"/>
              <a:t>(</a:t>
            </a:r>
            <a:r>
              <a:rPr lang="en-US" altLang="zh-CN" dirty="0"/>
              <a:t>6</a:t>
            </a:r>
            <a:r>
              <a:rPr lang="en-US" dirty="0"/>
              <a:t>)</a:t>
            </a:r>
          </a:p>
        </p:txBody>
      </p:sp>
      <mc:AlternateContent xmlns:mc="http://schemas.openxmlformats.org/markup-compatibility/2006" xmlns:a14="http://schemas.microsoft.com/office/drawing/2010/main">
        <mc:Choice Requires="a14">
          <p:sp>
            <p:nvSpPr>
              <p:cNvPr id="12" name="TextBox 11"/>
              <p:cNvSpPr txBox="1"/>
              <p:nvPr/>
            </p:nvSpPr>
            <p:spPr>
              <a:xfrm>
                <a:off x="4038600" y="2974745"/>
                <a:ext cx="1754776" cy="276999"/>
              </a:xfrm>
              <a:prstGeom prst="rect">
                <a:avLst/>
              </a:prstGeom>
              <a:noFill/>
            </p:spPr>
            <p:txBody>
              <a:bodyPr wrap="none" lIns="0" tIns="0" rIns="0" bIns="0" rtlCol="0">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altLang="zh-CN" b="0" i="1" smtClean="0">
                            <a:latin typeface="Cambria Math" panose="02040503050406030204" pitchFamily="18" charset="0"/>
                          </a:rPr>
                          <m:t>𝑠</m:t>
                        </m:r>
                      </m:sub>
                    </m:sSub>
                    <m:r>
                      <a:rPr lang="en-US">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a:rPr lang="en-US" altLang="zh-CN" b="0" i="1" smtClean="0">
                            <a:latin typeface="Cambria Math" panose="02040503050406030204" pitchFamily="18" charset="0"/>
                          </a:rPr>
                          <m:t>𝐿</m:t>
                        </m:r>
                      </m:sub>
                    </m:sSub>
                  </m:oMath>
                </a14:m>
                <a:r>
                  <a:rPr lang="en-US" altLang="zh-CN" dirty="0"/>
                  <a:t> </a:t>
                </a:r>
                <a14:m>
                  <m:oMath xmlns:m="http://schemas.openxmlformats.org/officeDocument/2006/math">
                    <m:r>
                      <a:rPr lang="en-US" altLang="zh-CN"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altLang="zh-CN" b="0" i="1" smtClean="0">
                            <a:latin typeface="Cambria Math" panose="02040503050406030204" pitchFamily="18" charset="0"/>
                          </a:rPr>
                          <m:t>2</m:t>
                        </m:r>
                      </m:sub>
                    </m:sSub>
                  </m:oMath>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4038600" y="2974745"/>
                <a:ext cx="1754776" cy="276999"/>
              </a:xfrm>
              <a:prstGeom prst="rect">
                <a:avLst/>
              </a:prstGeom>
              <a:blipFill>
                <a:blip r:embed="rId3"/>
                <a:stretch>
                  <a:fillRect l="-4878" b="-15556"/>
                </a:stretch>
              </a:blipFill>
            </p:spPr>
            <p:txBody>
              <a:bodyPr/>
              <a:lstStyle/>
              <a:p>
                <a:r>
                  <a:rPr lang="en-US">
                    <a:noFill/>
                  </a:rPr>
                  <a:t> </a:t>
                </a:r>
              </a:p>
            </p:txBody>
          </p:sp>
        </mc:Fallback>
      </mc:AlternateContent>
      <p:sp>
        <p:nvSpPr>
          <p:cNvPr id="13" name="TextBox 12"/>
          <p:cNvSpPr txBox="1"/>
          <p:nvPr/>
        </p:nvSpPr>
        <p:spPr>
          <a:xfrm>
            <a:off x="8313025" y="2887667"/>
            <a:ext cx="442750" cy="369332"/>
          </a:xfrm>
          <a:prstGeom prst="rect">
            <a:avLst/>
          </a:prstGeom>
          <a:noFill/>
        </p:spPr>
        <p:txBody>
          <a:bodyPr wrap="none" rtlCol="0">
            <a:spAutoFit/>
          </a:bodyPr>
          <a:lstStyle/>
          <a:p>
            <a:r>
              <a:rPr lang="en-US" dirty="0"/>
              <a:t>(</a:t>
            </a:r>
            <a:r>
              <a:rPr lang="en-US" altLang="zh-CN" dirty="0"/>
              <a:t>7</a:t>
            </a:r>
            <a:r>
              <a:rPr lang="en-US" dirty="0"/>
              <a:t>)</a:t>
            </a:r>
          </a:p>
        </p:txBody>
      </p:sp>
      <p:sp>
        <p:nvSpPr>
          <p:cNvPr id="11" name="Rectangle 10"/>
          <p:cNvSpPr/>
          <p:nvPr/>
        </p:nvSpPr>
        <p:spPr>
          <a:xfrm>
            <a:off x="128751" y="2295118"/>
            <a:ext cx="8991600" cy="400110"/>
          </a:xfrm>
          <a:prstGeom prst="rect">
            <a:avLst/>
          </a:prstGeom>
        </p:spPr>
        <p:txBody>
          <a:bodyPr wrap="square">
            <a:spAutoFit/>
          </a:bodyPr>
          <a:lstStyle/>
          <a:p>
            <a:r>
              <a:rPr lang="en-US" sz="2000" dirty="0"/>
              <a:t>In general form, equation (6) can be written as </a:t>
            </a:r>
          </a:p>
        </p:txBody>
      </p:sp>
      <p:sp>
        <p:nvSpPr>
          <p:cNvPr id="14" name="Rectangle 13"/>
          <p:cNvSpPr/>
          <p:nvPr/>
        </p:nvSpPr>
        <p:spPr>
          <a:xfrm>
            <a:off x="152399" y="3502729"/>
            <a:ext cx="8991600" cy="400110"/>
          </a:xfrm>
          <a:prstGeom prst="rect">
            <a:avLst/>
          </a:prstGeom>
        </p:spPr>
        <p:txBody>
          <a:bodyPr wrap="square">
            <a:spAutoFit/>
          </a:bodyPr>
          <a:lstStyle/>
          <a:p>
            <a:r>
              <a:rPr lang="en-US" sz="2000" dirty="0"/>
              <a:t>where</a:t>
            </a:r>
          </a:p>
        </p:txBody>
      </p:sp>
      <mc:AlternateContent xmlns:mc="http://schemas.openxmlformats.org/markup-compatibility/2006" xmlns:a14="http://schemas.microsoft.com/office/drawing/2010/main">
        <mc:Choice Requires="a14">
          <p:sp>
            <p:nvSpPr>
              <p:cNvPr id="15" name="TextBox 14"/>
              <p:cNvSpPr txBox="1"/>
              <p:nvPr/>
            </p:nvSpPr>
            <p:spPr>
              <a:xfrm>
                <a:off x="4293710" y="3544632"/>
                <a:ext cx="708977" cy="5672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en>
                      </m:f>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4293710" y="3544632"/>
                <a:ext cx="708977" cy="567207"/>
              </a:xfrm>
              <a:prstGeom prst="rect">
                <a:avLst/>
              </a:prstGeom>
              <a:blipFill>
                <a:blip r:embed="rId4"/>
                <a:stretch>
                  <a:fillRect/>
                </a:stretch>
              </a:blipFill>
            </p:spPr>
            <p:txBody>
              <a:bodyPr/>
              <a:lstStyle/>
              <a:p>
                <a:r>
                  <a:rPr lang="en-US">
                    <a:noFill/>
                  </a:rPr>
                  <a:t> </a:t>
                </a:r>
              </a:p>
            </p:txBody>
          </p:sp>
        </mc:Fallback>
      </mc:AlternateContent>
      <p:sp>
        <p:nvSpPr>
          <p:cNvPr id="16" name="TextBox 15"/>
          <p:cNvSpPr txBox="1"/>
          <p:nvPr/>
        </p:nvSpPr>
        <p:spPr>
          <a:xfrm>
            <a:off x="8313025" y="3638007"/>
            <a:ext cx="442750" cy="369332"/>
          </a:xfrm>
          <a:prstGeom prst="rect">
            <a:avLst/>
          </a:prstGeom>
          <a:noFill/>
        </p:spPr>
        <p:txBody>
          <a:bodyPr wrap="none" rtlCol="0">
            <a:spAutoFit/>
          </a:bodyPr>
          <a:lstStyle/>
          <a:p>
            <a:r>
              <a:rPr lang="en-US" dirty="0"/>
              <a:t>(</a:t>
            </a:r>
            <a:r>
              <a:rPr lang="en-US" altLang="zh-CN" dirty="0"/>
              <a:t>8</a:t>
            </a:r>
            <a:r>
              <a:rPr lang="en-US" dirty="0"/>
              <a:t>)</a:t>
            </a:r>
          </a:p>
        </p:txBody>
      </p:sp>
      <mc:AlternateContent xmlns:mc="http://schemas.openxmlformats.org/markup-compatibility/2006" xmlns:a14="http://schemas.microsoft.com/office/drawing/2010/main">
        <mc:Choice Requires="a14">
          <p:sp>
            <p:nvSpPr>
              <p:cNvPr id="17" name="TextBox 16"/>
              <p:cNvSpPr txBox="1"/>
              <p:nvPr/>
            </p:nvSpPr>
            <p:spPr>
              <a:xfrm>
                <a:off x="4293710" y="4237122"/>
                <a:ext cx="708977" cy="5672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𝑍</m:t>
                              </m:r>
                            </m:e>
                            <m:sub>
                              <m:r>
                                <m:rPr>
                                  <m:sty m:val="p"/>
                                </m:rPr>
                                <a:rPr lang="en-US" altLang="zh-CN" i="1">
                                  <a:latin typeface="Cambria Math" panose="02040503050406030204" pitchFamily="18" charset="0"/>
                                </a:rPr>
                                <m:t>t</m:t>
                              </m:r>
                            </m:sub>
                          </m:sSub>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en>
                      </m:f>
                    </m:oMath>
                  </m:oMathPara>
                </a14:m>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4293710" y="4237122"/>
                <a:ext cx="708977" cy="567207"/>
              </a:xfrm>
              <a:prstGeom prst="rect">
                <a:avLst/>
              </a:prstGeom>
              <a:blipFill>
                <a:blip r:embed="rId5"/>
                <a:stretch>
                  <a:fillRect/>
                </a:stretch>
              </a:blipFill>
            </p:spPr>
            <p:txBody>
              <a:bodyPr/>
              <a:lstStyle/>
              <a:p>
                <a:r>
                  <a:rPr lang="en-US">
                    <a:noFill/>
                  </a:rPr>
                  <a:t> </a:t>
                </a:r>
              </a:p>
            </p:txBody>
          </p:sp>
        </mc:Fallback>
      </mc:AlternateContent>
      <p:sp>
        <p:nvSpPr>
          <p:cNvPr id="18" name="TextBox 17"/>
          <p:cNvSpPr txBox="1"/>
          <p:nvPr/>
        </p:nvSpPr>
        <p:spPr>
          <a:xfrm>
            <a:off x="8313025" y="4330497"/>
            <a:ext cx="442750" cy="369332"/>
          </a:xfrm>
          <a:prstGeom prst="rect">
            <a:avLst/>
          </a:prstGeom>
          <a:noFill/>
        </p:spPr>
        <p:txBody>
          <a:bodyPr wrap="none" rtlCol="0">
            <a:spAutoFit/>
          </a:bodyPr>
          <a:lstStyle/>
          <a:p>
            <a:r>
              <a:rPr lang="en-US" dirty="0"/>
              <a:t>(</a:t>
            </a:r>
            <a:r>
              <a:rPr lang="en-US" altLang="zh-CN" dirty="0"/>
              <a:t>9</a:t>
            </a:r>
            <a:r>
              <a:rPr lang="en-US" dirty="0"/>
              <a:t>)</a:t>
            </a:r>
          </a:p>
        </p:txBody>
      </p:sp>
      <p:sp>
        <p:nvSpPr>
          <p:cNvPr id="5" name="Rectangle 4"/>
          <p:cNvSpPr/>
          <p:nvPr/>
        </p:nvSpPr>
        <p:spPr>
          <a:xfrm>
            <a:off x="152399" y="4927924"/>
            <a:ext cx="9015249" cy="400110"/>
          </a:xfrm>
          <a:prstGeom prst="rect">
            <a:avLst/>
          </a:prstGeom>
        </p:spPr>
        <p:txBody>
          <a:bodyPr wrap="square">
            <a:spAutoFit/>
          </a:bodyPr>
          <a:lstStyle/>
          <a:p>
            <a:r>
              <a:rPr lang="en-US" sz="2000" dirty="0">
                <a:solidFill>
                  <a:srgbClr val="000000"/>
                </a:solidFill>
              </a:rPr>
              <a:t>The input current to the two-winding transformer is given by</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9" name="TextBox 18"/>
              <p:cNvSpPr txBox="1"/>
              <p:nvPr/>
            </p:nvSpPr>
            <p:spPr>
              <a:xfrm>
                <a:off x="4107305" y="5620414"/>
                <a:ext cx="1503104" cy="276999"/>
              </a:xfrm>
              <a:prstGeom prst="rect">
                <a:avLst/>
              </a:prstGeom>
              <a:noFill/>
            </p:spPr>
            <p:txBody>
              <a:bodyPr wrap="none" lIns="0" tIns="0" rIns="0" bIns="0" rtlCol="0">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𝐼</m:t>
                        </m:r>
                      </m:e>
                      <m:sub>
                        <m:r>
                          <a:rPr lang="en-US" altLang="zh-CN" b="0" i="1" smtClean="0">
                            <a:latin typeface="Cambria Math" panose="02040503050406030204" pitchFamily="18" charset="0"/>
                          </a:rPr>
                          <m:t>𝑠</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𝑚</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a:rPr lang="en-US" altLang="zh-CN" b="0" i="1" smtClean="0">
                            <a:latin typeface="Cambria Math" panose="02040503050406030204" pitchFamily="18" charset="0"/>
                          </a:rPr>
                          <m:t>𝑠</m:t>
                        </m:r>
                      </m:sub>
                    </m:sSub>
                  </m:oMath>
                </a14:m>
                <a:r>
                  <a:rPr lang="en-US" altLang="zh-CN" dirty="0"/>
                  <a:t> </a:t>
                </a:r>
                <a14:m>
                  <m:oMath xmlns:m="http://schemas.openxmlformats.org/officeDocument/2006/math">
                    <m:r>
                      <a:rPr lang="en-US" altLang="zh-CN"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altLang="zh-CN" b="0" i="1" smtClean="0">
                            <a:latin typeface="Cambria Math" panose="02040503050406030204" pitchFamily="18" charset="0"/>
                          </a:rPr>
                          <m:t>1</m:t>
                        </m:r>
                      </m:sub>
                    </m:sSub>
                  </m:oMath>
                </a14:m>
                <a:endParaRPr lang="en-US" dirty="0"/>
              </a:p>
            </p:txBody>
          </p:sp>
        </mc:Choice>
        <mc:Fallback xmlns="">
          <p:sp>
            <p:nvSpPr>
              <p:cNvPr id="19" name="TextBox 18"/>
              <p:cNvSpPr txBox="1">
                <a:spLocks noRot="1" noChangeAspect="1" noMove="1" noResize="1" noEditPoints="1" noAdjustHandles="1" noChangeArrowheads="1" noChangeShapeType="1" noTextEdit="1"/>
              </p:cNvSpPr>
              <p:nvPr/>
            </p:nvSpPr>
            <p:spPr>
              <a:xfrm>
                <a:off x="4107305" y="5620414"/>
                <a:ext cx="1503104" cy="276999"/>
              </a:xfrm>
              <a:prstGeom prst="rect">
                <a:avLst/>
              </a:prstGeom>
              <a:blipFill>
                <a:blip r:embed="rId6"/>
                <a:stretch>
                  <a:fillRect l="-7317" r="-36179" b="-55556"/>
                </a:stretch>
              </a:blipFill>
            </p:spPr>
            <p:txBody>
              <a:bodyPr/>
              <a:lstStyle/>
              <a:p>
                <a:r>
                  <a:rPr lang="en-US">
                    <a:noFill/>
                  </a:rPr>
                  <a:t> </a:t>
                </a:r>
              </a:p>
            </p:txBody>
          </p:sp>
        </mc:Fallback>
      </mc:AlternateContent>
      <p:sp>
        <p:nvSpPr>
          <p:cNvPr id="20" name="TextBox 19"/>
          <p:cNvSpPr txBox="1"/>
          <p:nvPr/>
        </p:nvSpPr>
        <p:spPr>
          <a:xfrm>
            <a:off x="8313025" y="5674624"/>
            <a:ext cx="559769" cy="369332"/>
          </a:xfrm>
          <a:prstGeom prst="rect">
            <a:avLst/>
          </a:prstGeom>
          <a:noFill/>
        </p:spPr>
        <p:txBody>
          <a:bodyPr wrap="none" rtlCol="0">
            <a:spAutoFit/>
          </a:bodyPr>
          <a:lstStyle/>
          <a:p>
            <a:r>
              <a:rPr lang="en-US" dirty="0"/>
              <a:t>(</a:t>
            </a:r>
            <a:r>
              <a:rPr lang="en-US" altLang="zh-CN" dirty="0"/>
              <a:t>10</a:t>
            </a:r>
            <a:r>
              <a:rPr lang="en-US" dirty="0"/>
              <a:t>)</a:t>
            </a:r>
          </a:p>
        </p:txBody>
      </p:sp>
      <p:sp>
        <p:nvSpPr>
          <p:cNvPr id="21" name="Rectangle 20"/>
          <p:cNvSpPr/>
          <p:nvPr/>
        </p:nvSpPr>
        <p:spPr>
          <a:xfrm>
            <a:off x="152400" y="124480"/>
            <a:ext cx="6255367" cy="584775"/>
          </a:xfrm>
          <a:prstGeom prst="rect">
            <a:avLst/>
          </a:prstGeom>
        </p:spPr>
        <p:txBody>
          <a:bodyPr wrap="none">
            <a:spAutoFit/>
          </a:bodyPr>
          <a:lstStyle/>
          <a:p>
            <a:r>
              <a:rPr lang="en-US" sz="3200" dirty="0">
                <a:solidFill>
                  <a:srgbClr val="C8102E"/>
                </a:solidFill>
                <a:latin typeface="+mj-lt"/>
                <a:ea typeface="+mj-ea"/>
                <a:cs typeface="+mj-cs"/>
              </a:rPr>
              <a:t>Two-Winding Transformer Theory</a:t>
            </a:r>
          </a:p>
        </p:txBody>
      </p:sp>
    </p:spTree>
    <p:extLst>
      <p:ext uri="{BB962C8B-B14F-4D97-AF65-F5344CB8AC3E}">
        <p14:creationId xmlns:p14="http://schemas.microsoft.com/office/powerpoint/2010/main" val="725304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7A2384-8C5D-49F6-8259-B9A64ECD4852}" type="slidenum">
              <a:rPr lang="en-US" smtClean="0"/>
              <a:t>12</a:t>
            </a:fld>
            <a:endParaRPr lang="en-US" dirty="0"/>
          </a:p>
        </p:txBody>
      </p:sp>
      <mc:AlternateContent xmlns:mc="http://schemas.openxmlformats.org/markup-compatibility/2006" xmlns:a14="http://schemas.microsoft.com/office/drawing/2010/main">
        <mc:Choice Requires="a14">
          <p:sp>
            <p:nvSpPr>
              <p:cNvPr id="8" name="TextBox 7"/>
              <p:cNvSpPr txBox="1"/>
              <p:nvPr/>
            </p:nvSpPr>
            <p:spPr>
              <a:xfrm>
                <a:off x="3164515" y="1142382"/>
                <a:ext cx="3388685" cy="7038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𝐸</m:t>
                          </m:r>
                        </m:e>
                        <m:sub>
                          <m:r>
                            <a:rPr lang="en-US" altLang="zh-CN" b="0" i="1" smtClean="0">
                              <a:latin typeface="Cambria Math" panose="02040503050406030204" pitchFamily="18" charset="0"/>
                            </a:rPr>
                            <m:t>2</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a:rPr lang="en-US" altLang="zh-CN" b="0" i="1" smtClean="0">
                              <a:latin typeface="Cambria Math" panose="02040503050406030204" pitchFamily="18" charset="0"/>
                            </a:rPr>
                            <m:t>𝐿</m:t>
                          </m:r>
                        </m:sub>
                      </m:sSub>
                      <m:r>
                        <a:rPr lang="en-US" altLang="zh-CN"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𝑍</m:t>
                          </m:r>
                        </m:e>
                        <m:sub>
                          <m:r>
                            <m:rPr>
                              <m:sty m:val="p"/>
                            </m:rPr>
                            <a:rPr lang="en-US" altLang="zh-CN" i="1">
                              <a:latin typeface="Cambria Math" panose="02040503050406030204" pitchFamily="18" charset="0"/>
                            </a:rPr>
                            <m:t>t</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altLang="zh-CN" b="0" i="1" smtClean="0">
                              <a:latin typeface="Cambria Math" panose="02040503050406030204" pitchFamily="18" charset="0"/>
                            </a:rPr>
                            <m:t>2</m:t>
                          </m:r>
                        </m:sub>
                      </m:sSub>
                    </m:oMath>
                  </m:oMathPara>
                </a14:m>
                <a:endParaRPr lang="en-US" dirty="0"/>
              </a:p>
              <a:p>
                <a:r>
                  <a:rPr lang="en-US" dirty="0"/>
                  <a:t>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𝑠</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𝐸</m:t>
                        </m:r>
                      </m:e>
                      <m:sub>
                        <m:r>
                          <a:rPr lang="en-US" altLang="zh-CN" b="0" i="1" smtClean="0">
                            <a:latin typeface="Cambria Math" panose="02040503050406030204" pitchFamily="18" charset="0"/>
                          </a:rPr>
                          <m:t>1</m:t>
                        </m:r>
                      </m:sub>
                    </m:sSub>
                    <m:r>
                      <a:rPr lang="en-US">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1</m:t>
                        </m:r>
                      </m:num>
                      <m:den>
                        <m:sSub>
                          <m:sSubPr>
                            <m:ctrlPr>
                              <a:rPr lang="en-US" i="1">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𝑡</m:t>
                            </m:r>
                          </m:sub>
                        </m:sSub>
                      </m:den>
                    </m:f>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𝐸</m:t>
                        </m:r>
                      </m:e>
                      <m:sub>
                        <m:r>
                          <a:rPr lang="en-US" altLang="zh-CN" i="1">
                            <a:latin typeface="Cambria Math" panose="02040503050406030204" pitchFamily="18" charset="0"/>
                          </a:rPr>
                          <m:t>2</m:t>
                        </m:r>
                      </m:sub>
                    </m:sSub>
                    <m:r>
                      <a:rPr lang="en-US" altLang="zh-CN"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en>
                    </m:f>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a:rPr lang="en-US" altLang="zh-CN" b="0" i="1" smtClean="0">
                            <a:latin typeface="Cambria Math" panose="02040503050406030204" pitchFamily="18" charset="0"/>
                          </a:rPr>
                          <m:t>𝐿</m:t>
                        </m:r>
                      </m:sub>
                    </m:sSub>
                    <m:r>
                      <a:rPr lang="en-US" altLang="zh-CN" b="0" i="1" smtClean="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𝑍</m:t>
                            </m:r>
                          </m:e>
                          <m:sub>
                            <m:r>
                              <m:rPr>
                                <m:sty m:val="p"/>
                              </m:rPr>
                              <a:rPr lang="en-US" altLang="zh-CN" i="1">
                                <a:latin typeface="Cambria Math" panose="02040503050406030204" pitchFamily="18" charset="0"/>
                              </a:rPr>
                              <m:t>t</m:t>
                            </m:r>
                          </m:sub>
                        </m:sSub>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en>
                    </m:f>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altLang="zh-CN" i="1">
                            <a:latin typeface="Cambria Math" panose="02040503050406030204" pitchFamily="18" charset="0"/>
                          </a:rPr>
                          <m:t>2</m:t>
                        </m:r>
                      </m:sub>
                    </m:sSub>
                  </m:oMath>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3164515" y="1142382"/>
                <a:ext cx="3388685" cy="703847"/>
              </a:xfrm>
              <a:prstGeom prst="rect">
                <a:avLst/>
              </a:prstGeom>
              <a:blipFill>
                <a:blip r:embed="rId2"/>
                <a:stretch>
                  <a:fillRect r="-29137" b="-31897"/>
                </a:stretch>
              </a:blipFill>
            </p:spPr>
            <p:txBody>
              <a:bodyPr/>
              <a:lstStyle/>
              <a:p>
                <a:r>
                  <a:rPr lang="en-US">
                    <a:noFill/>
                  </a:rPr>
                  <a:t> </a:t>
                </a:r>
              </a:p>
            </p:txBody>
          </p:sp>
        </mc:Fallback>
      </mc:AlternateContent>
      <p:sp>
        <p:nvSpPr>
          <p:cNvPr id="9" name="TextBox 8"/>
          <p:cNvSpPr txBox="1"/>
          <p:nvPr/>
        </p:nvSpPr>
        <p:spPr>
          <a:xfrm>
            <a:off x="8291347" y="1351814"/>
            <a:ext cx="442750" cy="369332"/>
          </a:xfrm>
          <a:prstGeom prst="rect">
            <a:avLst/>
          </a:prstGeom>
          <a:noFill/>
        </p:spPr>
        <p:txBody>
          <a:bodyPr wrap="none" rtlCol="0">
            <a:spAutoFit/>
          </a:bodyPr>
          <a:lstStyle/>
          <a:p>
            <a:r>
              <a:rPr lang="en-US" dirty="0"/>
              <a:t>(</a:t>
            </a:r>
            <a:r>
              <a:rPr lang="en-US" altLang="zh-CN" dirty="0"/>
              <a:t>6</a:t>
            </a:r>
            <a:r>
              <a:rPr lang="en-US" dirty="0"/>
              <a:t>)</a:t>
            </a:r>
          </a:p>
        </p:txBody>
      </p:sp>
      <mc:AlternateContent xmlns:mc="http://schemas.openxmlformats.org/markup-compatibility/2006" xmlns:a14="http://schemas.microsoft.com/office/drawing/2010/main">
        <mc:Choice Requires="a14">
          <p:sp>
            <p:nvSpPr>
              <p:cNvPr id="19" name="TextBox 18"/>
              <p:cNvSpPr txBox="1"/>
              <p:nvPr/>
            </p:nvSpPr>
            <p:spPr>
              <a:xfrm>
                <a:off x="3928806" y="2009001"/>
                <a:ext cx="1503104" cy="276999"/>
              </a:xfrm>
              <a:prstGeom prst="rect">
                <a:avLst/>
              </a:prstGeom>
              <a:noFill/>
            </p:spPr>
            <p:txBody>
              <a:bodyPr wrap="none" lIns="0" tIns="0" rIns="0" bIns="0" rtlCol="0">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𝐼</m:t>
                        </m:r>
                      </m:e>
                      <m:sub>
                        <m:r>
                          <a:rPr lang="en-US" altLang="zh-CN" b="0" i="1" smtClean="0">
                            <a:latin typeface="Cambria Math" panose="02040503050406030204" pitchFamily="18" charset="0"/>
                          </a:rPr>
                          <m:t>𝑠</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𝑚</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a:rPr lang="en-US" altLang="zh-CN" b="0" i="1" smtClean="0">
                            <a:latin typeface="Cambria Math" panose="02040503050406030204" pitchFamily="18" charset="0"/>
                          </a:rPr>
                          <m:t>𝑠</m:t>
                        </m:r>
                      </m:sub>
                    </m:sSub>
                  </m:oMath>
                </a14:m>
                <a:r>
                  <a:rPr lang="en-US" altLang="zh-CN" dirty="0"/>
                  <a:t> </a:t>
                </a:r>
                <a14:m>
                  <m:oMath xmlns:m="http://schemas.openxmlformats.org/officeDocument/2006/math">
                    <m:r>
                      <a:rPr lang="en-US" altLang="zh-CN"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altLang="zh-CN" b="0" i="1" smtClean="0">
                            <a:latin typeface="Cambria Math" panose="02040503050406030204" pitchFamily="18" charset="0"/>
                          </a:rPr>
                          <m:t>1</m:t>
                        </m:r>
                      </m:sub>
                    </m:sSub>
                  </m:oMath>
                </a14:m>
                <a:endParaRPr lang="en-US" dirty="0"/>
              </a:p>
            </p:txBody>
          </p:sp>
        </mc:Choice>
        <mc:Fallback xmlns="">
          <p:sp>
            <p:nvSpPr>
              <p:cNvPr id="19" name="TextBox 18"/>
              <p:cNvSpPr txBox="1">
                <a:spLocks noRot="1" noChangeAspect="1" noMove="1" noResize="1" noEditPoints="1" noAdjustHandles="1" noChangeArrowheads="1" noChangeShapeType="1" noTextEdit="1"/>
              </p:cNvSpPr>
              <p:nvPr/>
            </p:nvSpPr>
            <p:spPr>
              <a:xfrm>
                <a:off x="3928806" y="2009001"/>
                <a:ext cx="1503104" cy="276999"/>
              </a:xfrm>
              <a:prstGeom prst="rect">
                <a:avLst/>
              </a:prstGeom>
              <a:blipFill>
                <a:blip r:embed="rId3"/>
                <a:stretch>
                  <a:fillRect l="-5263" r="-2024" b="-15556"/>
                </a:stretch>
              </a:blipFill>
            </p:spPr>
            <p:txBody>
              <a:bodyPr/>
              <a:lstStyle/>
              <a:p>
                <a:r>
                  <a:rPr lang="en-US">
                    <a:noFill/>
                  </a:rPr>
                  <a:t> </a:t>
                </a:r>
              </a:p>
            </p:txBody>
          </p:sp>
        </mc:Fallback>
      </mc:AlternateContent>
      <p:sp>
        <p:nvSpPr>
          <p:cNvPr id="20" name="TextBox 19"/>
          <p:cNvSpPr txBox="1"/>
          <p:nvPr/>
        </p:nvSpPr>
        <p:spPr>
          <a:xfrm>
            <a:off x="8291347" y="1890151"/>
            <a:ext cx="559769" cy="369332"/>
          </a:xfrm>
          <a:prstGeom prst="rect">
            <a:avLst/>
          </a:prstGeom>
          <a:noFill/>
        </p:spPr>
        <p:txBody>
          <a:bodyPr wrap="none" rtlCol="0">
            <a:spAutoFit/>
          </a:bodyPr>
          <a:lstStyle/>
          <a:p>
            <a:r>
              <a:rPr lang="en-US" dirty="0"/>
              <a:t>(</a:t>
            </a:r>
            <a:r>
              <a:rPr lang="en-US" altLang="zh-CN" dirty="0"/>
              <a:t>10</a:t>
            </a:r>
            <a:r>
              <a:rPr lang="en-US" dirty="0"/>
              <a:t>)</a:t>
            </a:r>
          </a:p>
        </p:txBody>
      </p:sp>
      <mc:AlternateContent xmlns:mc="http://schemas.openxmlformats.org/markup-compatibility/2006" xmlns:a14="http://schemas.microsoft.com/office/drawing/2010/main">
        <mc:Choice Requires="a14">
          <p:sp>
            <p:nvSpPr>
              <p:cNvPr id="21" name="TextBox 20"/>
              <p:cNvSpPr txBox="1"/>
              <p:nvPr/>
            </p:nvSpPr>
            <p:spPr>
              <a:xfrm>
                <a:off x="3684188" y="450775"/>
                <a:ext cx="1992340" cy="5638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𝐼</m:t>
                          </m:r>
                        </m:e>
                        <m:sub>
                          <m:r>
                            <a:rPr lang="en-US" altLang="zh-CN" b="0" i="1" smtClean="0">
                              <a:latin typeface="Cambria Math" panose="02040503050406030204" pitchFamily="18" charset="0"/>
                            </a:rPr>
                            <m:t>1</m:t>
                          </m:r>
                        </m:sub>
                      </m:sSub>
                      <m:r>
                        <a:rPr lang="en-US">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altLang="zh-CN" i="1">
                                  <a:latin typeface="Cambria Math" panose="02040503050406030204" pitchFamily="18" charset="0"/>
                                </a:rPr>
                                <m:t>2</m:t>
                              </m:r>
                            </m:sub>
                          </m:sSub>
                        </m:num>
                        <m:den>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1</m:t>
                              </m:r>
                            </m:sub>
                          </m:sSub>
                        </m:den>
                      </m:f>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altLang="zh-CN" b="0" i="1" smtClean="0">
                              <a:latin typeface="Cambria Math" panose="02040503050406030204" pitchFamily="18" charset="0"/>
                            </a:rPr>
                            <m:t>2</m:t>
                          </m:r>
                        </m:sub>
                      </m:sSub>
                      <m:r>
                        <a:rPr lang="en-US" altLang="zh-CN"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m:rPr>
                              <m:sty m:val="p"/>
                            </m:rPr>
                            <a:rPr lang="en-US" altLang="zh-CN" i="1">
                              <a:latin typeface="Cambria Math" panose="02040503050406030204" pitchFamily="18" charset="0"/>
                            </a:rPr>
                            <m:t>t</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altLang="zh-CN" b="0" i="1" smtClean="0">
                              <a:latin typeface="Cambria Math" panose="02040503050406030204" pitchFamily="18" charset="0"/>
                            </a:rPr>
                            <m:t>2</m:t>
                          </m:r>
                        </m:sub>
                      </m:sSub>
                    </m:oMath>
                  </m:oMathPara>
                </a14:m>
                <a:endParaRPr lang="en-US" dirty="0"/>
              </a:p>
            </p:txBody>
          </p:sp>
        </mc:Choice>
        <mc:Fallback xmlns="">
          <p:sp>
            <p:nvSpPr>
              <p:cNvPr id="21" name="TextBox 20"/>
              <p:cNvSpPr txBox="1">
                <a:spLocks noRot="1" noChangeAspect="1" noMove="1" noResize="1" noEditPoints="1" noAdjustHandles="1" noChangeArrowheads="1" noChangeShapeType="1" noTextEdit="1"/>
              </p:cNvSpPr>
              <p:nvPr/>
            </p:nvSpPr>
            <p:spPr>
              <a:xfrm>
                <a:off x="3684188" y="450775"/>
                <a:ext cx="1992340" cy="563872"/>
              </a:xfrm>
              <a:prstGeom prst="rect">
                <a:avLst/>
              </a:prstGeom>
              <a:blipFill>
                <a:blip r:embed="rId4"/>
                <a:stretch>
                  <a:fillRect r="-27217" b="-31522"/>
                </a:stretch>
              </a:blipFill>
            </p:spPr>
            <p:txBody>
              <a:bodyPr/>
              <a:lstStyle/>
              <a:p>
                <a:r>
                  <a:rPr lang="en-US">
                    <a:noFill/>
                  </a:rPr>
                  <a:t> </a:t>
                </a:r>
              </a:p>
            </p:txBody>
          </p:sp>
        </mc:Fallback>
      </mc:AlternateContent>
      <p:sp>
        <p:nvSpPr>
          <p:cNvPr id="22" name="TextBox 21"/>
          <p:cNvSpPr txBox="1"/>
          <p:nvPr/>
        </p:nvSpPr>
        <p:spPr>
          <a:xfrm>
            <a:off x="8298307" y="578766"/>
            <a:ext cx="442750" cy="369332"/>
          </a:xfrm>
          <a:prstGeom prst="rect">
            <a:avLst/>
          </a:prstGeom>
          <a:noFill/>
        </p:spPr>
        <p:txBody>
          <a:bodyPr wrap="none" rtlCol="0">
            <a:spAutoFit/>
          </a:bodyPr>
          <a:lstStyle/>
          <a:p>
            <a:r>
              <a:rPr lang="en-US" dirty="0"/>
              <a:t>(</a:t>
            </a:r>
            <a:r>
              <a:rPr lang="en-US" altLang="zh-CN" dirty="0"/>
              <a:t>5</a:t>
            </a:r>
            <a:r>
              <a:rPr lang="en-US" dirty="0"/>
              <a:t>)</a:t>
            </a:r>
          </a:p>
        </p:txBody>
      </p:sp>
      <p:sp>
        <p:nvSpPr>
          <p:cNvPr id="6" name="Rectangle 5"/>
          <p:cNvSpPr/>
          <p:nvPr/>
        </p:nvSpPr>
        <p:spPr>
          <a:xfrm>
            <a:off x="108358" y="2286000"/>
            <a:ext cx="9035642" cy="400110"/>
          </a:xfrm>
          <a:prstGeom prst="rect">
            <a:avLst/>
          </a:prstGeom>
        </p:spPr>
        <p:txBody>
          <a:bodyPr wrap="square">
            <a:spAutoFit/>
          </a:bodyPr>
          <a:lstStyle/>
          <a:p>
            <a:r>
              <a:rPr lang="en-US" sz="2000" dirty="0">
                <a:solidFill>
                  <a:srgbClr val="000000"/>
                </a:solidFill>
              </a:rPr>
              <a:t>Substitute Equations (5) and (6) into Equation (10)</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23" name="TextBox 22"/>
              <p:cNvSpPr txBox="1"/>
              <p:nvPr/>
            </p:nvSpPr>
            <p:spPr>
              <a:xfrm>
                <a:off x="3142837" y="2836297"/>
                <a:ext cx="3574825" cy="1049903"/>
              </a:xfrm>
              <a:prstGeom prst="rect">
                <a:avLst/>
              </a:prstGeom>
              <a:noFill/>
            </p:spPr>
            <p:txBody>
              <a:bodyPr wrap="none" lIns="0" tIns="0" rIns="0" bIns="0" rtlCol="0">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𝐼</m:t>
                        </m:r>
                      </m:e>
                      <m:sub>
                        <m:r>
                          <a:rPr lang="en-US" i="1">
                            <a:latin typeface="Cambria Math" panose="02040503050406030204" pitchFamily="18" charset="0"/>
                          </a:rPr>
                          <m:t>𝑠</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𝑚</m:t>
                        </m:r>
                      </m:sub>
                    </m:sSub>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en>
                    </m:f>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altLang="zh-CN" i="1">
                            <a:latin typeface="Cambria Math" panose="02040503050406030204" pitchFamily="18" charset="0"/>
                          </a:rPr>
                          <m:t>𝐿</m:t>
                        </m:r>
                      </m:sub>
                    </m:sSub>
                    <m:r>
                      <a:rPr lang="en-US" altLang="zh-CN"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𝑚</m:t>
                        </m:r>
                      </m:sub>
                    </m:sSub>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𝑍</m:t>
                            </m:r>
                          </m:e>
                          <m:sub>
                            <m:r>
                              <m:rPr>
                                <m:sty m:val="p"/>
                              </m:rPr>
                              <a:rPr lang="en-US" altLang="zh-CN" i="1">
                                <a:latin typeface="Cambria Math" panose="02040503050406030204" pitchFamily="18" charset="0"/>
                              </a:rPr>
                              <m:t>t</m:t>
                            </m:r>
                          </m:sub>
                        </m:sSub>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en>
                    </m:f>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altLang="zh-CN" i="1">
                            <a:latin typeface="Cambria Math" panose="02040503050406030204" pitchFamily="18" charset="0"/>
                          </a:rPr>
                          <m:t>2</m:t>
                        </m:r>
                      </m:sub>
                    </m:sSub>
                  </m:oMath>
                </a14:m>
                <a:r>
                  <a:rPr lang="en-US" altLang="zh-CN" dirty="0"/>
                  <a:t> </a:t>
                </a:r>
                <a14:m>
                  <m:oMath xmlns:m="http://schemas.openxmlformats.org/officeDocument/2006/math">
                    <m:r>
                      <a:rPr lang="en-US" altLang="zh-CN" i="1">
                        <a:latin typeface="Cambria Math" panose="02040503050406030204" pitchFamily="18" charset="0"/>
                      </a:rPr>
                      <m:t>+ </m:t>
                    </m:r>
                    <m:sSub>
                      <m:sSubPr>
                        <m:ctrlPr>
                          <a:rPr lang="en-US" i="1">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altLang="zh-CN" b="0" i="1" smtClean="0">
                            <a:latin typeface="Cambria Math" panose="02040503050406030204" pitchFamily="18" charset="0"/>
                          </a:rPr>
                          <m:t>2</m:t>
                        </m:r>
                      </m:sub>
                    </m:sSub>
                  </m:oMath>
                </a14:m>
                <a:endParaRPr lang="en-US" dirty="0"/>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𝑠</m:t>
                          </m:r>
                        </m:sub>
                      </m:sSub>
                      <m:r>
                        <a:rPr lang="en-US">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𝑚</m:t>
                              </m:r>
                            </m:sub>
                          </m:sSub>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en>
                      </m:f>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altLang="zh-CN" i="1">
                              <a:latin typeface="Cambria Math" panose="02040503050406030204" pitchFamily="18" charset="0"/>
                            </a:rPr>
                            <m:t>𝐿</m:t>
                          </m:r>
                        </m:sub>
                      </m:sSub>
                      <m:r>
                        <a:rPr lang="en-US" altLang="zh-CN" i="1">
                          <a:latin typeface="Cambria Math" panose="02040503050406030204" pitchFamily="18" charset="0"/>
                        </a:rPr>
                        <m:t>+</m:t>
                      </m:r>
                      <m:d>
                        <m:dPr>
                          <m:ctrlPr>
                            <a:rPr lang="en-US" altLang="zh-CN" i="1" smtClean="0">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𝑚</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𝑍</m:t>
                                  </m:r>
                                </m:e>
                                <m:sub>
                                  <m:r>
                                    <m:rPr>
                                      <m:sty m:val="p"/>
                                    </m:rPr>
                                    <a:rPr lang="en-US" altLang="zh-CN" i="1">
                                      <a:latin typeface="Cambria Math" panose="02040503050406030204" pitchFamily="18" charset="0"/>
                                    </a:rPr>
                                    <m:t>t</m:t>
                                  </m:r>
                                </m:sub>
                              </m:sSub>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en>
                          </m:f>
                          <m:r>
                            <a:rPr lang="en-US" altLang="zh-CN"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altLang="zh-CN" i="1">
                              <a:latin typeface="Cambria Math" panose="02040503050406030204" pitchFamily="18" charset="0"/>
                            </a:rPr>
                            <m:t>2</m:t>
                          </m:r>
                        </m:sub>
                      </m:sSub>
                    </m:oMath>
                  </m:oMathPara>
                </a14:m>
                <a:endParaRPr lang="en-US" dirty="0"/>
              </a:p>
            </p:txBody>
          </p:sp>
        </mc:Choice>
        <mc:Fallback xmlns="">
          <p:sp>
            <p:nvSpPr>
              <p:cNvPr id="23" name="TextBox 22"/>
              <p:cNvSpPr txBox="1">
                <a:spLocks noRot="1" noChangeAspect="1" noMove="1" noResize="1" noEditPoints="1" noAdjustHandles="1" noChangeArrowheads="1" noChangeShapeType="1" noTextEdit="1"/>
              </p:cNvSpPr>
              <p:nvPr/>
            </p:nvSpPr>
            <p:spPr>
              <a:xfrm>
                <a:off x="3142837" y="2836297"/>
                <a:ext cx="3574825" cy="1049903"/>
              </a:xfrm>
              <a:prstGeom prst="rect">
                <a:avLst/>
              </a:prstGeom>
              <a:blipFill>
                <a:blip r:embed="rId5"/>
                <a:stretch>
                  <a:fillRect l="-2389" r="-341"/>
                </a:stretch>
              </a:blipFill>
            </p:spPr>
            <p:txBody>
              <a:bodyPr/>
              <a:lstStyle/>
              <a:p>
                <a:r>
                  <a:rPr lang="en-US">
                    <a:noFill/>
                  </a:rPr>
                  <a:t> </a:t>
                </a:r>
              </a:p>
            </p:txBody>
          </p:sp>
        </mc:Fallback>
      </mc:AlternateContent>
      <p:sp>
        <p:nvSpPr>
          <p:cNvPr id="24" name="TextBox 23"/>
          <p:cNvSpPr txBox="1"/>
          <p:nvPr/>
        </p:nvSpPr>
        <p:spPr>
          <a:xfrm>
            <a:off x="8291347" y="3220310"/>
            <a:ext cx="559769" cy="369332"/>
          </a:xfrm>
          <a:prstGeom prst="rect">
            <a:avLst/>
          </a:prstGeom>
          <a:noFill/>
        </p:spPr>
        <p:txBody>
          <a:bodyPr wrap="none" rtlCol="0">
            <a:spAutoFit/>
          </a:bodyPr>
          <a:lstStyle/>
          <a:p>
            <a:r>
              <a:rPr lang="en-US" dirty="0"/>
              <a:t>(</a:t>
            </a:r>
            <a:r>
              <a:rPr lang="en-US" altLang="zh-CN" dirty="0"/>
              <a:t>11</a:t>
            </a:r>
            <a:r>
              <a:rPr lang="en-US" dirty="0"/>
              <a:t>)</a:t>
            </a:r>
          </a:p>
        </p:txBody>
      </p:sp>
      <p:sp>
        <p:nvSpPr>
          <p:cNvPr id="10" name="Rectangle 9"/>
          <p:cNvSpPr/>
          <p:nvPr/>
        </p:nvSpPr>
        <p:spPr>
          <a:xfrm>
            <a:off x="108358" y="4104161"/>
            <a:ext cx="8948932" cy="400110"/>
          </a:xfrm>
          <a:prstGeom prst="rect">
            <a:avLst/>
          </a:prstGeom>
        </p:spPr>
        <p:txBody>
          <a:bodyPr wrap="square">
            <a:spAutoFit/>
          </a:bodyPr>
          <a:lstStyle/>
          <a:p>
            <a:r>
              <a:rPr lang="en-US" sz="2000" dirty="0">
                <a:solidFill>
                  <a:srgbClr val="000000"/>
                </a:solidFill>
              </a:rPr>
              <a:t>In general form, Equation (11) can be written as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25" name="TextBox 24"/>
              <p:cNvSpPr txBox="1"/>
              <p:nvPr/>
            </p:nvSpPr>
            <p:spPr>
              <a:xfrm>
                <a:off x="3928806" y="4484013"/>
                <a:ext cx="1724959" cy="276999"/>
              </a:xfrm>
              <a:prstGeom prst="rect">
                <a:avLst/>
              </a:prstGeom>
              <a:noFill/>
            </p:spPr>
            <p:txBody>
              <a:bodyPr wrap="none" lIns="0" tIns="0" rIns="0" bIns="0" rtlCol="0">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𝐼</m:t>
                        </m:r>
                      </m:e>
                      <m:sub>
                        <m:r>
                          <a:rPr lang="en-US" altLang="zh-CN" b="0" i="1" smtClean="0">
                            <a:latin typeface="Cambria Math" panose="02040503050406030204" pitchFamily="18" charset="0"/>
                          </a:rPr>
                          <m:t>𝑠</m:t>
                        </m:r>
                      </m:sub>
                    </m:sSub>
                    <m:r>
                      <a:rPr lang="en-US">
                        <a:latin typeface="Cambria Math" panose="02040503050406030204" pitchFamily="18" charset="0"/>
                      </a:rPr>
                      <m:t>=</m:t>
                    </m:r>
                    <m:r>
                      <a:rPr lang="en-US" i="1" smtClean="0">
                        <a:latin typeface="Cambria Math" panose="02040503050406030204" pitchFamily="18" charset="0"/>
                      </a:rPr>
                      <m:t>𝑐</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a:rPr lang="en-US" altLang="zh-CN" b="0" i="1" smtClean="0">
                            <a:latin typeface="Cambria Math" panose="02040503050406030204" pitchFamily="18" charset="0"/>
                          </a:rPr>
                          <m:t>𝐿</m:t>
                        </m:r>
                      </m:sub>
                    </m:sSub>
                  </m:oMath>
                </a14:m>
                <a:r>
                  <a:rPr lang="en-US" altLang="zh-CN" dirty="0"/>
                  <a:t> </a:t>
                </a:r>
                <a14:m>
                  <m:oMath xmlns:m="http://schemas.openxmlformats.org/officeDocument/2006/math">
                    <m:r>
                      <a:rPr lang="en-US" altLang="zh-CN" i="1">
                        <a:latin typeface="Cambria Math" panose="02040503050406030204" pitchFamily="18" charset="0"/>
                      </a:rPr>
                      <m:t>+</m:t>
                    </m:r>
                    <m:r>
                      <a:rPr lang="en-US" b="0" i="1" smtClean="0">
                        <a:latin typeface="Cambria Math" panose="02040503050406030204" pitchFamily="18" charset="0"/>
                      </a:rPr>
                      <m:t>𝑑</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altLang="zh-CN" b="0" i="1" smtClean="0">
                            <a:latin typeface="Cambria Math" panose="02040503050406030204" pitchFamily="18" charset="0"/>
                          </a:rPr>
                          <m:t>2</m:t>
                        </m:r>
                      </m:sub>
                    </m:sSub>
                  </m:oMath>
                </a14:m>
                <a:endParaRPr lang="en-US" dirty="0"/>
              </a:p>
            </p:txBody>
          </p:sp>
        </mc:Choice>
        <mc:Fallback xmlns="">
          <p:sp>
            <p:nvSpPr>
              <p:cNvPr id="25" name="TextBox 24"/>
              <p:cNvSpPr txBox="1">
                <a:spLocks noRot="1" noChangeAspect="1" noMove="1" noResize="1" noEditPoints="1" noAdjustHandles="1" noChangeArrowheads="1" noChangeShapeType="1" noTextEdit="1"/>
              </p:cNvSpPr>
              <p:nvPr/>
            </p:nvSpPr>
            <p:spPr>
              <a:xfrm>
                <a:off x="3928806" y="4484013"/>
                <a:ext cx="1724959" cy="276999"/>
              </a:xfrm>
              <a:prstGeom prst="rect">
                <a:avLst/>
              </a:prstGeom>
              <a:blipFill>
                <a:blip r:embed="rId6"/>
                <a:stretch>
                  <a:fillRect l="-4594" r="-353" b="-15556"/>
                </a:stretch>
              </a:blipFill>
            </p:spPr>
            <p:txBody>
              <a:bodyPr/>
              <a:lstStyle/>
              <a:p>
                <a:r>
                  <a:rPr lang="en-US">
                    <a:noFill/>
                  </a:rPr>
                  <a:t> </a:t>
                </a:r>
              </a:p>
            </p:txBody>
          </p:sp>
        </mc:Fallback>
      </mc:AlternateContent>
      <p:sp>
        <p:nvSpPr>
          <p:cNvPr id="26" name="TextBox 25"/>
          <p:cNvSpPr txBox="1"/>
          <p:nvPr/>
        </p:nvSpPr>
        <p:spPr>
          <a:xfrm>
            <a:off x="8291346" y="4442054"/>
            <a:ext cx="559769" cy="369332"/>
          </a:xfrm>
          <a:prstGeom prst="rect">
            <a:avLst/>
          </a:prstGeom>
          <a:noFill/>
        </p:spPr>
        <p:txBody>
          <a:bodyPr wrap="none" rtlCol="0">
            <a:spAutoFit/>
          </a:bodyPr>
          <a:lstStyle/>
          <a:p>
            <a:r>
              <a:rPr lang="en-US" dirty="0"/>
              <a:t>(</a:t>
            </a:r>
            <a:r>
              <a:rPr lang="en-US" altLang="zh-CN" dirty="0"/>
              <a:t>12</a:t>
            </a:r>
            <a:r>
              <a:rPr lang="en-US" dirty="0"/>
              <a:t>)</a:t>
            </a:r>
          </a:p>
        </p:txBody>
      </p:sp>
      <p:sp>
        <p:nvSpPr>
          <p:cNvPr id="27" name="Rectangle 26"/>
          <p:cNvSpPr/>
          <p:nvPr/>
        </p:nvSpPr>
        <p:spPr>
          <a:xfrm>
            <a:off x="152400" y="5144097"/>
            <a:ext cx="8991600" cy="400110"/>
          </a:xfrm>
          <a:prstGeom prst="rect">
            <a:avLst/>
          </a:prstGeom>
        </p:spPr>
        <p:txBody>
          <a:bodyPr wrap="square">
            <a:spAutoFit/>
          </a:bodyPr>
          <a:lstStyle/>
          <a:p>
            <a:r>
              <a:rPr lang="en-US" sz="2000" dirty="0"/>
              <a:t>where</a:t>
            </a:r>
          </a:p>
        </p:txBody>
      </p:sp>
      <mc:AlternateContent xmlns:mc="http://schemas.openxmlformats.org/markup-compatibility/2006" xmlns:a14="http://schemas.microsoft.com/office/drawing/2010/main">
        <mc:Choice Requires="a14">
          <p:sp>
            <p:nvSpPr>
              <p:cNvPr id="28" name="TextBox 27"/>
              <p:cNvSpPr txBox="1"/>
              <p:nvPr/>
            </p:nvSpPr>
            <p:spPr>
              <a:xfrm>
                <a:off x="2945717" y="5261533"/>
                <a:ext cx="738471" cy="56534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𝑐</m:t>
                      </m:r>
                      <m:r>
                        <a:rPr lang="en-US" b="0" i="1" smtClean="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𝑚</m:t>
                              </m:r>
                            </m:sub>
                          </m:sSub>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en>
                      </m:f>
                    </m:oMath>
                  </m:oMathPara>
                </a14:m>
                <a:endParaRPr lang="en-US" dirty="0"/>
              </a:p>
            </p:txBody>
          </p:sp>
        </mc:Choice>
        <mc:Fallback xmlns="">
          <p:sp>
            <p:nvSpPr>
              <p:cNvPr id="28" name="TextBox 27"/>
              <p:cNvSpPr txBox="1">
                <a:spLocks noRot="1" noChangeAspect="1" noMove="1" noResize="1" noEditPoints="1" noAdjustHandles="1" noChangeArrowheads="1" noChangeShapeType="1" noTextEdit="1"/>
              </p:cNvSpPr>
              <p:nvPr/>
            </p:nvSpPr>
            <p:spPr>
              <a:xfrm>
                <a:off x="2945717" y="5261533"/>
                <a:ext cx="738471" cy="565348"/>
              </a:xfrm>
              <a:prstGeom prst="rect">
                <a:avLst/>
              </a:prstGeom>
              <a:blipFill>
                <a:blip r:embed="rId7"/>
                <a:stretch>
                  <a:fillRect r="-23967" b="-31183"/>
                </a:stretch>
              </a:blipFill>
            </p:spPr>
            <p:txBody>
              <a:bodyPr/>
              <a:lstStyle/>
              <a:p>
                <a:r>
                  <a:rPr lang="en-US">
                    <a:noFill/>
                  </a:rPr>
                  <a:t> </a:t>
                </a:r>
              </a:p>
            </p:txBody>
          </p:sp>
        </mc:Fallback>
      </mc:AlternateContent>
      <p:sp>
        <p:nvSpPr>
          <p:cNvPr id="29" name="TextBox 28"/>
          <p:cNvSpPr txBox="1"/>
          <p:nvPr/>
        </p:nvSpPr>
        <p:spPr>
          <a:xfrm>
            <a:off x="8313026" y="5279375"/>
            <a:ext cx="559769" cy="369332"/>
          </a:xfrm>
          <a:prstGeom prst="rect">
            <a:avLst/>
          </a:prstGeom>
          <a:noFill/>
        </p:spPr>
        <p:txBody>
          <a:bodyPr wrap="none" rtlCol="0">
            <a:spAutoFit/>
          </a:bodyPr>
          <a:lstStyle/>
          <a:p>
            <a:r>
              <a:rPr lang="en-US" dirty="0"/>
              <a:t>(</a:t>
            </a:r>
            <a:r>
              <a:rPr lang="en-US" altLang="zh-CN" dirty="0"/>
              <a:t>13</a:t>
            </a:r>
            <a:r>
              <a:rPr lang="en-US" dirty="0"/>
              <a:t>)</a:t>
            </a:r>
          </a:p>
        </p:txBody>
      </p:sp>
      <mc:AlternateContent xmlns:mc="http://schemas.openxmlformats.org/markup-compatibility/2006" xmlns:a14="http://schemas.microsoft.com/office/drawing/2010/main">
        <mc:Choice Requires="a14">
          <p:sp>
            <p:nvSpPr>
              <p:cNvPr id="30" name="TextBox 29"/>
              <p:cNvSpPr txBox="1"/>
              <p:nvPr/>
            </p:nvSpPr>
            <p:spPr>
              <a:xfrm>
                <a:off x="4690784" y="5261533"/>
                <a:ext cx="1676421" cy="56534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𝑑</m:t>
                      </m:r>
                      <m:r>
                        <a:rPr lang="en-US" b="0" i="1" smtClean="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𝑚</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𝑍</m:t>
                              </m:r>
                            </m:e>
                            <m:sub>
                              <m:r>
                                <m:rPr>
                                  <m:sty m:val="p"/>
                                </m:rPr>
                                <a:rPr lang="en-US" altLang="zh-CN" i="1">
                                  <a:latin typeface="Cambria Math" panose="02040503050406030204" pitchFamily="18" charset="0"/>
                                </a:rPr>
                                <m:t>t</m:t>
                              </m:r>
                            </m:sub>
                          </m:sSub>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en>
                      </m:f>
                      <m:r>
                        <a:rPr lang="en-US" altLang="zh-CN"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oMath>
                  </m:oMathPara>
                </a14:m>
                <a:endParaRPr lang="en-US" dirty="0"/>
              </a:p>
            </p:txBody>
          </p:sp>
        </mc:Choice>
        <mc:Fallback xmlns="">
          <p:sp>
            <p:nvSpPr>
              <p:cNvPr id="30" name="TextBox 29"/>
              <p:cNvSpPr txBox="1">
                <a:spLocks noRot="1" noChangeAspect="1" noMove="1" noResize="1" noEditPoints="1" noAdjustHandles="1" noChangeArrowheads="1" noChangeShapeType="1" noTextEdit="1"/>
              </p:cNvSpPr>
              <p:nvPr/>
            </p:nvSpPr>
            <p:spPr>
              <a:xfrm>
                <a:off x="4690784" y="5261533"/>
                <a:ext cx="1676421" cy="565348"/>
              </a:xfrm>
              <a:prstGeom prst="rect">
                <a:avLst/>
              </a:prstGeom>
              <a:blipFill>
                <a:blip r:embed="rId8"/>
                <a:stretch>
                  <a:fillRect r="-28000" b="-31183"/>
                </a:stretch>
              </a:blipFill>
            </p:spPr>
            <p:txBody>
              <a:bodyPr/>
              <a:lstStyle/>
              <a:p>
                <a:r>
                  <a:rPr lang="en-US">
                    <a:noFill/>
                  </a:rPr>
                  <a:t> </a:t>
                </a:r>
              </a:p>
            </p:txBody>
          </p:sp>
        </mc:Fallback>
      </mc:AlternateContent>
      <p:sp>
        <p:nvSpPr>
          <p:cNvPr id="31" name="TextBox 30"/>
          <p:cNvSpPr txBox="1"/>
          <p:nvPr/>
        </p:nvSpPr>
        <p:spPr>
          <a:xfrm>
            <a:off x="8313026" y="5971865"/>
            <a:ext cx="559769" cy="369332"/>
          </a:xfrm>
          <a:prstGeom prst="rect">
            <a:avLst/>
          </a:prstGeom>
          <a:noFill/>
        </p:spPr>
        <p:txBody>
          <a:bodyPr wrap="none" rtlCol="0">
            <a:spAutoFit/>
          </a:bodyPr>
          <a:lstStyle/>
          <a:p>
            <a:r>
              <a:rPr lang="en-US" dirty="0"/>
              <a:t>(</a:t>
            </a:r>
            <a:r>
              <a:rPr lang="en-US" altLang="zh-CN" dirty="0"/>
              <a:t>14</a:t>
            </a:r>
            <a:r>
              <a:rPr lang="en-US" dirty="0"/>
              <a:t>)</a:t>
            </a:r>
          </a:p>
        </p:txBody>
      </p:sp>
      <p:sp>
        <p:nvSpPr>
          <p:cNvPr id="32" name="Rectangle 31"/>
          <p:cNvSpPr/>
          <p:nvPr/>
        </p:nvSpPr>
        <p:spPr>
          <a:xfrm>
            <a:off x="0" y="9778"/>
            <a:ext cx="6255367" cy="584775"/>
          </a:xfrm>
          <a:prstGeom prst="rect">
            <a:avLst/>
          </a:prstGeom>
        </p:spPr>
        <p:txBody>
          <a:bodyPr wrap="none">
            <a:spAutoFit/>
          </a:bodyPr>
          <a:lstStyle/>
          <a:p>
            <a:r>
              <a:rPr lang="en-US" sz="3200" dirty="0">
                <a:solidFill>
                  <a:srgbClr val="C8102E"/>
                </a:solidFill>
                <a:latin typeface="+mj-lt"/>
                <a:ea typeface="+mj-ea"/>
                <a:cs typeface="+mj-cs"/>
              </a:rPr>
              <a:t>Two-Winding Transformer Theory</a:t>
            </a:r>
          </a:p>
        </p:txBody>
      </p:sp>
    </p:spTree>
    <p:extLst>
      <p:ext uri="{BB962C8B-B14F-4D97-AF65-F5344CB8AC3E}">
        <p14:creationId xmlns:p14="http://schemas.microsoft.com/office/powerpoint/2010/main" val="3954351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7A2384-8C5D-49F6-8259-B9A64ECD4852}" type="slidenum">
              <a:rPr lang="en-US" smtClean="0"/>
              <a:t>13</a:t>
            </a:fld>
            <a:endParaRPr lang="en-US" dirty="0"/>
          </a:p>
        </p:txBody>
      </p:sp>
      <p:sp>
        <p:nvSpPr>
          <p:cNvPr id="2" name="Rectangle 1"/>
          <p:cNvSpPr/>
          <p:nvPr/>
        </p:nvSpPr>
        <p:spPr>
          <a:xfrm>
            <a:off x="95946" y="2961932"/>
            <a:ext cx="9042873" cy="2554545"/>
          </a:xfrm>
          <a:prstGeom prst="rect">
            <a:avLst/>
          </a:prstGeom>
        </p:spPr>
        <p:txBody>
          <a:bodyPr wrap="square">
            <a:spAutoFit/>
          </a:bodyPr>
          <a:lstStyle/>
          <a:p>
            <a:pPr algn="just"/>
            <a:r>
              <a:rPr lang="en-US" sz="2000" dirty="0">
                <a:solidFill>
                  <a:srgbClr val="000000"/>
                </a:solidFill>
              </a:rPr>
              <a:t>Equations (7) and (12) are used to compute the input voltage and current to a two-winding transformer when the load voltage and current are known. </a:t>
            </a:r>
          </a:p>
          <a:p>
            <a:pPr algn="just"/>
            <a:endParaRPr lang="en-US" sz="2000" dirty="0">
              <a:solidFill>
                <a:srgbClr val="000000"/>
              </a:solidFill>
            </a:endParaRPr>
          </a:p>
          <a:p>
            <a:pPr algn="just"/>
            <a:r>
              <a:rPr lang="en-US" sz="2000" dirty="0">
                <a:solidFill>
                  <a:srgbClr val="000000"/>
                </a:solidFill>
              </a:rPr>
              <a:t>These two equations are of the same form as Equations (7.a) and (12.a) for the three-phase line models from Ch.6. The only difference at this point is that only a single-phase two-winding transformer is being modeled. Later, in this chapter, the terms </a:t>
            </a:r>
            <a:r>
              <a:rPr lang="en-US" sz="2000" i="1" dirty="0">
                <a:solidFill>
                  <a:srgbClr val="000000"/>
                </a:solidFill>
              </a:rPr>
              <a:t>a</a:t>
            </a:r>
            <a:r>
              <a:rPr lang="en-US" sz="2000" dirty="0">
                <a:solidFill>
                  <a:srgbClr val="000000"/>
                </a:solidFill>
              </a:rPr>
              <a:t>, </a:t>
            </a:r>
            <a:r>
              <a:rPr lang="en-US" sz="2000" i="1" dirty="0">
                <a:solidFill>
                  <a:srgbClr val="000000"/>
                </a:solidFill>
              </a:rPr>
              <a:t>b</a:t>
            </a:r>
            <a:r>
              <a:rPr lang="en-US" sz="2000" dirty="0">
                <a:solidFill>
                  <a:srgbClr val="000000"/>
                </a:solidFill>
              </a:rPr>
              <a:t>, </a:t>
            </a:r>
            <a:r>
              <a:rPr lang="en-US" sz="2000" i="1" dirty="0">
                <a:solidFill>
                  <a:srgbClr val="000000"/>
                </a:solidFill>
              </a:rPr>
              <a:t>c</a:t>
            </a:r>
            <a:r>
              <a:rPr lang="en-US" sz="2000" dirty="0">
                <a:solidFill>
                  <a:srgbClr val="000000"/>
                </a:solidFill>
              </a:rPr>
              <a:t>, and </a:t>
            </a:r>
            <a:r>
              <a:rPr lang="en-US" sz="2000" i="1" dirty="0">
                <a:solidFill>
                  <a:srgbClr val="000000"/>
                </a:solidFill>
              </a:rPr>
              <a:t>d</a:t>
            </a:r>
            <a:r>
              <a:rPr lang="en-US" sz="2000" dirty="0">
                <a:solidFill>
                  <a:srgbClr val="000000"/>
                </a:solidFill>
              </a:rPr>
              <a:t> are expanded to 3 × 3 matrices for all possible three-phase regulator connections.</a:t>
            </a:r>
          </a:p>
        </p:txBody>
      </p:sp>
      <mc:AlternateContent xmlns:mc="http://schemas.openxmlformats.org/markup-compatibility/2006" xmlns:a14="http://schemas.microsoft.com/office/drawing/2010/main">
        <mc:Choice Requires="a14">
          <p:sp>
            <p:nvSpPr>
              <p:cNvPr id="32" name="TextBox 31"/>
              <p:cNvSpPr txBox="1"/>
              <p:nvPr/>
            </p:nvSpPr>
            <p:spPr>
              <a:xfrm>
                <a:off x="3657600" y="750544"/>
                <a:ext cx="1754776" cy="276999"/>
              </a:xfrm>
              <a:prstGeom prst="rect">
                <a:avLst/>
              </a:prstGeom>
              <a:noFill/>
            </p:spPr>
            <p:txBody>
              <a:bodyPr wrap="none" lIns="0" tIns="0" rIns="0" bIns="0" rtlCol="0">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altLang="zh-CN" b="0" i="1" smtClean="0">
                            <a:latin typeface="Cambria Math" panose="02040503050406030204" pitchFamily="18" charset="0"/>
                          </a:rPr>
                          <m:t>𝑠</m:t>
                        </m:r>
                      </m:sub>
                    </m:sSub>
                    <m:r>
                      <a:rPr lang="en-US">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a:rPr lang="en-US" altLang="zh-CN" b="0" i="1" smtClean="0">
                            <a:latin typeface="Cambria Math" panose="02040503050406030204" pitchFamily="18" charset="0"/>
                          </a:rPr>
                          <m:t>𝐿</m:t>
                        </m:r>
                      </m:sub>
                    </m:sSub>
                  </m:oMath>
                </a14:m>
                <a:r>
                  <a:rPr lang="en-US" altLang="zh-CN" dirty="0"/>
                  <a:t> </a:t>
                </a:r>
                <a14:m>
                  <m:oMath xmlns:m="http://schemas.openxmlformats.org/officeDocument/2006/math">
                    <m:r>
                      <a:rPr lang="en-US" altLang="zh-CN"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altLang="zh-CN" b="0" i="1" smtClean="0">
                            <a:latin typeface="Cambria Math" panose="02040503050406030204" pitchFamily="18" charset="0"/>
                          </a:rPr>
                          <m:t>2</m:t>
                        </m:r>
                      </m:sub>
                    </m:sSub>
                  </m:oMath>
                </a14:m>
                <a:endParaRPr lang="en-US" dirty="0"/>
              </a:p>
            </p:txBody>
          </p:sp>
        </mc:Choice>
        <mc:Fallback xmlns="">
          <p:sp>
            <p:nvSpPr>
              <p:cNvPr id="32" name="TextBox 31"/>
              <p:cNvSpPr txBox="1">
                <a:spLocks noRot="1" noChangeAspect="1" noMove="1" noResize="1" noEditPoints="1" noAdjustHandles="1" noChangeArrowheads="1" noChangeShapeType="1" noTextEdit="1"/>
              </p:cNvSpPr>
              <p:nvPr/>
            </p:nvSpPr>
            <p:spPr>
              <a:xfrm>
                <a:off x="3657600" y="750544"/>
                <a:ext cx="1754776" cy="276999"/>
              </a:xfrm>
              <a:prstGeom prst="rect">
                <a:avLst/>
              </a:prstGeom>
              <a:blipFill>
                <a:blip r:embed="rId2"/>
                <a:stretch>
                  <a:fillRect l="-4514" b="-15217"/>
                </a:stretch>
              </a:blipFill>
            </p:spPr>
            <p:txBody>
              <a:bodyPr/>
              <a:lstStyle/>
              <a:p>
                <a:r>
                  <a:rPr lang="en-US">
                    <a:noFill/>
                  </a:rPr>
                  <a:t> </a:t>
                </a:r>
              </a:p>
            </p:txBody>
          </p:sp>
        </mc:Fallback>
      </mc:AlternateContent>
      <p:sp>
        <p:nvSpPr>
          <p:cNvPr id="33" name="TextBox 32"/>
          <p:cNvSpPr txBox="1"/>
          <p:nvPr/>
        </p:nvSpPr>
        <p:spPr>
          <a:xfrm>
            <a:off x="8078649" y="647700"/>
            <a:ext cx="442750" cy="369332"/>
          </a:xfrm>
          <a:prstGeom prst="rect">
            <a:avLst/>
          </a:prstGeom>
          <a:noFill/>
        </p:spPr>
        <p:txBody>
          <a:bodyPr wrap="none" rtlCol="0">
            <a:spAutoFit/>
          </a:bodyPr>
          <a:lstStyle/>
          <a:p>
            <a:r>
              <a:rPr lang="en-US" dirty="0"/>
              <a:t>(</a:t>
            </a:r>
            <a:r>
              <a:rPr lang="en-US" altLang="zh-CN" dirty="0"/>
              <a:t>7</a:t>
            </a:r>
            <a:r>
              <a:rPr lang="en-US" dirty="0"/>
              <a:t>)</a:t>
            </a:r>
          </a:p>
        </p:txBody>
      </p:sp>
      <mc:AlternateContent xmlns:mc="http://schemas.openxmlformats.org/markup-compatibility/2006" xmlns:a14="http://schemas.microsoft.com/office/drawing/2010/main">
        <mc:Choice Requires="a14">
          <p:sp>
            <p:nvSpPr>
              <p:cNvPr id="34" name="TextBox 33"/>
              <p:cNvSpPr txBox="1"/>
              <p:nvPr/>
            </p:nvSpPr>
            <p:spPr>
              <a:xfrm>
                <a:off x="3657600" y="1267813"/>
                <a:ext cx="1724959" cy="276999"/>
              </a:xfrm>
              <a:prstGeom prst="rect">
                <a:avLst/>
              </a:prstGeom>
              <a:noFill/>
            </p:spPr>
            <p:txBody>
              <a:bodyPr wrap="none" lIns="0" tIns="0" rIns="0" bIns="0" rtlCol="0">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𝐼</m:t>
                        </m:r>
                      </m:e>
                      <m:sub>
                        <m:r>
                          <a:rPr lang="en-US" altLang="zh-CN" b="0" i="1" smtClean="0">
                            <a:latin typeface="Cambria Math" panose="02040503050406030204" pitchFamily="18" charset="0"/>
                          </a:rPr>
                          <m:t>𝑠</m:t>
                        </m:r>
                      </m:sub>
                    </m:sSub>
                    <m:r>
                      <a:rPr lang="en-US">
                        <a:latin typeface="Cambria Math" panose="02040503050406030204" pitchFamily="18" charset="0"/>
                      </a:rPr>
                      <m:t>=</m:t>
                    </m:r>
                    <m:r>
                      <a:rPr lang="en-US" i="1" smtClean="0">
                        <a:latin typeface="Cambria Math" panose="02040503050406030204" pitchFamily="18" charset="0"/>
                      </a:rPr>
                      <m:t>𝑐</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a:rPr lang="en-US" altLang="zh-CN" b="0" i="1" smtClean="0">
                            <a:latin typeface="Cambria Math" panose="02040503050406030204" pitchFamily="18" charset="0"/>
                          </a:rPr>
                          <m:t>𝐿</m:t>
                        </m:r>
                      </m:sub>
                    </m:sSub>
                  </m:oMath>
                </a14:m>
                <a:r>
                  <a:rPr lang="en-US" altLang="zh-CN" dirty="0"/>
                  <a:t> </a:t>
                </a:r>
                <a14:m>
                  <m:oMath xmlns:m="http://schemas.openxmlformats.org/officeDocument/2006/math">
                    <m:r>
                      <a:rPr lang="en-US" altLang="zh-CN" i="1">
                        <a:latin typeface="Cambria Math" panose="02040503050406030204" pitchFamily="18" charset="0"/>
                      </a:rPr>
                      <m:t>+</m:t>
                    </m:r>
                    <m:r>
                      <a:rPr lang="en-US" b="0" i="1" smtClean="0">
                        <a:latin typeface="Cambria Math" panose="02040503050406030204" pitchFamily="18" charset="0"/>
                      </a:rPr>
                      <m:t>𝑑</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altLang="zh-CN" b="0" i="1" smtClean="0">
                            <a:latin typeface="Cambria Math" panose="02040503050406030204" pitchFamily="18" charset="0"/>
                          </a:rPr>
                          <m:t>2</m:t>
                        </m:r>
                      </m:sub>
                    </m:sSub>
                  </m:oMath>
                </a14:m>
                <a:endParaRPr lang="en-US" dirty="0"/>
              </a:p>
            </p:txBody>
          </p:sp>
        </mc:Choice>
        <mc:Fallback xmlns="">
          <p:sp>
            <p:nvSpPr>
              <p:cNvPr id="34" name="TextBox 33"/>
              <p:cNvSpPr txBox="1">
                <a:spLocks noRot="1" noChangeAspect="1" noMove="1" noResize="1" noEditPoints="1" noAdjustHandles="1" noChangeArrowheads="1" noChangeShapeType="1" noTextEdit="1"/>
              </p:cNvSpPr>
              <p:nvPr/>
            </p:nvSpPr>
            <p:spPr>
              <a:xfrm>
                <a:off x="3657600" y="1267813"/>
                <a:ext cx="1724959" cy="276999"/>
              </a:xfrm>
              <a:prstGeom prst="rect">
                <a:avLst/>
              </a:prstGeom>
              <a:blipFill>
                <a:blip r:embed="rId3"/>
                <a:stretch>
                  <a:fillRect l="-4594" b="-15556"/>
                </a:stretch>
              </a:blipFill>
            </p:spPr>
            <p:txBody>
              <a:bodyPr/>
              <a:lstStyle/>
              <a:p>
                <a:r>
                  <a:rPr lang="en-US">
                    <a:noFill/>
                  </a:rPr>
                  <a:t> </a:t>
                </a:r>
              </a:p>
            </p:txBody>
          </p:sp>
        </mc:Fallback>
      </mc:AlternateContent>
      <p:sp>
        <p:nvSpPr>
          <p:cNvPr id="35" name="TextBox 34"/>
          <p:cNvSpPr txBox="1"/>
          <p:nvPr/>
        </p:nvSpPr>
        <p:spPr>
          <a:xfrm>
            <a:off x="8020140" y="1225854"/>
            <a:ext cx="559769" cy="369332"/>
          </a:xfrm>
          <a:prstGeom prst="rect">
            <a:avLst/>
          </a:prstGeom>
          <a:noFill/>
        </p:spPr>
        <p:txBody>
          <a:bodyPr wrap="none" rtlCol="0">
            <a:spAutoFit/>
          </a:bodyPr>
          <a:lstStyle/>
          <a:p>
            <a:r>
              <a:rPr lang="en-US" dirty="0"/>
              <a:t>(</a:t>
            </a:r>
            <a:r>
              <a:rPr lang="en-US" altLang="zh-CN" dirty="0"/>
              <a:t>12</a:t>
            </a:r>
            <a:r>
              <a:rPr lang="en-US" dirty="0"/>
              <a:t>)</a:t>
            </a:r>
          </a:p>
        </p:txBody>
      </p:sp>
      <mc:AlternateContent xmlns:mc="http://schemas.openxmlformats.org/markup-compatibility/2006" xmlns:a14="http://schemas.microsoft.com/office/drawing/2010/main">
        <mc:Choice Requires="a14">
          <p:sp>
            <p:nvSpPr>
              <p:cNvPr id="36" name="TextBox 35"/>
              <p:cNvSpPr txBox="1"/>
              <p:nvPr/>
            </p:nvSpPr>
            <p:spPr>
              <a:xfrm>
                <a:off x="2663996" y="1856238"/>
                <a:ext cx="3906775" cy="276999"/>
              </a:xfrm>
              <a:prstGeom prst="rect">
                <a:avLst/>
              </a:prstGeom>
              <a:noFill/>
            </p:spPr>
            <p:txBody>
              <a:bodyPr wrap="none" lIns="0" tIns="0" rIns="0" bIns="0" rtlCol="0">
                <a:spAutoFit/>
              </a:bodyPr>
              <a:lstStyle/>
              <a:p>
                <a14:m>
                  <m:oMath xmlns:m="http://schemas.openxmlformats.org/officeDocument/2006/math">
                    <m:sSub>
                      <m:sSubPr>
                        <m:ctrlPr>
                          <a:rPr lang="en-US" i="1" smtClean="0">
                            <a:latin typeface="Cambria Math" panose="02040503050406030204" pitchFamily="18" charset="0"/>
                          </a:rPr>
                        </m:ctrlPr>
                      </m:sSub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𝑉𝐿𝐺</m:t>
                                </m:r>
                              </m:e>
                              <m:sub>
                                <m:r>
                                  <a:rPr lang="en-US" i="1">
                                    <a:latin typeface="Cambria Math" panose="02040503050406030204" pitchFamily="18" charset="0"/>
                                  </a:rPr>
                                  <m:t>𝑎𝑏𝑐</m:t>
                                </m:r>
                              </m:sub>
                            </m:sSub>
                          </m:e>
                        </m:d>
                      </m:e>
                      <m:sub>
                        <m:r>
                          <a:rPr lang="en-US" b="0" i="1" smtClean="0">
                            <a:latin typeface="Cambria Math" panose="02040503050406030204" pitchFamily="18" charset="0"/>
                          </a:rPr>
                          <m:t>𝑛</m:t>
                        </m:r>
                      </m:sub>
                    </m:sSub>
                  </m:oMath>
                </a14:m>
                <a:r>
                  <a:rPr lang="en-US" dirty="0"/>
                  <a:t>=</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𝑎</m:t>
                    </m:r>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𝑉𝐿𝐺</m:t>
                                </m:r>
                              </m:e>
                              <m:sub>
                                <m:r>
                                  <a:rPr lang="en-US" i="1">
                                    <a:latin typeface="Cambria Math" panose="02040503050406030204" pitchFamily="18" charset="0"/>
                                  </a:rPr>
                                  <m:t>𝑎𝑏𝑐</m:t>
                                </m:r>
                              </m:sub>
                            </m:sSub>
                          </m:e>
                        </m:d>
                      </m:e>
                      <m:sub>
                        <m:r>
                          <a:rPr lang="en-US" i="1">
                            <a:latin typeface="Cambria Math" panose="02040503050406030204" pitchFamily="18" charset="0"/>
                          </a:rPr>
                          <m:t>𝑚</m:t>
                        </m:r>
                      </m:sub>
                    </m:sSub>
                  </m:oMath>
                </a14:m>
                <a:r>
                  <a:rPr lang="en-US" dirty="0"/>
                  <a:t>+</a:t>
                </a:r>
                <a14:m>
                  <m:oMath xmlns:m="http://schemas.openxmlformats.org/officeDocument/2006/math">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𝑏</m:t>
                        </m:r>
                      </m:e>
                    </m:d>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𝑎𝑏𝑐</m:t>
                                </m:r>
                              </m:sub>
                            </m:sSub>
                          </m:e>
                        </m:d>
                      </m:e>
                      <m:sub>
                        <m:r>
                          <a:rPr lang="en-US" i="1">
                            <a:latin typeface="Cambria Math" panose="02040503050406030204" pitchFamily="18" charset="0"/>
                          </a:rPr>
                          <m:t>𝑚</m:t>
                        </m:r>
                      </m:sub>
                    </m:sSub>
                  </m:oMath>
                </a14:m>
                <a:endParaRPr lang="en-US" dirty="0"/>
              </a:p>
            </p:txBody>
          </p:sp>
        </mc:Choice>
        <mc:Fallback xmlns="">
          <p:sp>
            <p:nvSpPr>
              <p:cNvPr id="36" name="TextBox 35"/>
              <p:cNvSpPr txBox="1">
                <a:spLocks noRot="1" noChangeAspect="1" noMove="1" noResize="1" noEditPoints="1" noAdjustHandles="1" noChangeArrowheads="1" noChangeShapeType="1" noTextEdit="1"/>
              </p:cNvSpPr>
              <p:nvPr/>
            </p:nvSpPr>
            <p:spPr>
              <a:xfrm>
                <a:off x="2663996" y="1856238"/>
                <a:ext cx="3906775" cy="276999"/>
              </a:xfrm>
              <a:prstGeom prst="rect">
                <a:avLst/>
              </a:prstGeom>
              <a:blipFill>
                <a:blip r:embed="rId4"/>
                <a:stretch>
                  <a:fillRect t="-28889" r="-312" b="-51111"/>
                </a:stretch>
              </a:blipFill>
            </p:spPr>
            <p:txBody>
              <a:bodyPr/>
              <a:lstStyle/>
              <a:p>
                <a:r>
                  <a:rPr lang="en-US">
                    <a:noFill/>
                  </a:rPr>
                  <a:t> </a:t>
                </a:r>
              </a:p>
            </p:txBody>
          </p:sp>
        </mc:Fallback>
      </mc:AlternateContent>
      <p:sp>
        <p:nvSpPr>
          <p:cNvPr id="37" name="TextBox 36"/>
          <p:cNvSpPr txBox="1"/>
          <p:nvPr/>
        </p:nvSpPr>
        <p:spPr>
          <a:xfrm>
            <a:off x="8020140" y="1830938"/>
            <a:ext cx="617477" cy="369332"/>
          </a:xfrm>
          <a:prstGeom prst="rect">
            <a:avLst/>
          </a:prstGeom>
          <a:noFill/>
        </p:spPr>
        <p:txBody>
          <a:bodyPr wrap="none" rtlCol="0">
            <a:spAutoFit/>
          </a:bodyPr>
          <a:lstStyle/>
          <a:p>
            <a:r>
              <a:rPr lang="en-US" dirty="0"/>
              <a:t>(7.a)</a:t>
            </a:r>
          </a:p>
        </p:txBody>
      </p:sp>
      <mc:AlternateContent xmlns:mc="http://schemas.openxmlformats.org/markup-compatibility/2006" xmlns:a14="http://schemas.microsoft.com/office/drawing/2010/main">
        <mc:Choice Requires="a14">
          <p:sp>
            <p:nvSpPr>
              <p:cNvPr id="38" name="TextBox 37"/>
              <p:cNvSpPr txBox="1"/>
              <p:nvPr/>
            </p:nvSpPr>
            <p:spPr>
              <a:xfrm>
                <a:off x="2681614" y="2373196"/>
                <a:ext cx="3562770" cy="276999"/>
              </a:xfrm>
              <a:prstGeom prst="rect">
                <a:avLst/>
              </a:prstGeom>
              <a:noFill/>
            </p:spPr>
            <p:txBody>
              <a:bodyPr wrap="none" lIns="0" tIns="0" rIns="0" bIns="0" rtlCol="0">
                <a:spAutoFit/>
              </a:bodyPr>
              <a:lstStyle/>
              <a:p>
                <a14:m>
                  <m:oMath xmlns:m="http://schemas.openxmlformats.org/officeDocument/2006/math">
                    <m:sSub>
                      <m:sSubPr>
                        <m:ctrlPr>
                          <a:rPr lang="en-US" i="1" smtClean="0">
                            <a:latin typeface="Cambria Math" panose="02040503050406030204" pitchFamily="18" charset="0"/>
                          </a:rPr>
                        </m:ctrlPr>
                      </m:sSub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m:t>
                                </m:r>
                                <m:r>
                                  <a:rPr lang="en-US" b="0" i="1" smtClean="0">
                                    <a:latin typeface="Cambria Math" panose="02040503050406030204" pitchFamily="18" charset="0"/>
                                  </a:rPr>
                                  <m:t>𝑏𝑐</m:t>
                                </m:r>
                              </m:sub>
                            </m:sSub>
                          </m:e>
                        </m:d>
                      </m:e>
                      <m:sub>
                        <m:r>
                          <a:rPr lang="en-US" b="0" i="1" smtClean="0">
                            <a:latin typeface="Cambria Math" panose="02040503050406030204" pitchFamily="18" charset="0"/>
                          </a:rPr>
                          <m:t>𝑛</m:t>
                        </m:r>
                      </m:sub>
                    </m:sSub>
                  </m:oMath>
                </a14:m>
                <a:r>
                  <a:rPr lang="en-US" dirty="0"/>
                  <a:t>=</a:t>
                </a:r>
                <a14:m>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𝑐</m:t>
                    </m:r>
                    <m:r>
                      <a:rPr lang="en-US" b="0" i="1" dirty="0"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𝑉𝐿𝐺</m:t>
                                </m:r>
                              </m:e>
                              <m:sub>
                                <m:r>
                                  <a:rPr lang="en-US" i="1">
                                    <a:latin typeface="Cambria Math" panose="02040503050406030204" pitchFamily="18" charset="0"/>
                                  </a:rPr>
                                  <m:t>𝑎𝑏𝑐</m:t>
                                </m:r>
                              </m:sub>
                            </m:sSub>
                          </m:e>
                        </m:d>
                      </m:e>
                      <m:sub>
                        <m:r>
                          <a:rPr lang="en-US" i="1">
                            <a:latin typeface="Cambria Math" panose="02040503050406030204" pitchFamily="18" charset="0"/>
                          </a:rPr>
                          <m:t>𝑚</m:t>
                        </m:r>
                      </m:sub>
                    </m:sSub>
                  </m:oMath>
                </a14:m>
                <a:r>
                  <a:rPr lang="en-US" dirty="0"/>
                  <a:t>+</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𝑑</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𝑎𝑏𝑐</m:t>
                                </m:r>
                              </m:sub>
                            </m:sSub>
                          </m:e>
                        </m:d>
                      </m:e>
                      <m:sub>
                        <m:r>
                          <a:rPr lang="en-US" i="1">
                            <a:latin typeface="Cambria Math" panose="02040503050406030204" pitchFamily="18" charset="0"/>
                          </a:rPr>
                          <m:t>𝑚</m:t>
                        </m:r>
                      </m:sub>
                    </m:sSub>
                  </m:oMath>
                </a14:m>
                <a:endParaRPr lang="en-US" dirty="0"/>
              </a:p>
            </p:txBody>
          </p:sp>
        </mc:Choice>
        <mc:Fallback xmlns="">
          <p:sp>
            <p:nvSpPr>
              <p:cNvPr id="38" name="TextBox 37"/>
              <p:cNvSpPr txBox="1">
                <a:spLocks noRot="1" noChangeAspect="1" noMove="1" noResize="1" noEditPoints="1" noAdjustHandles="1" noChangeArrowheads="1" noChangeShapeType="1" noTextEdit="1"/>
              </p:cNvSpPr>
              <p:nvPr/>
            </p:nvSpPr>
            <p:spPr>
              <a:xfrm>
                <a:off x="2681614" y="2373196"/>
                <a:ext cx="3562770" cy="276999"/>
              </a:xfrm>
              <a:prstGeom prst="rect">
                <a:avLst/>
              </a:prstGeom>
              <a:blipFill>
                <a:blip r:embed="rId5"/>
                <a:stretch>
                  <a:fillRect l="-171" t="-28261" r="-171" b="-50000"/>
                </a:stretch>
              </a:blipFill>
            </p:spPr>
            <p:txBody>
              <a:bodyPr/>
              <a:lstStyle/>
              <a:p>
                <a:r>
                  <a:rPr lang="en-US">
                    <a:noFill/>
                  </a:rPr>
                  <a:t> </a:t>
                </a:r>
              </a:p>
            </p:txBody>
          </p:sp>
        </mc:Fallback>
      </mc:AlternateContent>
      <p:sp>
        <p:nvSpPr>
          <p:cNvPr id="39" name="TextBox 38"/>
          <p:cNvSpPr txBox="1"/>
          <p:nvPr/>
        </p:nvSpPr>
        <p:spPr>
          <a:xfrm>
            <a:off x="7983354" y="2345195"/>
            <a:ext cx="734496" cy="369332"/>
          </a:xfrm>
          <a:prstGeom prst="rect">
            <a:avLst/>
          </a:prstGeom>
          <a:noFill/>
        </p:spPr>
        <p:txBody>
          <a:bodyPr wrap="none" rtlCol="0">
            <a:spAutoFit/>
          </a:bodyPr>
          <a:lstStyle/>
          <a:p>
            <a:r>
              <a:rPr lang="en-US" dirty="0"/>
              <a:t>(12.a)</a:t>
            </a:r>
          </a:p>
        </p:txBody>
      </p:sp>
      <p:sp>
        <p:nvSpPr>
          <p:cNvPr id="13" name="Rectangle 12"/>
          <p:cNvSpPr/>
          <p:nvPr/>
        </p:nvSpPr>
        <p:spPr>
          <a:xfrm>
            <a:off x="152400" y="124480"/>
            <a:ext cx="6255367" cy="584775"/>
          </a:xfrm>
          <a:prstGeom prst="rect">
            <a:avLst/>
          </a:prstGeom>
        </p:spPr>
        <p:txBody>
          <a:bodyPr wrap="none">
            <a:spAutoFit/>
          </a:bodyPr>
          <a:lstStyle/>
          <a:p>
            <a:r>
              <a:rPr lang="en-US" sz="3200" dirty="0">
                <a:solidFill>
                  <a:srgbClr val="C8102E"/>
                </a:solidFill>
                <a:latin typeface="+mj-lt"/>
                <a:ea typeface="+mj-ea"/>
                <a:cs typeface="+mj-cs"/>
              </a:rPr>
              <a:t>Two-Winding Transformer Theory</a:t>
            </a:r>
          </a:p>
        </p:txBody>
      </p:sp>
    </p:spTree>
    <p:extLst>
      <p:ext uri="{BB962C8B-B14F-4D97-AF65-F5344CB8AC3E}">
        <p14:creationId xmlns:p14="http://schemas.microsoft.com/office/powerpoint/2010/main" val="552632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5191632"/>
            <a:ext cx="2133600" cy="365125"/>
          </a:xfrm>
        </p:spPr>
        <p:txBody>
          <a:bodyPr/>
          <a:lstStyle/>
          <a:p>
            <a:fld id="{5B7A2384-8C5D-49F6-8259-B9A64ECD4852}" type="slidenum">
              <a:rPr lang="en-US" sz="1100" smtClean="0"/>
              <a:t>14</a:t>
            </a:fld>
            <a:endParaRPr lang="en-US" sz="1100" dirty="0"/>
          </a:p>
        </p:txBody>
      </p:sp>
      <p:sp>
        <p:nvSpPr>
          <p:cNvPr id="2" name="Rectangle 1"/>
          <p:cNvSpPr/>
          <p:nvPr/>
        </p:nvSpPr>
        <p:spPr>
          <a:xfrm>
            <a:off x="126763" y="1069893"/>
            <a:ext cx="9042873" cy="646331"/>
          </a:xfrm>
          <a:prstGeom prst="rect">
            <a:avLst/>
          </a:prstGeom>
        </p:spPr>
        <p:txBody>
          <a:bodyPr wrap="square">
            <a:spAutoFit/>
          </a:bodyPr>
          <a:lstStyle/>
          <a:p>
            <a:pPr algn="just"/>
            <a:r>
              <a:rPr lang="en-US" sz="1800" dirty="0"/>
              <a:t>Sometimes, particularly in the ladder iterative process, the output voltage needs to be computed knowing the input voltage and the load current. Solving Equation (7) for the load voltage yields</a:t>
            </a:r>
          </a:p>
        </p:txBody>
      </p:sp>
      <mc:AlternateContent xmlns:mc="http://schemas.openxmlformats.org/markup-compatibility/2006" xmlns:a14="http://schemas.microsoft.com/office/drawing/2010/main">
        <mc:Choice Requires="a14">
          <p:sp>
            <p:nvSpPr>
              <p:cNvPr id="32" name="TextBox 31"/>
              <p:cNvSpPr txBox="1"/>
              <p:nvPr/>
            </p:nvSpPr>
            <p:spPr>
              <a:xfrm>
                <a:off x="3657600" y="750544"/>
                <a:ext cx="1909049" cy="307777"/>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altLang="zh-CN" sz="2000" b="0" i="1" smtClean="0">
                            <a:latin typeface="Cambria Math" panose="02040503050406030204" pitchFamily="18" charset="0"/>
                          </a:rPr>
                          <m:t>𝑠</m:t>
                        </m:r>
                      </m:sub>
                    </m:sSub>
                    <m:r>
                      <a:rPr lang="en-US" sz="2000">
                        <a:latin typeface="Cambria Math" panose="02040503050406030204" pitchFamily="18" charset="0"/>
                      </a:rPr>
                      <m:t>=</m:t>
                    </m:r>
                    <m:r>
                      <a:rPr lang="en-US" sz="2000" b="0" i="1" smtClean="0">
                        <a:latin typeface="Cambria Math" panose="02040503050406030204" pitchFamily="18" charset="0"/>
                      </a:rPr>
                      <m:t>𝑎</m:t>
                    </m:r>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altLang="zh-CN" sz="2000" b="0" i="1" smtClean="0">
                            <a:latin typeface="Cambria Math" panose="02040503050406030204" pitchFamily="18" charset="0"/>
                          </a:rPr>
                          <m:t>𝐿</m:t>
                        </m:r>
                      </m:sub>
                    </m:sSub>
                  </m:oMath>
                </a14:m>
                <a:r>
                  <a:rPr lang="en-US" altLang="zh-CN" sz="2000" dirty="0"/>
                  <a:t> </a:t>
                </a:r>
                <a14:m>
                  <m:oMath xmlns:m="http://schemas.openxmlformats.org/officeDocument/2006/math">
                    <m:r>
                      <a:rPr lang="en-US" altLang="zh-CN" sz="2000" i="1">
                        <a:latin typeface="Cambria Math" panose="02040503050406030204" pitchFamily="18" charset="0"/>
                      </a:rPr>
                      <m:t>+</m:t>
                    </m:r>
                    <m:r>
                      <a:rPr lang="en-US" sz="2000" b="0" i="1" smtClean="0">
                        <a:latin typeface="Cambria Math" panose="02040503050406030204" pitchFamily="18" charset="0"/>
                      </a:rPr>
                      <m:t>𝑏</m:t>
                    </m:r>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altLang="zh-CN" sz="2000" b="0" i="1" smtClean="0">
                            <a:latin typeface="Cambria Math" panose="02040503050406030204" pitchFamily="18" charset="0"/>
                          </a:rPr>
                          <m:t>2</m:t>
                        </m:r>
                      </m:sub>
                    </m:sSub>
                  </m:oMath>
                </a14:m>
                <a:endParaRPr lang="en-US" sz="2000" dirty="0"/>
              </a:p>
            </p:txBody>
          </p:sp>
        </mc:Choice>
        <mc:Fallback xmlns="">
          <p:sp>
            <p:nvSpPr>
              <p:cNvPr id="32" name="TextBox 31"/>
              <p:cNvSpPr txBox="1">
                <a:spLocks noRot="1" noChangeAspect="1" noMove="1" noResize="1" noEditPoints="1" noAdjustHandles="1" noChangeArrowheads="1" noChangeShapeType="1" noTextEdit="1"/>
              </p:cNvSpPr>
              <p:nvPr/>
            </p:nvSpPr>
            <p:spPr>
              <a:xfrm>
                <a:off x="3657600" y="750544"/>
                <a:ext cx="1909049" cy="307777"/>
              </a:xfrm>
              <a:prstGeom prst="rect">
                <a:avLst/>
              </a:prstGeom>
              <a:blipFill>
                <a:blip r:embed="rId2"/>
                <a:stretch>
                  <a:fillRect l="-4473" r="-1917" b="-17647"/>
                </a:stretch>
              </a:blipFill>
            </p:spPr>
            <p:txBody>
              <a:bodyPr/>
              <a:lstStyle/>
              <a:p>
                <a:r>
                  <a:rPr lang="en-US">
                    <a:noFill/>
                  </a:rPr>
                  <a:t> </a:t>
                </a:r>
              </a:p>
            </p:txBody>
          </p:sp>
        </mc:Fallback>
      </mc:AlternateContent>
      <p:sp>
        <p:nvSpPr>
          <p:cNvPr id="33" name="TextBox 32"/>
          <p:cNvSpPr txBox="1"/>
          <p:nvPr/>
        </p:nvSpPr>
        <p:spPr>
          <a:xfrm>
            <a:off x="8078649" y="647700"/>
            <a:ext cx="442750" cy="369332"/>
          </a:xfrm>
          <a:prstGeom prst="rect">
            <a:avLst/>
          </a:prstGeom>
          <a:noFill/>
        </p:spPr>
        <p:txBody>
          <a:bodyPr wrap="none" rtlCol="0">
            <a:spAutoFit/>
          </a:bodyPr>
          <a:lstStyle/>
          <a:p>
            <a:r>
              <a:rPr lang="en-US" dirty="0"/>
              <a:t>(</a:t>
            </a:r>
            <a:r>
              <a:rPr lang="en-US" altLang="zh-CN" dirty="0"/>
              <a:t>7</a:t>
            </a:r>
            <a:r>
              <a:rPr lang="en-US" dirty="0"/>
              <a:t>)</a:t>
            </a:r>
          </a:p>
        </p:txBody>
      </p:sp>
      <mc:AlternateContent xmlns:mc="http://schemas.openxmlformats.org/markup-compatibility/2006" xmlns:a14="http://schemas.microsoft.com/office/drawing/2010/main">
        <mc:Choice Requires="a14">
          <p:sp>
            <p:nvSpPr>
              <p:cNvPr id="13" name="TextBox 12"/>
              <p:cNvSpPr txBox="1"/>
              <p:nvPr/>
            </p:nvSpPr>
            <p:spPr>
              <a:xfrm>
                <a:off x="3657600" y="1676400"/>
                <a:ext cx="1902509" cy="443263"/>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altLang="zh-CN" sz="2000" b="0" i="1" smtClean="0">
                            <a:latin typeface="Cambria Math" panose="02040503050406030204" pitchFamily="18" charset="0"/>
                          </a:rPr>
                          <m:t>𝐿</m:t>
                        </m:r>
                      </m:sub>
                    </m:sSub>
                    <m:r>
                      <a:rPr lang="en-US" sz="2000">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b="0" i="1" smtClean="0">
                            <a:latin typeface="Cambria Math" panose="02040503050406030204" pitchFamily="18" charset="0"/>
                          </a:rPr>
                          <m:t>𝑎</m:t>
                        </m:r>
                      </m:den>
                    </m:f>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altLang="zh-CN" sz="2000" b="0" i="1" smtClean="0">
                            <a:latin typeface="Cambria Math" panose="02040503050406030204" pitchFamily="18" charset="0"/>
                          </a:rPr>
                          <m:t>𝑠</m:t>
                        </m:r>
                      </m:sub>
                    </m:sSub>
                  </m:oMath>
                </a14:m>
                <a:r>
                  <a:rPr lang="en-US" altLang="zh-CN" sz="2000" dirty="0"/>
                  <a:t> </a:t>
                </a:r>
                <a14:m>
                  <m:oMath xmlns:m="http://schemas.openxmlformats.org/officeDocument/2006/math">
                    <m:r>
                      <a:rPr lang="en-US" altLang="zh-CN"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𝑏</m:t>
                        </m:r>
                      </m:num>
                      <m:den>
                        <m:r>
                          <a:rPr lang="en-US" sz="2000" i="1" smtClean="0">
                            <a:latin typeface="Cambria Math" panose="02040503050406030204" pitchFamily="18" charset="0"/>
                          </a:rPr>
                          <m:t>𝑎</m:t>
                        </m:r>
                      </m:den>
                    </m:f>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altLang="zh-CN" sz="2000" b="0" i="1" smtClean="0">
                            <a:latin typeface="Cambria Math" panose="02040503050406030204" pitchFamily="18" charset="0"/>
                          </a:rPr>
                          <m:t>2</m:t>
                        </m:r>
                      </m:sub>
                    </m:sSub>
                  </m:oMath>
                </a14:m>
                <a:endParaRPr lang="en-US" sz="2000" dirty="0"/>
              </a:p>
            </p:txBody>
          </p:sp>
        </mc:Choice>
        <mc:Fallback xmlns="">
          <p:sp>
            <p:nvSpPr>
              <p:cNvPr id="13" name="TextBox 12"/>
              <p:cNvSpPr txBox="1">
                <a:spLocks noRot="1" noChangeAspect="1" noMove="1" noResize="1" noEditPoints="1" noAdjustHandles="1" noChangeArrowheads="1" noChangeShapeType="1" noTextEdit="1"/>
              </p:cNvSpPr>
              <p:nvPr/>
            </p:nvSpPr>
            <p:spPr>
              <a:xfrm>
                <a:off x="3657600" y="1676400"/>
                <a:ext cx="1902509" cy="443263"/>
              </a:xfrm>
              <a:prstGeom prst="rect">
                <a:avLst/>
              </a:prstGeom>
              <a:blipFill>
                <a:blip r:embed="rId3"/>
                <a:stretch>
                  <a:fillRect/>
                </a:stretch>
              </a:blipFill>
            </p:spPr>
            <p:txBody>
              <a:bodyPr/>
              <a:lstStyle/>
              <a:p>
                <a:r>
                  <a:rPr lang="en-US">
                    <a:noFill/>
                  </a:rPr>
                  <a:t> </a:t>
                </a:r>
              </a:p>
            </p:txBody>
          </p:sp>
        </mc:Fallback>
      </mc:AlternateContent>
      <p:sp>
        <p:nvSpPr>
          <p:cNvPr id="14" name="TextBox 13"/>
          <p:cNvSpPr txBox="1"/>
          <p:nvPr/>
        </p:nvSpPr>
        <p:spPr>
          <a:xfrm>
            <a:off x="8078649" y="1676400"/>
            <a:ext cx="611065" cy="400110"/>
          </a:xfrm>
          <a:prstGeom prst="rect">
            <a:avLst/>
          </a:prstGeom>
          <a:noFill/>
        </p:spPr>
        <p:txBody>
          <a:bodyPr wrap="none" rtlCol="0">
            <a:spAutoFit/>
          </a:bodyPr>
          <a:lstStyle/>
          <a:p>
            <a:r>
              <a:rPr lang="en-US" sz="2000" dirty="0"/>
              <a:t>(</a:t>
            </a:r>
            <a:r>
              <a:rPr lang="en-US" altLang="zh-CN" sz="2000" dirty="0"/>
              <a:t>15</a:t>
            </a:r>
            <a:r>
              <a:rPr lang="en-US" sz="2000" dirty="0"/>
              <a:t>)</a:t>
            </a:r>
          </a:p>
        </p:txBody>
      </p:sp>
      <p:sp>
        <p:nvSpPr>
          <p:cNvPr id="5" name="Rectangle 4"/>
          <p:cNvSpPr/>
          <p:nvPr/>
        </p:nvSpPr>
        <p:spPr>
          <a:xfrm>
            <a:off x="153488" y="3429000"/>
            <a:ext cx="8763000" cy="400110"/>
          </a:xfrm>
          <a:prstGeom prst="rect">
            <a:avLst/>
          </a:prstGeom>
        </p:spPr>
        <p:txBody>
          <a:bodyPr wrap="square">
            <a:spAutoFit/>
          </a:bodyPr>
          <a:lstStyle/>
          <a:p>
            <a:r>
              <a:rPr lang="en-US" sz="2000" dirty="0">
                <a:solidFill>
                  <a:srgbClr val="000000"/>
                </a:solidFill>
              </a:rPr>
              <a:t>Substituting Equations (8) and (9) into Equation (15) results in</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6" name="TextBox 15"/>
              <p:cNvSpPr txBox="1"/>
              <p:nvPr/>
            </p:nvSpPr>
            <p:spPr>
              <a:xfrm>
                <a:off x="4150077" y="2155685"/>
                <a:ext cx="792781" cy="6301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𝑎</m:t>
                      </m:r>
                      <m:r>
                        <a:rPr lang="en-US"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𝑡</m:t>
                              </m:r>
                            </m:sub>
                          </m:sSub>
                        </m:den>
                      </m:f>
                    </m:oMath>
                  </m:oMathPara>
                </a14:m>
                <a:endParaRPr lang="en-US" sz="2000" dirty="0"/>
              </a:p>
            </p:txBody>
          </p:sp>
        </mc:Choice>
        <mc:Fallback xmlns="">
          <p:sp>
            <p:nvSpPr>
              <p:cNvPr id="16" name="TextBox 15"/>
              <p:cNvSpPr txBox="1">
                <a:spLocks noRot="1" noChangeAspect="1" noMove="1" noResize="1" noEditPoints="1" noAdjustHandles="1" noChangeArrowheads="1" noChangeShapeType="1" noTextEdit="1"/>
              </p:cNvSpPr>
              <p:nvPr/>
            </p:nvSpPr>
            <p:spPr>
              <a:xfrm>
                <a:off x="4150077" y="2155685"/>
                <a:ext cx="792781" cy="630173"/>
              </a:xfrm>
              <a:prstGeom prst="rect">
                <a:avLst/>
              </a:prstGeom>
              <a:blipFill>
                <a:blip r:embed="rId4"/>
                <a:stretch>
                  <a:fillRect/>
                </a:stretch>
              </a:blipFill>
            </p:spPr>
            <p:txBody>
              <a:bodyPr/>
              <a:lstStyle/>
              <a:p>
                <a:r>
                  <a:rPr lang="en-US">
                    <a:noFill/>
                  </a:rPr>
                  <a:t> </a:t>
                </a:r>
              </a:p>
            </p:txBody>
          </p:sp>
        </mc:Fallback>
      </mc:AlternateContent>
      <p:sp>
        <p:nvSpPr>
          <p:cNvPr id="17" name="TextBox 16"/>
          <p:cNvSpPr txBox="1"/>
          <p:nvPr/>
        </p:nvSpPr>
        <p:spPr>
          <a:xfrm>
            <a:off x="8169392" y="2249060"/>
            <a:ext cx="482824" cy="400110"/>
          </a:xfrm>
          <a:prstGeom prst="rect">
            <a:avLst/>
          </a:prstGeom>
          <a:noFill/>
        </p:spPr>
        <p:txBody>
          <a:bodyPr wrap="none" rtlCol="0">
            <a:spAutoFit/>
          </a:bodyPr>
          <a:lstStyle/>
          <a:p>
            <a:r>
              <a:rPr lang="en-US" sz="2000" dirty="0"/>
              <a:t>(</a:t>
            </a:r>
            <a:r>
              <a:rPr lang="en-US" altLang="zh-CN" sz="2000" dirty="0"/>
              <a:t>8</a:t>
            </a:r>
            <a:r>
              <a:rPr lang="en-US" sz="2000" dirty="0"/>
              <a:t>)</a:t>
            </a:r>
          </a:p>
        </p:txBody>
      </p:sp>
      <mc:AlternateContent xmlns:mc="http://schemas.openxmlformats.org/markup-compatibility/2006" xmlns:a14="http://schemas.microsoft.com/office/drawing/2010/main">
        <mc:Choice Requires="a14">
          <p:sp>
            <p:nvSpPr>
              <p:cNvPr id="18" name="TextBox 17"/>
              <p:cNvSpPr txBox="1"/>
              <p:nvPr/>
            </p:nvSpPr>
            <p:spPr>
              <a:xfrm>
                <a:off x="4150077" y="2848175"/>
                <a:ext cx="787331" cy="6281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𝑏</m:t>
                      </m:r>
                      <m:r>
                        <a:rPr lang="en-US" sz="2000" b="0" i="1" smtClean="0">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m:rPr>
                                  <m:sty m:val="p"/>
                                </m:rPr>
                                <a:rPr lang="en-US" altLang="zh-CN" sz="2000" i="1">
                                  <a:latin typeface="Cambria Math" panose="02040503050406030204" pitchFamily="18" charset="0"/>
                                </a:rPr>
                                <m:t>t</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𝑡</m:t>
                              </m:r>
                            </m:sub>
                          </m:sSub>
                        </m:den>
                      </m:f>
                    </m:oMath>
                  </m:oMathPara>
                </a14:m>
                <a:endParaRPr lang="en-US" sz="2000" dirty="0"/>
              </a:p>
            </p:txBody>
          </p:sp>
        </mc:Choice>
        <mc:Fallback xmlns="">
          <p:sp>
            <p:nvSpPr>
              <p:cNvPr id="18" name="TextBox 17"/>
              <p:cNvSpPr txBox="1">
                <a:spLocks noRot="1" noChangeAspect="1" noMove="1" noResize="1" noEditPoints="1" noAdjustHandles="1" noChangeArrowheads="1" noChangeShapeType="1" noTextEdit="1"/>
              </p:cNvSpPr>
              <p:nvPr/>
            </p:nvSpPr>
            <p:spPr>
              <a:xfrm>
                <a:off x="4150077" y="2848175"/>
                <a:ext cx="787331" cy="628185"/>
              </a:xfrm>
              <a:prstGeom prst="rect">
                <a:avLst/>
              </a:prstGeom>
              <a:blipFill>
                <a:blip r:embed="rId5"/>
                <a:stretch>
                  <a:fillRect/>
                </a:stretch>
              </a:blipFill>
            </p:spPr>
            <p:txBody>
              <a:bodyPr/>
              <a:lstStyle/>
              <a:p>
                <a:r>
                  <a:rPr lang="en-US">
                    <a:noFill/>
                  </a:rPr>
                  <a:t> </a:t>
                </a:r>
              </a:p>
            </p:txBody>
          </p:sp>
        </mc:Fallback>
      </mc:AlternateContent>
      <p:sp>
        <p:nvSpPr>
          <p:cNvPr id="19" name="TextBox 18"/>
          <p:cNvSpPr txBox="1"/>
          <p:nvPr/>
        </p:nvSpPr>
        <p:spPr>
          <a:xfrm>
            <a:off x="8169392" y="2941550"/>
            <a:ext cx="482824" cy="400110"/>
          </a:xfrm>
          <a:prstGeom prst="rect">
            <a:avLst/>
          </a:prstGeom>
          <a:noFill/>
        </p:spPr>
        <p:txBody>
          <a:bodyPr wrap="none" rtlCol="0">
            <a:spAutoFit/>
          </a:bodyPr>
          <a:lstStyle/>
          <a:p>
            <a:r>
              <a:rPr lang="en-US" sz="2000" dirty="0"/>
              <a:t>(</a:t>
            </a:r>
            <a:r>
              <a:rPr lang="en-US" altLang="zh-CN" sz="2000" dirty="0"/>
              <a:t>9</a:t>
            </a:r>
            <a:r>
              <a:rPr lang="en-US" sz="2000" dirty="0"/>
              <a:t>)</a:t>
            </a:r>
          </a:p>
        </p:txBody>
      </p:sp>
      <mc:AlternateContent xmlns:mc="http://schemas.openxmlformats.org/markup-compatibility/2006" xmlns:a14="http://schemas.microsoft.com/office/drawing/2010/main">
        <mc:Choice Requires="a14">
          <p:sp>
            <p:nvSpPr>
              <p:cNvPr id="20" name="TextBox 19"/>
              <p:cNvSpPr txBox="1"/>
              <p:nvPr/>
            </p:nvSpPr>
            <p:spPr>
              <a:xfrm>
                <a:off x="3690216" y="3856658"/>
                <a:ext cx="1956177" cy="307777"/>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altLang="zh-CN" sz="2000" b="0" i="1" smtClean="0">
                            <a:latin typeface="Cambria Math" panose="02040503050406030204" pitchFamily="18" charset="0"/>
                          </a:rPr>
                          <m:t>𝐿</m:t>
                        </m:r>
                      </m:sub>
                    </m:sSub>
                    <m:r>
                      <a:rPr lang="en-US" sz="2000">
                        <a:latin typeface="Cambria Math" panose="02040503050406030204" pitchFamily="18" charset="0"/>
                      </a:rPr>
                      <m:t>=</m:t>
                    </m:r>
                    <m:r>
                      <a:rPr lang="en-US" sz="2000" i="1" smtClean="0">
                        <a:latin typeface="Cambria Math" panose="02040503050406030204" pitchFamily="18" charset="0"/>
                      </a:rPr>
                      <m:t>𝐴</m:t>
                    </m:r>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altLang="zh-CN" sz="2000" b="0" i="1" smtClean="0">
                            <a:latin typeface="Cambria Math" panose="02040503050406030204" pitchFamily="18" charset="0"/>
                          </a:rPr>
                          <m:t>𝑠</m:t>
                        </m:r>
                      </m:sub>
                    </m:sSub>
                  </m:oMath>
                </a14:m>
                <a:r>
                  <a:rPr lang="en-US" altLang="zh-CN" sz="2000" dirty="0"/>
                  <a:t> </a:t>
                </a:r>
                <a14:m>
                  <m:oMath xmlns:m="http://schemas.openxmlformats.org/officeDocument/2006/math">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𝐵</m:t>
                    </m:r>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altLang="zh-CN" sz="2000" i="1">
                            <a:latin typeface="Cambria Math" panose="02040503050406030204" pitchFamily="18" charset="0"/>
                          </a:rPr>
                          <m:t>2</m:t>
                        </m:r>
                      </m:sub>
                    </m:sSub>
                  </m:oMath>
                </a14:m>
                <a:endParaRPr lang="en-US" sz="2000" dirty="0"/>
              </a:p>
            </p:txBody>
          </p:sp>
        </mc:Choice>
        <mc:Fallback xmlns="">
          <p:sp>
            <p:nvSpPr>
              <p:cNvPr id="20" name="TextBox 19"/>
              <p:cNvSpPr txBox="1">
                <a:spLocks noRot="1" noChangeAspect="1" noMove="1" noResize="1" noEditPoints="1" noAdjustHandles="1" noChangeArrowheads="1" noChangeShapeType="1" noTextEdit="1"/>
              </p:cNvSpPr>
              <p:nvPr/>
            </p:nvSpPr>
            <p:spPr>
              <a:xfrm>
                <a:off x="3690216" y="3856658"/>
                <a:ext cx="1956177" cy="307777"/>
              </a:xfrm>
              <a:prstGeom prst="rect">
                <a:avLst/>
              </a:prstGeom>
              <a:blipFill>
                <a:blip r:embed="rId6"/>
                <a:stretch>
                  <a:fillRect l="-4361" r="-2181" b="-18000"/>
                </a:stretch>
              </a:blipFill>
            </p:spPr>
            <p:txBody>
              <a:bodyPr/>
              <a:lstStyle/>
              <a:p>
                <a:r>
                  <a:rPr lang="en-US">
                    <a:noFill/>
                  </a:rPr>
                  <a:t> </a:t>
                </a:r>
              </a:p>
            </p:txBody>
          </p:sp>
        </mc:Fallback>
      </mc:AlternateContent>
      <p:sp>
        <p:nvSpPr>
          <p:cNvPr id="21" name="TextBox 20"/>
          <p:cNvSpPr txBox="1"/>
          <p:nvPr/>
        </p:nvSpPr>
        <p:spPr>
          <a:xfrm>
            <a:off x="8111265" y="3856658"/>
            <a:ext cx="611065" cy="400110"/>
          </a:xfrm>
          <a:prstGeom prst="rect">
            <a:avLst/>
          </a:prstGeom>
          <a:noFill/>
        </p:spPr>
        <p:txBody>
          <a:bodyPr wrap="none" rtlCol="0">
            <a:spAutoFit/>
          </a:bodyPr>
          <a:lstStyle/>
          <a:p>
            <a:r>
              <a:rPr lang="en-US" sz="2000" dirty="0"/>
              <a:t>(</a:t>
            </a:r>
            <a:r>
              <a:rPr lang="en-US" altLang="zh-CN" sz="2000" dirty="0"/>
              <a:t>16</a:t>
            </a:r>
            <a:r>
              <a:rPr lang="en-US" sz="2000" dirty="0"/>
              <a:t>)</a:t>
            </a:r>
          </a:p>
        </p:txBody>
      </p:sp>
      <p:sp>
        <p:nvSpPr>
          <p:cNvPr id="22" name="Rectangle 21"/>
          <p:cNvSpPr/>
          <p:nvPr/>
        </p:nvSpPr>
        <p:spPr>
          <a:xfrm>
            <a:off x="152400" y="4016962"/>
            <a:ext cx="8991600" cy="369332"/>
          </a:xfrm>
          <a:prstGeom prst="rect">
            <a:avLst/>
          </a:prstGeom>
        </p:spPr>
        <p:txBody>
          <a:bodyPr wrap="square">
            <a:spAutoFit/>
          </a:bodyPr>
          <a:lstStyle/>
          <a:p>
            <a:r>
              <a:rPr lang="en-US" sz="1800" dirty="0"/>
              <a:t>where</a:t>
            </a:r>
          </a:p>
        </p:txBody>
      </p:sp>
      <mc:AlternateContent xmlns:mc="http://schemas.openxmlformats.org/markup-compatibility/2006" xmlns:a14="http://schemas.microsoft.com/office/drawing/2010/main">
        <mc:Choice Requires="a14">
          <p:sp>
            <p:nvSpPr>
              <p:cNvPr id="23" name="TextBox 22"/>
              <p:cNvSpPr txBox="1"/>
              <p:nvPr/>
            </p:nvSpPr>
            <p:spPr>
              <a:xfrm>
                <a:off x="4293711" y="4239292"/>
                <a:ext cx="808235"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𝐴</m:t>
                      </m:r>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𝑡</m:t>
                          </m:r>
                        </m:sub>
                      </m:sSub>
                    </m:oMath>
                  </m:oMathPara>
                </a14:m>
                <a:endParaRPr lang="en-US" sz="2000" dirty="0"/>
              </a:p>
            </p:txBody>
          </p:sp>
        </mc:Choice>
        <mc:Fallback xmlns="">
          <p:sp>
            <p:nvSpPr>
              <p:cNvPr id="23" name="TextBox 22"/>
              <p:cNvSpPr txBox="1">
                <a:spLocks noRot="1" noChangeAspect="1" noMove="1" noResize="1" noEditPoints="1" noAdjustHandles="1" noChangeArrowheads="1" noChangeShapeType="1" noTextEdit="1"/>
              </p:cNvSpPr>
              <p:nvPr/>
            </p:nvSpPr>
            <p:spPr>
              <a:xfrm>
                <a:off x="4293711" y="4239292"/>
                <a:ext cx="808235" cy="307777"/>
              </a:xfrm>
              <a:prstGeom prst="rect">
                <a:avLst/>
              </a:prstGeom>
              <a:blipFill>
                <a:blip r:embed="rId7"/>
                <a:stretch>
                  <a:fillRect l="-6015" r="-1504" b="-15686"/>
                </a:stretch>
              </a:blipFill>
            </p:spPr>
            <p:txBody>
              <a:bodyPr/>
              <a:lstStyle/>
              <a:p>
                <a:r>
                  <a:rPr lang="en-US">
                    <a:noFill/>
                  </a:rPr>
                  <a:t> </a:t>
                </a:r>
              </a:p>
            </p:txBody>
          </p:sp>
        </mc:Fallback>
      </mc:AlternateContent>
      <p:sp>
        <p:nvSpPr>
          <p:cNvPr id="24" name="TextBox 23"/>
          <p:cNvSpPr txBox="1"/>
          <p:nvPr/>
        </p:nvSpPr>
        <p:spPr>
          <a:xfrm>
            <a:off x="8111265" y="4236079"/>
            <a:ext cx="611065" cy="400110"/>
          </a:xfrm>
          <a:prstGeom prst="rect">
            <a:avLst/>
          </a:prstGeom>
          <a:noFill/>
        </p:spPr>
        <p:txBody>
          <a:bodyPr wrap="none" rtlCol="0">
            <a:spAutoFit/>
          </a:bodyPr>
          <a:lstStyle/>
          <a:p>
            <a:r>
              <a:rPr lang="en-US" sz="2000" dirty="0"/>
              <a:t>(</a:t>
            </a:r>
            <a:r>
              <a:rPr lang="en-US" altLang="zh-CN" sz="2000" dirty="0"/>
              <a:t>17</a:t>
            </a:r>
            <a:r>
              <a:rPr lang="en-US" sz="2000" dirty="0"/>
              <a:t>)</a:t>
            </a:r>
          </a:p>
        </p:txBody>
      </p:sp>
      <mc:AlternateContent xmlns:mc="http://schemas.openxmlformats.org/markup-compatibility/2006" xmlns:a14="http://schemas.microsoft.com/office/drawing/2010/main">
        <mc:Choice Requires="a14">
          <p:sp>
            <p:nvSpPr>
              <p:cNvPr id="25" name="TextBox 24"/>
              <p:cNvSpPr txBox="1"/>
              <p:nvPr/>
            </p:nvSpPr>
            <p:spPr>
              <a:xfrm>
                <a:off x="4220025" y="4642247"/>
                <a:ext cx="838563"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𝐵</m:t>
                      </m:r>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altLang="zh-CN" sz="2000" i="1">
                              <a:latin typeface="Cambria Math" panose="02040503050406030204" pitchFamily="18" charset="0"/>
                            </a:rPr>
                            <m:t>𝑡</m:t>
                          </m:r>
                        </m:sub>
                      </m:sSub>
                    </m:oMath>
                  </m:oMathPara>
                </a14:m>
                <a:endParaRPr lang="en-US" sz="2000" dirty="0"/>
              </a:p>
              <a:p>
                <a:endParaRPr lang="en-US" sz="2000" dirty="0"/>
              </a:p>
            </p:txBody>
          </p:sp>
        </mc:Choice>
        <mc:Fallback xmlns="">
          <p:sp>
            <p:nvSpPr>
              <p:cNvPr id="25" name="TextBox 24"/>
              <p:cNvSpPr txBox="1">
                <a:spLocks noRot="1" noChangeAspect="1" noMove="1" noResize="1" noEditPoints="1" noAdjustHandles="1" noChangeArrowheads="1" noChangeShapeType="1" noTextEdit="1"/>
              </p:cNvSpPr>
              <p:nvPr/>
            </p:nvSpPr>
            <p:spPr>
              <a:xfrm>
                <a:off x="4220025" y="4642247"/>
                <a:ext cx="838563" cy="615553"/>
              </a:xfrm>
              <a:prstGeom prst="rect">
                <a:avLst/>
              </a:prstGeom>
              <a:blipFill>
                <a:blip r:embed="rId8"/>
                <a:stretch>
                  <a:fillRect l="-4348"/>
                </a:stretch>
              </a:blipFill>
            </p:spPr>
            <p:txBody>
              <a:bodyPr/>
              <a:lstStyle/>
              <a:p>
                <a:r>
                  <a:rPr lang="en-US">
                    <a:noFill/>
                  </a:rPr>
                  <a:t> </a:t>
                </a:r>
              </a:p>
            </p:txBody>
          </p:sp>
        </mc:Fallback>
      </mc:AlternateContent>
      <p:sp>
        <p:nvSpPr>
          <p:cNvPr id="26" name="TextBox 25"/>
          <p:cNvSpPr txBox="1"/>
          <p:nvPr/>
        </p:nvSpPr>
        <p:spPr>
          <a:xfrm>
            <a:off x="8075500" y="4524227"/>
            <a:ext cx="611065" cy="400110"/>
          </a:xfrm>
          <a:prstGeom prst="rect">
            <a:avLst/>
          </a:prstGeom>
          <a:noFill/>
        </p:spPr>
        <p:txBody>
          <a:bodyPr wrap="none" rtlCol="0">
            <a:spAutoFit/>
          </a:bodyPr>
          <a:lstStyle/>
          <a:p>
            <a:r>
              <a:rPr lang="en-US" sz="2000" dirty="0"/>
              <a:t>(</a:t>
            </a:r>
            <a:r>
              <a:rPr lang="en-US" altLang="zh-CN" sz="2000" dirty="0"/>
              <a:t>18</a:t>
            </a:r>
            <a:r>
              <a:rPr lang="en-US" sz="2000" dirty="0"/>
              <a:t>)</a:t>
            </a:r>
          </a:p>
        </p:txBody>
      </p:sp>
      <p:sp>
        <p:nvSpPr>
          <p:cNvPr id="6" name="Rectangle 5"/>
          <p:cNvSpPr/>
          <p:nvPr/>
        </p:nvSpPr>
        <p:spPr>
          <a:xfrm>
            <a:off x="128466" y="4869920"/>
            <a:ext cx="8915400" cy="1015663"/>
          </a:xfrm>
          <a:prstGeom prst="rect">
            <a:avLst/>
          </a:prstGeom>
        </p:spPr>
        <p:txBody>
          <a:bodyPr wrap="square">
            <a:spAutoFit/>
          </a:bodyPr>
          <a:lstStyle/>
          <a:p>
            <a:pPr algn="just"/>
            <a:r>
              <a:rPr lang="en-US" sz="2000" dirty="0">
                <a:solidFill>
                  <a:srgbClr val="000000"/>
                </a:solidFill>
              </a:rPr>
              <a:t>Again, Equation (16) is of the same form as Equation (16.a) from Ch.6. Later, in this chapter, the expressions for </a:t>
            </a:r>
            <a:r>
              <a:rPr lang="en-US" sz="2000" i="1" dirty="0">
                <a:solidFill>
                  <a:srgbClr val="000000"/>
                </a:solidFill>
              </a:rPr>
              <a:t>A</a:t>
            </a:r>
            <a:r>
              <a:rPr lang="en-US" sz="2000" dirty="0">
                <a:solidFill>
                  <a:srgbClr val="000000"/>
                </a:solidFill>
              </a:rPr>
              <a:t> and </a:t>
            </a:r>
            <a:r>
              <a:rPr lang="en-US" sz="2000" i="1" dirty="0">
                <a:solidFill>
                  <a:srgbClr val="000000"/>
                </a:solidFill>
              </a:rPr>
              <a:t>B</a:t>
            </a:r>
            <a:r>
              <a:rPr lang="en-US" sz="2000" dirty="0">
                <a:solidFill>
                  <a:srgbClr val="000000"/>
                </a:solidFill>
              </a:rPr>
              <a:t> is expanded to 3 × 3 matrices for all possible three-phase transformer connections.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28" name="TextBox 27"/>
              <p:cNvSpPr txBox="1"/>
              <p:nvPr/>
            </p:nvSpPr>
            <p:spPr>
              <a:xfrm>
                <a:off x="2903652" y="5785665"/>
                <a:ext cx="4396588" cy="307777"/>
              </a:xfrm>
              <a:prstGeom prst="rect">
                <a:avLst/>
              </a:prstGeom>
              <a:noFill/>
            </p:spPr>
            <p:txBody>
              <a:bodyPr wrap="none" lIns="0" tIns="0" rIns="0" bIns="0" rtlCol="0">
                <a:spAutoFit/>
              </a:bodyPr>
              <a:lstStyle/>
              <a:p>
                <a14:m>
                  <m:oMath xmlns:m="http://schemas.openxmlformats.org/officeDocument/2006/math">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i="1">
                            <a:latin typeface="Cambria Math" panose="02040503050406030204" pitchFamily="18" charset="0"/>
                          </a:rPr>
                          <m:t>𝑚</m:t>
                        </m:r>
                      </m:sub>
                    </m:sSub>
                  </m:oMath>
                </a14:m>
                <a:r>
                  <a:rPr lang="en-US" sz="2000" dirty="0"/>
                  <a:t>=</a:t>
                </a:r>
                <a14:m>
                  <m:oMath xmlns:m="http://schemas.openxmlformats.org/officeDocument/2006/math">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𝐴</m:t>
                    </m:r>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i="1">
                            <a:latin typeface="Cambria Math" panose="02040503050406030204" pitchFamily="18" charset="0"/>
                          </a:rPr>
                          <m:t>𝑛</m:t>
                        </m:r>
                      </m:sub>
                    </m:sSub>
                  </m:oMath>
                </a14:m>
                <a:r>
                  <a:rPr lang="en-US" sz="2000" dirty="0"/>
                  <a:t> </a:t>
                </a:r>
                <a14:m>
                  <m:oMath xmlns:m="http://schemas.openxmlformats.org/officeDocument/2006/math">
                    <m:r>
                      <a:rPr lang="en-US" sz="2000" i="1">
                        <a:latin typeface="Cambria Math" panose="02040503050406030204" pitchFamily="18" charset="0"/>
                      </a:rPr>
                      <m:t>− </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𝐵</m:t>
                        </m:r>
                      </m:e>
                    </m:d>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𝑎𝑏𝑐</m:t>
                            </m:r>
                          </m:sub>
                        </m:sSub>
                      </m:e>
                    </m:d>
                  </m:oMath>
                </a14:m>
                <a:endParaRPr lang="en-US" sz="2000" dirty="0"/>
              </a:p>
            </p:txBody>
          </p:sp>
        </mc:Choice>
        <mc:Fallback xmlns="">
          <p:sp>
            <p:nvSpPr>
              <p:cNvPr id="28" name="TextBox 27"/>
              <p:cNvSpPr txBox="1">
                <a:spLocks noRot="1" noChangeAspect="1" noMove="1" noResize="1" noEditPoints="1" noAdjustHandles="1" noChangeArrowheads="1" noChangeShapeType="1" noTextEdit="1"/>
              </p:cNvSpPr>
              <p:nvPr/>
            </p:nvSpPr>
            <p:spPr>
              <a:xfrm>
                <a:off x="2903652" y="5785665"/>
                <a:ext cx="4396588" cy="307777"/>
              </a:xfrm>
              <a:prstGeom prst="rect">
                <a:avLst/>
              </a:prstGeom>
              <a:blipFill>
                <a:blip r:embed="rId9"/>
                <a:stretch>
                  <a:fillRect t="-25490" b="-49020"/>
                </a:stretch>
              </a:blipFill>
            </p:spPr>
            <p:txBody>
              <a:bodyPr/>
              <a:lstStyle/>
              <a:p>
                <a:r>
                  <a:rPr lang="en-US">
                    <a:noFill/>
                  </a:rPr>
                  <a:t> </a:t>
                </a:r>
              </a:p>
            </p:txBody>
          </p:sp>
        </mc:Fallback>
      </mc:AlternateContent>
      <p:sp>
        <p:nvSpPr>
          <p:cNvPr id="29" name="TextBox 28"/>
          <p:cNvSpPr txBox="1"/>
          <p:nvPr/>
        </p:nvSpPr>
        <p:spPr>
          <a:xfrm>
            <a:off x="8127031" y="5619690"/>
            <a:ext cx="788999" cy="400110"/>
          </a:xfrm>
          <a:prstGeom prst="rect">
            <a:avLst/>
          </a:prstGeom>
          <a:noFill/>
        </p:spPr>
        <p:txBody>
          <a:bodyPr wrap="none" rtlCol="0">
            <a:spAutoFit/>
          </a:bodyPr>
          <a:lstStyle/>
          <a:p>
            <a:r>
              <a:rPr lang="en-US" sz="2000" dirty="0"/>
              <a:t>(16.a)</a:t>
            </a:r>
          </a:p>
        </p:txBody>
      </p:sp>
      <p:sp>
        <p:nvSpPr>
          <p:cNvPr id="27" name="Rectangle 26"/>
          <p:cNvSpPr/>
          <p:nvPr/>
        </p:nvSpPr>
        <p:spPr>
          <a:xfrm>
            <a:off x="152400" y="124480"/>
            <a:ext cx="6255367" cy="584775"/>
          </a:xfrm>
          <a:prstGeom prst="rect">
            <a:avLst/>
          </a:prstGeom>
        </p:spPr>
        <p:txBody>
          <a:bodyPr wrap="none">
            <a:spAutoFit/>
          </a:bodyPr>
          <a:lstStyle/>
          <a:p>
            <a:r>
              <a:rPr lang="en-US" sz="3200" dirty="0">
                <a:solidFill>
                  <a:srgbClr val="C8102E"/>
                </a:solidFill>
                <a:latin typeface="+mj-lt"/>
                <a:ea typeface="+mj-ea"/>
                <a:cs typeface="+mj-cs"/>
              </a:rPr>
              <a:t>Two-Winding Transformer Theory</a:t>
            </a:r>
          </a:p>
        </p:txBody>
      </p:sp>
    </p:spTree>
    <p:extLst>
      <p:ext uri="{BB962C8B-B14F-4D97-AF65-F5344CB8AC3E}">
        <p14:creationId xmlns:p14="http://schemas.microsoft.com/office/powerpoint/2010/main" val="2602723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2462534" cy="584775"/>
          </a:xfrm>
          <a:prstGeom prst="rect">
            <a:avLst/>
          </a:prstGeom>
        </p:spPr>
        <p:txBody>
          <a:bodyPr wrap="none">
            <a:spAutoFit/>
          </a:bodyPr>
          <a:lstStyle/>
          <a:p>
            <a:r>
              <a:rPr lang="en-US" altLang="zh-CN" sz="3200" dirty="0">
                <a:solidFill>
                  <a:srgbClr val="C8102E"/>
                </a:solidFill>
                <a:latin typeface="+mj-lt"/>
                <a:ea typeface="+mj-ea"/>
                <a:cs typeface="+mj-cs"/>
              </a:rPr>
              <a:t>Example 7.1</a:t>
            </a:r>
            <a:endParaRPr lang="en-US" sz="3200" dirty="0">
              <a:solidFill>
                <a:srgbClr val="C8102E"/>
              </a:solidFill>
              <a:latin typeface="+mj-lt"/>
              <a:ea typeface="+mj-ea"/>
              <a:cs typeface="+mj-cs"/>
            </a:endParaRPr>
          </a:p>
        </p:txBody>
      </p:sp>
      <p:sp>
        <p:nvSpPr>
          <p:cNvPr id="4" name="Slide Number Placeholder 3"/>
          <p:cNvSpPr>
            <a:spLocks noGrp="1"/>
          </p:cNvSpPr>
          <p:nvPr>
            <p:ph type="sldNum" sz="quarter" idx="12"/>
          </p:nvPr>
        </p:nvSpPr>
        <p:spPr>
          <a:xfrm>
            <a:off x="6553200" y="5345308"/>
            <a:ext cx="2133600" cy="365125"/>
          </a:xfrm>
        </p:spPr>
        <p:txBody>
          <a:bodyPr/>
          <a:lstStyle/>
          <a:p>
            <a:fld id="{5B7A2384-8C5D-49F6-8259-B9A64ECD4852}" type="slidenum">
              <a:rPr lang="en-US" smtClean="0"/>
              <a:t>15</a:t>
            </a:fld>
            <a:endParaRPr lang="en-US" dirty="0"/>
          </a:p>
        </p:txBody>
      </p:sp>
      <p:sp>
        <p:nvSpPr>
          <p:cNvPr id="7" name="Rectangle 6"/>
          <p:cNvSpPr/>
          <p:nvPr/>
        </p:nvSpPr>
        <p:spPr>
          <a:xfrm>
            <a:off x="136634" y="544708"/>
            <a:ext cx="9007366" cy="2554545"/>
          </a:xfrm>
          <a:prstGeom prst="rect">
            <a:avLst/>
          </a:prstGeom>
        </p:spPr>
        <p:txBody>
          <a:bodyPr wrap="square">
            <a:spAutoFit/>
          </a:bodyPr>
          <a:lstStyle/>
          <a:p>
            <a:pPr algn="just"/>
            <a:r>
              <a:rPr lang="en-US" sz="2000" dirty="0">
                <a:solidFill>
                  <a:srgbClr val="000000"/>
                </a:solidFill>
              </a:rPr>
              <a:t>A single-phase transformer is rated 75 kVA, 2400–240 V. The transformer has the following impedances and shunt admittance:</a:t>
            </a:r>
          </a:p>
          <a:p>
            <a:pPr algn="just"/>
            <a:r>
              <a:rPr lang="en-US" sz="2000" i="1" dirty="0">
                <a:solidFill>
                  <a:srgbClr val="000000"/>
                </a:solidFill>
              </a:rPr>
              <a:t>Z</a:t>
            </a:r>
            <a:r>
              <a:rPr lang="en-US" sz="2000" baseline="-25000" dirty="0">
                <a:solidFill>
                  <a:srgbClr val="000000"/>
                </a:solidFill>
              </a:rPr>
              <a:t>1</a:t>
            </a:r>
            <a:r>
              <a:rPr lang="en-US" sz="2000" dirty="0">
                <a:solidFill>
                  <a:srgbClr val="000000"/>
                </a:solidFill>
              </a:rPr>
              <a:t> = 0.612 + </a:t>
            </a:r>
            <a:r>
              <a:rPr lang="en-US" sz="2000" i="1" dirty="0">
                <a:solidFill>
                  <a:srgbClr val="000000"/>
                </a:solidFill>
              </a:rPr>
              <a:t>j</a:t>
            </a:r>
            <a:r>
              <a:rPr lang="en-US" sz="2000" dirty="0">
                <a:solidFill>
                  <a:srgbClr val="000000"/>
                </a:solidFill>
              </a:rPr>
              <a:t>1.2 Ω (high-voltage winding impedance)</a:t>
            </a:r>
          </a:p>
          <a:p>
            <a:pPr algn="just"/>
            <a:r>
              <a:rPr lang="en-US" sz="2000" i="1" dirty="0">
                <a:solidFill>
                  <a:srgbClr val="000000"/>
                </a:solidFill>
              </a:rPr>
              <a:t>Z</a:t>
            </a:r>
            <a:r>
              <a:rPr lang="en-US" sz="2000" baseline="-25000" dirty="0">
                <a:solidFill>
                  <a:srgbClr val="000000"/>
                </a:solidFill>
              </a:rPr>
              <a:t>2</a:t>
            </a:r>
            <a:r>
              <a:rPr lang="en-US" sz="2000" dirty="0">
                <a:solidFill>
                  <a:srgbClr val="000000"/>
                </a:solidFill>
              </a:rPr>
              <a:t> = 0.0061 + </a:t>
            </a:r>
            <a:r>
              <a:rPr lang="en-US" sz="2000" i="1" dirty="0">
                <a:solidFill>
                  <a:srgbClr val="000000"/>
                </a:solidFill>
              </a:rPr>
              <a:t>j</a:t>
            </a:r>
            <a:r>
              <a:rPr lang="en-US" sz="2000" dirty="0">
                <a:solidFill>
                  <a:srgbClr val="000000"/>
                </a:solidFill>
              </a:rPr>
              <a:t>0.0115 Ω (low-voltage winding impedance)</a:t>
            </a:r>
          </a:p>
          <a:p>
            <a:pPr algn="just"/>
            <a:r>
              <a:rPr lang="en-US" sz="2000" i="1" dirty="0" err="1">
                <a:solidFill>
                  <a:srgbClr val="000000"/>
                </a:solidFill>
              </a:rPr>
              <a:t>Y</a:t>
            </a:r>
            <a:r>
              <a:rPr lang="en-US" sz="2000" i="1" baseline="-25000" dirty="0" err="1">
                <a:solidFill>
                  <a:srgbClr val="000000"/>
                </a:solidFill>
              </a:rPr>
              <a:t>m</a:t>
            </a:r>
            <a:r>
              <a:rPr lang="en-US" sz="2000" dirty="0">
                <a:solidFill>
                  <a:srgbClr val="000000"/>
                </a:solidFill>
              </a:rPr>
              <a:t> = 1.92 × 10</a:t>
            </a:r>
            <a:r>
              <a:rPr lang="en-US" sz="2000" baseline="30000" dirty="0">
                <a:solidFill>
                  <a:srgbClr val="000000"/>
                </a:solidFill>
              </a:rPr>
              <a:t>−4</a:t>
            </a:r>
            <a:r>
              <a:rPr lang="en-US" sz="2000" dirty="0">
                <a:solidFill>
                  <a:srgbClr val="000000"/>
                </a:solidFill>
              </a:rPr>
              <a:t> − </a:t>
            </a:r>
            <a:r>
              <a:rPr lang="en-US" sz="2000" i="1" dirty="0">
                <a:solidFill>
                  <a:srgbClr val="000000"/>
                </a:solidFill>
              </a:rPr>
              <a:t>j</a:t>
            </a:r>
            <a:r>
              <a:rPr lang="en-US" sz="2000" dirty="0">
                <a:solidFill>
                  <a:srgbClr val="000000"/>
                </a:solidFill>
              </a:rPr>
              <a:t>8.52 × 10</a:t>
            </a:r>
            <a:r>
              <a:rPr lang="en-US" sz="2000" baseline="30000" dirty="0">
                <a:solidFill>
                  <a:srgbClr val="000000"/>
                </a:solidFill>
              </a:rPr>
              <a:t>−4</a:t>
            </a:r>
            <a:r>
              <a:rPr lang="en-US" sz="2000" dirty="0">
                <a:solidFill>
                  <a:srgbClr val="000000"/>
                </a:solidFill>
              </a:rPr>
              <a:t> S (referred to the high-voltage winding)</a:t>
            </a:r>
          </a:p>
          <a:p>
            <a:pPr algn="just"/>
            <a:r>
              <a:rPr lang="en-US" sz="2000" dirty="0">
                <a:solidFill>
                  <a:srgbClr val="000000"/>
                </a:solidFill>
              </a:rPr>
              <a:t>Determine the generalized </a:t>
            </a:r>
            <a:r>
              <a:rPr lang="en-US" sz="2000" i="1" dirty="0">
                <a:solidFill>
                  <a:srgbClr val="000000"/>
                </a:solidFill>
              </a:rPr>
              <a:t>a</a:t>
            </a:r>
            <a:r>
              <a:rPr lang="en-US" sz="2000" dirty="0">
                <a:solidFill>
                  <a:srgbClr val="000000"/>
                </a:solidFill>
              </a:rPr>
              <a:t>, </a:t>
            </a:r>
            <a:r>
              <a:rPr lang="en-US" sz="2000" i="1" dirty="0">
                <a:solidFill>
                  <a:srgbClr val="000000"/>
                </a:solidFill>
              </a:rPr>
              <a:t>b</a:t>
            </a:r>
            <a:r>
              <a:rPr lang="en-US" sz="2000" dirty="0">
                <a:solidFill>
                  <a:srgbClr val="000000"/>
                </a:solidFill>
              </a:rPr>
              <a:t>, </a:t>
            </a:r>
            <a:r>
              <a:rPr lang="en-US" sz="2000" i="1" dirty="0">
                <a:solidFill>
                  <a:srgbClr val="000000"/>
                </a:solidFill>
              </a:rPr>
              <a:t>c</a:t>
            </a:r>
            <a:r>
              <a:rPr lang="en-US" sz="2000" dirty="0">
                <a:solidFill>
                  <a:srgbClr val="000000"/>
                </a:solidFill>
              </a:rPr>
              <a:t>, and </a:t>
            </a:r>
            <a:r>
              <a:rPr lang="en-US" sz="2000" i="1" dirty="0">
                <a:solidFill>
                  <a:srgbClr val="000000"/>
                </a:solidFill>
              </a:rPr>
              <a:t>d</a:t>
            </a:r>
            <a:r>
              <a:rPr lang="en-US" sz="2000" dirty="0">
                <a:solidFill>
                  <a:srgbClr val="000000"/>
                </a:solidFill>
              </a:rPr>
              <a:t> constants and the </a:t>
            </a:r>
            <a:r>
              <a:rPr lang="en-US" sz="2000" i="1" dirty="0">
                <a:solidFill>
                  <a:srgbClr val="000000"/>
                </a:solidFill>
              </a:rPr>
              <a:t>A</a:t>
            </a:r>
            <a:r>
              <a:rPr lang="en-US" sz="2000" dirty="0">
                <a:solidFill>
                  <a:srgbClr val="000000"/>
                </a:solidFill>
              </a:rPr>
              <a:t> and </a:t>
            </a:r>
            <a:r>
              <a:rPr lang="en-US" sz="2000" i="1" dirty="0">
                <a:solidFill>
                  <a:srgbClr val="000000"/>
                </a:solidFill>
              </a:rPr>
              <a:t>B</a:t>
            </a:r>
            <a:r>
              <a:rPr lang="en-US" sz="2000" dirty="0">
                <a:solidFill>
                  <a:srgbClr val="000000"/>
                </a:solidFill>
              </a:rPr>
              <a:t> constants.</a:t>
            </a:r>
          </a:p>
          <a:p>
            <a:pPr algn="just"/>
            <a:endParaRPr lang="en-US" sz="2000" dirty="0">
              <a:solidFill>
                <a:srgbClr val="000000"/>
              </a:solidFill>
            </a:endParaRPr>
          </a:p>
          <a:p>
            <a:pPr algn="just"/>
            <a:r>
              <a:rPr lang="en-US" sz="2000" dirty="0">
                <a:solidFill>
                  <a:srgbClr val="000000"/>
                </a:solidFill>
              </a:rPr>
              <a:t>The transformer “turns ratio” is</a:t>
            </a:r>
          </a:p>
        </p:txBody>
      </p:sp>
      <mc:AlternateContent xmlns:mc="http://schemas.openxmlformats.org/markup-compatibility/2006" xmlns:a14="http://schemas.microsoft.com/office/drawing/2010/main">
        <mc:Choice Requires="a14">
          <p:sp>
            <p:nvSpPr>
              <p:cNvPr id="27" name="TextBox 26"/>
              <p:cNvSpPr txBox="1"/>
              <p:nvPr/>
            </p:nvSpPr>
            <p:spPr>
              <a:xfrm>
                <a:off x="3182249" y="2999257"/>
                <a:ext cx="2914003" cy="448008"/>
              </a:xfrm>
              <a:prstGeom prst="rect">
                <a:avLst/>
              </a:prstGeom>
              <a:noFill/>
            </p:spPr>
            <p:txBody>
              <a:bodyPr wrap="none" lIns="0" tIns="0" rIns="0" bIns="0" rtlCol="0">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𝑛</m:t>
                        </m:r>
                      </m:e>
                      <m:sub>
                        <m:r>
                          <a:rPr lang="en-US" altLang="zh-CN" b="0" i="1" smtClean="0">
                            <a:latin typeface="Cambria Math" panose="02040503050406030204" pitchFamily="18" charset="0"/>
                          </a:rPr>
                          <m:t>𝑡</m:t>
                        </m:r>
                      </m:sub>
                    </m:sSub>
                    <m:r>
                      <a:rPr lang="en-US">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b="0" i="1" smtClean="0">
                                <a:latin typeface="Cambria Math" panose="02040503050406030204" pitchFamily="18" charset="0"/>
                              </a:rPr>
                              <m:t>𝑁</m:t>
                            </m:r>
                          </m:e>
                          <m:sub>
                            <m:r>
                              <a:rPr lang="en-US" altLang="zh-CN" b="0" i="1" smtClean="0">
                                <a:latin typeface="Cambria Math" panose="02040503050406030204" pitchFamily="18" charset="0"/>
                              </a:rPr>
                              <m:t>2</m:t>
                            </m:r>
                          </m:sub>
                        </m:sSub>
                      </m:num>
                      <m:den>
                        <m:sSub>
                          <m:sSubPr>
                            <m:ctrlPr>
                              <a:rPr lang="en-US" i="1" smtClean="0">
                                <a:latin typeface="Cambria Math" panose="02040503050406030204" pitchFamily="18" charset="0"/>
                              </a:rPr>
                            </m:ctrlPr>
                          </m:sSubPr>
                          <m:e>
                            <m:r>
                              <a:rPr lang="en-US" b="0" i="1" smtClean="0">
                                <a:latin typeface="Cambria Math" panose="02040503050406030204" pitchFamily="18" charset="0"/>
                              </a:rPr>
                              <m:t>𝑁</m:t>
                            </m:r>
                          </m:e>
                          <m:sub>
                            <m:r>
                              <a:rPr lang="en-US" altLang="zh-CN" b="0" i="1" smtClean="0">
                                <a:latin typeface="Cambria Math" panose="02040503050406030204" pitchFamily="18" charset="0"/>
                              </a:rPr>
                              <m:t>1</m:t>
                            </m:r>
                          </m:sub>
                        </m:sSub>
                      </m:den>
                    </m:f>
                    <m:r>
                      <a:rPr lang="en-US">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a:rPr lang="en-US" altLang="zh-CN" b="0" i="1" smtClean="0">
                                <a:latin typeface="Cambria Math" panose="02040503050406030204" pitchFamily="18" charset="0"/>
                              </a:rPr>
                              <m:t>𝑟𝑎𝑡𝑒𝑑</m:t>
                            </m:r>
                            <m:r>
                              <a:rPr lang="en-US" altLang="zh-CN" b="0" i="1" smtClean="0">
                                <a:latin typeface="Cambria Math" panose="02040503050406030204" pitchFamily="18" charset="0"/>
                              </a:rPr>
                              <m:t>_2</m:t>
                            </m:r>
                          </m:sub>
                        </m:sSub>
                      </m:num>
                      <m:den>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altLang="zh-CN" i="1">
                                <a:latin typeface="Cambria Math" panose="02040503050406030204" pitchFamily="18" charset="0"/>
                              </a:rPr>
                              <m:t>𝑟𝑎𝑡𝑒𝑑</m:t>
                            </m:r>
                            <m:r>
                              <a:rPr lang="en-US" altLang="zh-CN" i="1">
                                <a:latin typeface="Cambria Math" panose="02040503050406030204" pitchFamily="18" charset="0"/>
                              </a:rPr>
                              <m:t>_1</m:t>
                            </m:r>
                          </m:sub>
                        </m:sSub>
                      </m:den>
                    </m:f>
                    <m:r>
                      <a:rPr lang="en-US">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240</m:t>
                        </m:r>
                      </m:num>
                      <m:den>
                        <m:r>
                          <a:rPr lang="en-US" b="0" i="1" smtClean="0">
                            <a:latin typeface="Cambria Math" panose="02040503050406030204" pitchFamily="18" charset="0"/>
                          </a:rPr>
                          <m:t>2400</m:t>
                        </m:r>
                      </m:den>
                    </m:f>
                    <m:r>
                      <a:rPr lang="en-US">
                        <a:latin typeface="Cambria Math" panose="02040503050406030204" pitchFamily="18" charset="0"/>
                      </a:rPr>
                      <m:t>=</m:t>
                    </m:r>
                  </m:oMath>
                </a14:m>
                <a:r>
                  <a:rPr lang="en-US" dirty="0"/>
                  <a:t>0.1</a:t>
                </a:r>
              </a:p>
            </p:txBody>
          </p:sp>
        </mc:Choice>
        <mc:Fallback xmlns="">
          <p:sp>
            <p:nvSpPr>
              <p:cNvPr id="27" name="TextBox 26"/>
              <p:cNvSpPr txBox="1">
                <a:spLocks noRot="1" noChangeAspect="1" noMove="1" noResize="1" noEditPoints="1" noAdjustHandles="1" noChangeArrowheads="1" noChangeShapeType="1" noTextEdit="1"/>
              </p:cNvSpPr>
              <p:nvPr/>
            </p:nvSpPr>
            <p:spPr>
              <a:xfrm>
                <a:off x="3182249" y="2999257"/>
                <a:ext cx="2914003" cy="448008"/>
              </a:xfrm>
              <a:prstGeom prst="rect">
                <a:avLst/>
              </a:prstGeom>
              <a:blipFill>
                <a:blip r:embed="rId2"/>
                <a:stretch>
                  <a:fillRect t="-2740" r="-38285" b="-42466"/>
                </a:stretch>
              </a:blipFill>
            </p:spPr>
            <p:txBody>
              <a:bodyPr/>
              <a:lstStyle/>
              <a:p>
                <a:r>
                  <a:rPr lang="en-US">
                    <a:noFill/>
                  </a:rPr>
                  <a:t> </a:t>
                </a:r>
              </a:p>
            </p:txBody>
          </p:sp>
        </mc:Fallback>
      </mc:AlternateContent>
      <p:sp>
        <p:nvSpPr>
          <p:cNvPr id="8" name="Rectangle 7"/>
          <p:cNvSpPr/>
          <p:nvPr/>
        </p:nvSpPr>
        <p:spPr>
          <a:xfrm>
            <a:off x="152400" y="3523370"/>
            <a:ext cx="8915400" cy="400110"/>
          </a:xfrm>
          <a:prstGeom prst="rect">
            <a:avLst/>
          </a:prstGeom>
        </p:spPr>
        <p:txBody>
          <a:bodyPr wrap="square">
            <a:spAutoFit/>
          </a:bodyPr>
          <a:lstStyle/>
          <a:p>
            <a:r>
              <a:rPr lang="en-US" sz="2000" dirty="0">
                <a:solidFill>
                  <a:srgbClr val="000000"/>
                </a:solidFill>
              </a:rPr>
              <a:t>The equivalent transformer impedance referred to the low-voltage side:</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9" name="Rectangle 8"/>
              <p:cNvSpPr/>
              <p:nvPr/>
            </p:nvSpPr>
            <p:spPr>
              <a:xfrm>
                <a:off x="2894325" y="4059781"/>
                <a:ext cx="3653885" cy="371127"/>
              </a:xfrm>
              <a:prstGeom prst="rect">
                <a:avLst/>
              </a:prstGeom>
            </p:spPr>
            <p:txBody>
              <a:bodyPr wrap="none">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𝑍</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altLang="zh-CN" b="0" i="1" smtClean="0">
                            <a:latin typeface="Cambria Math" panose="02040503050406030204" pitchFamily="18" charset="0"/>
                          </a:rPr>
                          <m:t>2</m:t>
                        </m:r>
                      </m:sub>
                    </m:sSub>
                  </m:oMath>
                </a14:m>
                <a:r>
                  <a:rPr lang="en-US" dirty="0"/>
                  <a:t> </a:t>
                </a:r>
                <a14:m>
                  <m:oMath xmlns:m="http://schemas.openxmlformats.org/officeDocument/2006/math">
                    <m:r>
                      <a:rPr lang="en-US" dirty="0">
                        <a:latin typeface="Cambria Math" panose="02040503050406030204" pitchFamily="18" charset="0"/>
                      </a:rPr>
                      <m:t>+</m:t>
                    </m:r>
                    <m:sSubSup>
                      <m:sSubSupPr>
                        <m:ctrlPr>
                          <a:rPr lang="en-US" i="1" dirty="0" smtClean="0">
                            <a:latin typeface="Cambria Math" panose="02040503050406030204" pitchFamily="18" charset="0"/>
                          </a:rPr>
                        </m:ctrlPr>
                      </m:sSubSupPr>
                      <m:e>
                        <m:r>
                          <a:rPr lang="en-US" b="0" i="1" dirty="0" smtClean="0">
                            <a:latin typeface="Cambria Math" panose="02040503050406030204" pitchFamily="18" charset="0"/>
                          </a:rPr>
                          <m:t>𝑛</m:t>
                        </m:r>
                      </m:e>
                      <m:sub>
                        <m:r>
                          <a:rPr lang="en-US" b="0" i="1" dirty="0" smtClean="0">
                            <a:latin typeface="Cambria Math" panose="02040503050406030204" pitchFamily="18" charset="0"/>
                          </a:rPr>
                          <m:t>𝑡</m:t>
                        </m:r>
                      </m:sub>
                      <m:sup>
                        <m:r>
                          <a:rPr lang="en-US" b="0" i="1" dirty="0" smtClean="0">
                            <a:latin typeface="Cambria Math" panose="02040503050406030204" pitchFamily="18" charset="0"/>
                          </a:rPr>
                          <m:t>2</m:t>
                        </m:r>
                      </m:sup>
                    </m:sSubSup>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altLang="zh-CN" b="0" i="1" smtClean="0">
                            <a:latin typeface="Cambria Math" panose="02040503050406030204" pitchFamily="18" charset="0"/>
                          </a:rPr>
                          <m:t>1</m:t>
                        </m:r>
                      </m:sub>
                    </m:sSub>
                  </m:oMath>
                </a14:m>
                <a:r>
                  <a:rPr lang="en-US" altLang="zh-CN" dirty="0"/>
                  <a:t> </a:t>
                </a:r>
                <a14:m>
                  <m:oMath xmlns:m="http://schemas.openxmlformats.org/officeDocument/2006/math">
                    <m:r>
                      <a:rPr lang="en-US" altLang="zh-CN" i="1">
                        <a:latin typeface="Cambria Math" panose="02040503050406030204" pitchFamily="18" charset="0"/>
                      </a:rPr>
                      <m:t>=</m:t>
                    </m:r>
                  </m:oMath>
                </a14:m>
                <a:r>
                  <a:rPr lang="en-US" dirty="0"/>
                  <a:t>0.0122 </a:t>
                </a:r>
                <a14:m>
                  <m:oMath xmlns:m="http://schemas.openxmlformats.org/officeDocument/2006/math">
                    <m:r>
                      <a:rPr lang="en-US" dirty="0">
                        <a:latin typeface="Cambria Math" panose="02040503050406030204" pitchFamily="18" charset="0"/>
                      </a:rPr>
                      <m:t>+</m:t>
                    </m:r>
                    <m:r>
                      <a:rPr lang="en-US" i="1" dirty="0">
                        <a:latin typeface="Cambria Math" panose="02040503050406030204" pitchFamily="18" charset="0"/>
                      </a:rPr>
                      <m:t> </m:t>
                    </m:r>
                  </m:oMath>
                </a14:m>
                <a:r>
                  <a:rPr lang="en-US" dirty="0"/>
                  <a:t>j0.0235</a:t>
                </a:r>
              </a:p>
            </p:txBody>
          </p:sp>
        </mc:Choice>
        <mc:Fallback xmlns="">
          <p:sp>
            <p:nvSpPr>
              <p:cNvPr id="9" name="Rectangle 8"/>
              <p:cNvSpPr>
                <a:spLocks noRot="1" noChangeAspect="1" noMove="1" noResize="1" noEditPoints="1" noAdjustHandles="1" noChangeArrowheads="1" noChangeShapeType="1" noTextEdit="1"/>
              </p:cNvSpPr>
              <p:nvPr/>
            </p:nvSpPr>
            <p:spPr>
              <a:xfrm>
                <a:off x="2894325" y="4059781"/>
                <a:ext cx="3653885" cy="371127"/>
              </a:xfrm>
              <a:prstGeom prst="rect">
                <a:avLst/>
              </a:prstGeom>
              <a:blipFill>
                <a:blip r:embed="rId3"/>
                <a:stretch>
                  <a:fillRect l="-501" t="-11475" r="-32721" b="-62295"/>
                </a:stretch>
              </a:blipFill>
            </p:spPr>
            <p:txBody>
              <a:bodyPr/>
              <a:lstStyle/>
              <a:p>
                <a:r>
                  <a:rPr lang="en-US">
                    <a:noFill/>
                  </a:rPr>
                  <a:t> </a:t>
                </a:r>
              </a:p>
            </p:txBody>
          </p:sp>
        </mc:Fallback>
      </mc:AlternateContent>
      <p:sp>
        <p:nvSpPr>
          <p:cNvPr id="30" name="Rectangle 29"/>
          <p:cNvSpPr/>
          <p:nvPr/>
        </p:nvSpPr>
        <p:spPr>
          <a:xfrm>
            <a:off x="136634" y="4430908"/>
            <a:ext cx="8915400" cy="400110"/>
          </a:xfrm>
          <a:prstGeom prst="rect">
            <a:avLst/>
          </a:prstGeom>
        </p:spPr>
        <p:txBody>
          <a:bodyPr wrap="square">
            <a:spAutoFit/>
          </a:bodyPr>
          <a:lstStyle/>
          <a:p>
            <a:r>
              <a:rPr lang="en-US" sz="2000" dirty="0">
                <a:solidFill>
                  <a:srgbClr val="000000"/>
                </a:solidFill>
              </a:rPr>
              <a:t>The generalized constants are </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31" name="TextBox 30"/>
              <p:cNvSpPr txBox="1"/>
              <p:nvPr/>
            </p:nvSpPr>
            <p:spPr>
              <a:xfrm>
                <a:off x="654999" y="4950024"/>
                <a:ext cx="1661224" cy="5042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𝑎</m:t>
                      </m:r>
                      <m:r>
                        <a:rPr lang="en-US" sz="1600" b="0" i="1" smtClean="0">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1</m:t>
                          </m:r>
                        </m:num>
                        <m:den>
                          <m:sSub>
                            <m:sSubPr>
                              <m:ctrlPr>
                                <a:rPr lang="en-US" sz="1600" i="1">
                                  <a:latin typeface="Cambria Math" panose="02040503050406030204" pitchFamily="18" charset="0"/>
                                </a:rPr>
                              </m:ctrlPr>
                            </m:sSubPr>
                            <m:e>
                              <m:r>
                                <a:rPr lang="en-US" sz="1600" i="1">
                                  <a:latin typeface="Cambria Math" panose="02040503050406030204" pitchFamily="18" charset="0"/>
                                </a:rPr>
                                <m:t>𝑛</m:t>
                              </m:r>
                            </m:e>
                            <m:sub>
                              <m:r>
                                <a:rPr lang="en-US" sz="1600" i="1">
                                  <a:latin typeface="Cambria Math" panose="02040503050406030204" pitchFamily="18" charset="0"/>
                                </a:rPr>
                                <m:t>𝑡</m:t>
                              </m:r>
                            </m:sub>
                          </m:sSub>
                        </m:den>
                      </m:f>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1</m:t>
                          </m:r>
                        </m:num>
                        <m:den>
                          <m:r>
                            <a:rPr lang="en-US" sz="1600" b="0" i="1" smtClean="0">
                              <a:latin typeface="Cambria Math" panose="02040503050406030204" pitchFamily="18" charset="0"/>
                            </a:rPr>
                            <m:t>0.1</m:t>
                          </m:r>
                        </m:den>
                      </m:f>
                      <m:r>
                        <a:rPr lang="en-US" sz="1600" b="0" i="1" smtClean="0">
                          <a:latin typeface="Cambria Math" panose="02040503050406030204" pitchFamily="18" charset="0"/>
                        </a:rPr>
                        <m:t>=10</m:t>
                      </m:r>
                    </m:oMath>
                  </m:oMathPara>
                </a14:m>
                <a:endParaRPr lang="en-US" sz="1600" dirty="0"/>
              </a:p>
            </p:txBody>
          </p:sp>
        </mc:Choice>
        <mc:Fallback xmlns="">
          <p:sp>
            <p:nvSpPr>
              <p:cNvPr id="31" name="TextBox 30"/>
              <p:cNvSpPr txBox="1">
                <a:spLocks noRot="1" noChangeAspect="1" noMove="1" noResize="1" noEditPoints="1" noAdjustHandles="1" noChangeArrowheads="1" noChangeShapeType="1" noTextEdit="1"/>
              </p:cNvSpPr>
              <p:nvPr/>
            </p:nvSpPr>
            <p:spPr>
              <a:xfrm>
                <a:off x="654999" y="4950024"/>
                <a:ext cx="1661224" cy="50424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289034" y="5634976"/>
                <a:ext cx="2393155" cy="46102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𝑏</m:t>
                      </m:r>
                      <m:r>
                        <a:rPr lang="en-US" sz="1600" b="0" i="1" smtClean="0">
                          <a:latin typeface="Cambria Math" panose="02040503050406030204" pitchFamily="18" charset="0"/>
                        </a:rPr>
                        <m:t>=</m:t>
                      </m:r>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panose="02040503050406030204" pitchFamily="18" charset="0"/>
                                </a:rPr>
                                <m:t>𝑍</m:t>
                              </m:r>
                            </m:e>
                            <m:sub>
                              <m:r>
                                <m:rPr>
                                  <m:sty m:val="p"/>
                                </m:rPr>
                                <a:rPr lang="en-US" altLang="zh-CN" sz="1600" i="1">
                                  <a:latin typeface="Cambria Math" panose="02040503050406030204" pitchFamily="18" charset="0"/>
                                </a:rPr>
                                <m:t>t</m:t>
                              </m:r>
                            </m:sub>
                          </m:sSub>
                        </m:num>
                        <m:den>
                          <m:r>
                            <a:rPr lang="en-US" sz="1600" b="0" i="1" smtClean="0">
                              <a:latin typeface="Cambria Math" panose="02040503050406030204" pitchFamily="18" charset="0"/>
                            </a:rPr>
                            <m:t>0.1</m:t>
                          </m:r>
                        </m:den>
                      </m:f>
                      <m:r>
                        <a:rPr lang="en-US" sz="1600" b="0" i="1" smtClean="0">
                          <a:latin typeface="Cambria Math" panose="02040503050406030204" pitchFamily="18" charset="0"/>
                        </a:rPr>
                        <m:t>=0.1222+</m:t>
                      </m:r>
                      <m:r>
                        <a:rPr lang="en-US" sz="1600" b="0" i="1" smtClean="0">
                          <a:latin typeface="Cambria Math" panose="02040503050406030204" pitchFamily="18" charset="0"/>
                        </a:rPr>
                        <m:t>𝑗</m:t>
                      </m:r>
                      <m:r>
                        <a:rPr lang="en-US" sz="1600" b="0" i="1" smtClean="0">
                          <a:latin typeface="Cambria Math" panose="02040503050406030204" pitchFamily="18" charset="0"/>
                        </a:rPr>
                        <m:t>0.235</m:t>
                      </m:r>
                    </m:oMath>
                  </m:oMathPara>
                </a14:m>
                <a:endParaRPr lang="en-US" sz="1600" dirty="0"/>
              </a:p>
            </p:txBody>
          </p:sp>
        </mc:Choice>
        <mc:Fallback xmlns="">
          <p:sp>
            <p:nvSpPr>
              <p:cNvPr id="34" name="TextBox 33"/>
              <p:cNvSpPr txBox="1">
                <a:spLocks noRot="1" noChangeAspect="1" noMove="1" noResize="1" noEditPoints="1" noAdjustHandles="1" noChangeArrowheads="1" noChangeShapeType="1" noTextEdit="1"/>
              </p:cNvSpPr>
              <p:nvPr/>
            </p:nvSpPr>
            <p:spPr>
              <a:xfrm>
                <a:off x="289034" y="5634976"/>
                <a:ext cx="2393155" cy="46102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3183315" y="4990967"/>
                <a:ext cx="2190664" cy="380104"/>
              </a:xfrm>
              <a:prstGeom prst="rect">
                <a:avLst/>
              </a:prstGeom>
              <a:noFill/>
            </p:spPr>
            <p:txBody>
              <a:bodyPr wrap="none" lIns="0" tIns="0" rIns="0" bIns="0" rtlCol="0">
                <a:spAutoFit/>
              </a:bodyPr>
              <a:lstStyle/>
              <a:p>
                <a14:m>
                  <m:oMath xmlns:m="http://schemas.openxmlformats.org/officeDocument/2006/math">
                    <m:r>
                      <a:rPr lang="en-US" sz="1600" b="0" i="1" smtClean="0">
                        <a:latin typeface="Cambria Math" panose="02040503050406030204" pitchFamily="18" charset="0"/>
                      </a:rPr>
                      <m:t>𝑐</m:t>
                    </m:r>
                    <m:r>
                      <a:rPr lang="en-US" sz="1600" b="0" i="1" smtClean="0">
                        <a:latin typeface="Cambria Math" panose="02040503050406030204" pitchFamily="18" charset="0"/>
                      </a:rPr>
                      <m:t>=</m:t>
                    </m:r>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panose="02040503050406030204" pitchFamily="18" charset="0"/>
                              </a:rPr>
                              <m:t>𝑌</m:t>
                            </m:r>
                          </m:e>
                          <m:sub>
                            <m:r>
                              <a:rPr lang="en-US" sz="1600" i="1">
                                <a:latin typeface="Cambria Math" panose="02040503050406030204" pitchFamily="18" charset="0"/>
                              </a:rPr>
                              <m:t>𝑚</m:t>
                            </m:r>
                          </m:sub>
                        </m:sSub>
                      </m:num>
                      <m:den>
                        <m:sSub>
                          <m:sSubPr>
                            <m:ctrlPr>
                              <a:rPr lang="en-US" sz="1600" i="1">
                                <a:latin typeface="Cambria Math" panose="02040503050406030204" pitchFamily="18" charset="0"/>
                              </a:rPr>
                            </m:ctrlPr>
                          </m:sSubPr>
                          <m:e>
                            <m:r>
                              <a:rPr lang="en-US" sz="1600" i="1">
                                <a:latin typeface="Cambria Math" panose="02040503050406030204" pitchFamily="18" charset="0"/>
                              </a:rPr>
                              <m:t>𝑛</m:t>
                            </m:r>
                          </m:e>
                          <m:sub>
                            <m:r>
                              <a:rPr lang="en-US" sz="1600" i="1">
                                <a:latin typeface="Cambria Math" panose="02040503050406030204" pitchFamily="18" charset="0"/>
                              </a:rPr>
                              <m:t>𝑡</m:t>
                            </m:r>
                          </m:sub>
                        </m:sSub>
                      </m:den>
                    </m:f>
                    <m:r>
                      <a:rPr lang="en-US" sz="1600" i="1">
                        <a:latin typeface="Cambria Math" panose="02040503050406030204" pitchFamily="18" charset="0"/>
                      </a:rPr>
                      <m:t>=</m:t>
                    </m:r>
                  </m:oMath>
                </a14:m>
                <a:r>
                  <a:rPr lang="en-US" sz="1600" dirty="0"/>
                  <a:t>0.00</a:t>
                </a:r>
                <a14:m>
                  <m:oMath xmlns:m="http://schemas.openxmlformats.org/officeDocument/2006/math">
                    <m:r>
                      <a:rPr lang="en-US" sz="1600" b="0" i="0" dirty="0" smtClean="0">
                        <a:latin typeface="Cambria Math" panose="02040503050406030204" pitchFamily="18" charset="0"/>
                      </a:rPr>
                      <m:t>19</m:t>
                    </m:r>
                    <m:r>
                      <a:rPr lang="en-US" sz="1600" b="0" i="1" dirty="0" smtClean="0">
                        <a:latin typeface="Cambria Math" panose="02040503050406030204" pitchFamily="18" charset="0"/>
                      </a:rPr>
                      <m:t>−</m:t>
                    </m:r>
                  </m:oMath>
                </a14:m>
                <a:r>
                  <a:rPr lang="en-US" sz="1600" dirty="0"/>
                  <a:t>j0.0085</a:t>
                </a:r>
              </a:p>
            </p:txBody>
          </p:sp>
        </mc:Choice>
        <mc:Fallback xmlns="">
          <p:sp>
            <p:nvSpPr>
              <p:cNvPr id="35" name="TextBox 34"/>
              <p:cNvSpPr txBox="1">
                <a:spLocks noRot="1" noChangeAspect="1" noMove="1" noResize="1" noEditPoints="1" noAdjustHandles="1" noChangeArrowheads="1" noChangeShapeType="1" noTextEdit="1"/>
              </p:cNvSpPr>
              <p:nvPr/>
            </p:nvSpPr>
            <p:spPr>
              <a:xfrm>
                <a:off x="3183315" y="4990967"/>
                <a:ext cx="2190664" cy="380104"/>
              </a:xfrm>
              <a:prstGeom prst="rect">
                <a:avLst/>
              </a:prstGeom>
              <a:blipFill>
                <a:blip r:embed="rId6"/>
                <a:stretch>
                  <a:fillRect l="-2222" t="-4839" r="-4722" b="-112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2819400" y="5593362"/>
                <a:ext cx="3243324" cy="5026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𝑑</m:t>
                      </m:r>
                      <m:r>
                        <a:rPr lang="en-US" sz="1600" b="0" i="1" smtClean="0">
                          <a:latin typeface="Cambria Math" panose="02040503050406030204" pitchFamily="18" charset="0"/>
                        </a:rPr>
                        <m:t>=</m:t>
                      </m:r>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sSub>
                                <m:sSubPr>
                                  <m:ctrlPr>
                                    <a:rPr lang="en-US" sz="1600" i="1">
                                      <a:latin typeface="Cambria Math" panose="02040503050406030204" pitchFamily="18" charset="0"/>
                                    </a:rPr>
                                  </m:ctrlPr>
                                </m:sSubPr>
                                <m:e>
                                  <m:r>
                                    <a:rPr lang="en-US" sz="1600" i="1">
                                      <a:latin typeface="Cambria Math" panose="02040503050406030204" pitchFamily="18" charset="0"/>
                                    </a:rPr>
                                    <m:t>𝑌</m:t>
                                  </m:r>
                                </m:e>
                                <m:sub>
                                  <m:r>
                                    <a:rPr lang="en-US" sz="1600" i="1">
                                      <a:latin typeface="Cambria Math" panose="02040503050406030204" pitchFamily="18" charset="0"/>
                                    </a:rPr>
                                    <m:t>𝑚</m:t>
                                  </m:r>
                                </m:sub>
                              </m:sSub>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rPr>
                                <m:t>𝑍</m:t>
                              </m:r>
                            </m:e>
                            <m:sub>
                              <m:r>
                                <m:rPr>
                                  <m:sty m:val="p"/>
                                </m:rPr>
                                <a:rPr lang="en-US" altLang="zh-CN" sz="1600" i="1">
                                  <a:latin typeface="Cambria Math" panose="02040503050406030204" pitchFamily="18" charset="0"/>
                                </a:rPr>
                                <m:t>t</m:t>
                              </m:r>
                            </m:sub>
                          </m:sSub>
                        </m:num>
                        <m:den>
                          <m:sSub>
                            <m:sSubPr>
                              <m:ctrlPr>
                                <a:rPr lang="en-US" sz="1600" i="1">
                                  <a:latin typeface="Cambria Math" panose="02040503050406030204" pitchFamily="18" charset="0"/>
                                </a:rPr>
                              </m:ctrlPr>
                            </m:sSubPr>
                            <m:e>
                              <m:r>
                                <a:rPr lang="en-US" sz="1600" i="1">
                                  <a:latin typeface="Cambria Math" panose="02040503050406030204" pitchFamily="18" charset="0"/>
                                </a:rPr>
                                <m:t>𝑛</m:t>
                              </m:r>
                            </m:e>
                            <m:sub>
                              <m:r>
                                <a:rPr lang="en-US" sz="1600" i="1">
                                  <a:latin typeface="Cambria Math" panose="02040503050406030204" pitchFamily="18" charset="0"/>
                                </a:rPr>
                                <m:t>𝑡</m:t>
                              </m:r>
                            </m:sub>
                          </m:sSub>
                        </m:den>
                      </m:f>
                      <m:r>
                        <a:rPr lang="en-US" altLang="zh-CN" sz="1600" i="1">
                          <a:latin typeface="Cambria Math" panose="02040503050406030204" pitchFamily="18" charset="0"/>
                        </a:rPr>
                        <m:t>+ </m:t>
                      </m:r>
                      <m:sSub>
                        <m:sSubPr>
                          <m:ctrlPr>
                            <a:rPr lang="en-US" sz="1600" i="1">
                              <a:latin typeface="Cambria Math" panose="02040503050406030204" pitchFamily="18" charset="0"/>
                            </a:rPr>
                          </m:ctrlPr>
                        </m:sSubPr>
                        <m:e>
                          <m:r>
                            <a:rPr lang="en-US" sz="1600" i="1">
                              <a:latin typeface="Cambria Math" panose="02040503050406030204" pitchFamily="18" charset="0"/>
                            </a:rPr>
                            <m:t>𝑛</m:t>
                          </m:r>
                        </m:e>
                        <m:sub>
                          <m:r>
                            <a:rPr lang="en-US" sz="1600" i="1">
                              <a:latin typeface="Cambria Math" panose="02040503050406030204" pitchFamily="18" charset="0"/>
                            </a:rPr>
                            <m:t>𝑡</m:t>
                          </m:r>
                        </m:sub>
                      </m:sSub>
                      <m:r>
                        <a:rPr lang="en-US" sz="1600" i="1">
                          <a:latin typeface="Cambria Math" panose="02040503050406030204" pitchFamily="18" charset="0"/>
                        </a:rPr>
                        <m:t>=</m:t>
                      </m:r>
                      <m:r>
                        <m:rPr>
                          <m:nor/>
                        </m:rPr>
                        <a:rPr lang="en-US" sz="1600" dirty="0"/>
                        <m:t>0.</m:t>
                      </m:r>
                      <m:r>
                        <a:rPr lang="en-US" sz="1600" b="0" i="0" dirty="0" smtClean="0">
                          <a:latin typeface="Cambria Math" panose="02040503050406030204" pitchFamily="18" charset="0"/>
                        </a:rPr>
                        <m:t>1002</m:t>
                      </m:r>
                      <m:r>
                        <a:rPr lang="en-US" sz="1600" i="1" dirty="0">
                          <a:latin typeface="Cambria Math" panose="02040503050406030204" pitchFamily="18" charset="0"/>
                        </a:rPr>
                        <m:t>−</m:t>
                      </m:r>
                      <m:r>
                        <m:rPr>
                          <m:nor/>
                        </m:rPr>
                        <a:rPr lang="en-US" sz="1600" dirty="0"/>
                        <m:t>j</m:t>
                      </m:r>
                      <m:r>
                        <m:rPr>
                          <m:nor/>
                        </m:rPr>
                        <a:rPr lang="en-US" sz="1600" b="0" i="0" dirty="0" smtClean="0"/>
                        <m:t>0.0001</m:t>
                      </m:r>
                    </m:oMath>
                  </m:oMathPara>
                </a14:m>
                <a:endParaRPr lang="en-US" sz="1600" dirty="0"/>
              </a:p>
            </p:txBody>
          </p:sp>
        </mc:Choice>
        <mc:Fallback xmlns="">
          <p:sp>
            <p:nvSpPr>
              <p:cNvPr id="36" name="TextBox 35"/>
              <p:cNvSpPr txBox="1">
                <a:spLocks noRot="1" noChangeAspect="1" noMove="1" noResize="1" noEditPoints="1" noAdjustHandles="1" noChangeArrowheads="1" noChangeShapeType="1" noTextEdit="1"/>
              </p:cNvSpPr>
              <p:nvPr/>
            </p:nvSpPr>
            <p:spPr>
              <a:xfrm>
                <a:off x="2819400" y="5593362"/>
                <a:ext cx="3243324" cy="50263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6934200" y="5079033"/>
                <a:ext cx="1178721"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𝐴</m:t>
                      </m:r>
                      <m:r>
                        <a:rPr lang="en-US" sz="1600" b="0" i="1" smtClean="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𝑛</m:t>
                          </m:r>
                        </m:e>
                        <m:sub>
                          <m:r>
                            <a:rPr lang="en-US" sz="1600" i="1">
                              <a:latin typeface="Cambria Math" panose="02040503050406030204" pitchFamily="18" charset="0"/>
                            </a:rPr>
                            <m:t>𝑡</m:t>
                          </m:r>
                        </m:sub>
                      </m:sSub>
                      <m:r>
                        <a:rPr lang="en-US" sz="1600" i="1">
                          <a:latin typeface="Cambria Math" panose="02040503050406030204" pitchFamily="18" charset="0"/>
                        </a:rPr>
                        <m:t>=</m:t>
                      </m:r>
                      <m:r>
                        <a:rPr lang="en-US" sz="1600" b="0" i="1" smtClean="0">
                          <a:latin typeface="Cambria Math" panose="02040503050406030204" pitchFamily="18" charset="0"/>
                        </a:rPr>
                        <m:t>0.1</m:t>
                      </m:r>
                    </m:oMath>
                  </m:oMathPara>
                </a14:m>
                <a:endParaRPr lang="en-US" sz="1600" dirty="0"/>
              </a:p>
            </p:txBody>
          </p:sp>
        </mc:Choice>
        <mc:Fallback xmlns="">
          <p:sp>
            <p:nvSpPr>
              <p:cNvPr id="37" name="TextBox 36"/>
              <p:cNvSpPr txBox="1">
                <a:spLocks noRot="1" noChangeAspect="1" noMove="1" noResize="1" noEditPoints="1" noAdjustHandles="1" noChangeArrowheads="1" noChangeShapeType="1" noTextEdit="1"/>
              </p:cNvSpPr>
              <p:nvPr/>
            </p:nvSpPr>
            <p:spPr>
              <a:xfrm>
                <a:off x="6934200" y="5079033"/>
                <a:ext cx="1178721" cy="246221"/>
              </a:xfrm>
              <a:prstGeom prst="rect">
                <a:avLst/>
              </a:prstGeom>
              <a:blipFill>
                <a:blip r:embed="rId8"/>
                <a:stretch>
                  <a:fillRect l="-3627" r="-3109" b="-146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6334680" y="5616386"/>
                <a:ext cx="257064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𝐵</m:t>
                      </m:r>
                      <m:r>
                        <a:rPr lang="en-US" sz="1600" b="0" i="1" smtClean="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𝑍</m:t>
                          </m:r>
                        </m:e>
                        <m:sub>
                          <m:r>
                            <a:rPr lang="en-US" altLang="zh-CN" sz="1600" i="1">
                              <a:latin typeface="Cambria Math" panose="02040503050406030204" pitchFamily="18" charset="0"/>
                            </a:rPr>
                            <m:t>𝑡</m:t>
                          </m:r>
                        </m:sub>
                      </m:sSub>
                      <m:r>
                        <a:rPr lang="en-US" sz="1600" i="1">
                          <a:latin typeface="Cambria Math" panose="02040503050406030204" pitchFamily="18" charset="0"/>
                        </a:rPr>
                        <m:t>=0.</m:t>
                      </m:r>
                      <m:r>
                        <a:rPr lang="en-US" sz="1600" b="0" i="1" smtClean="0">
                          <a:latin typeface="Cambria Math" panose="02040503050406030204" pitchFamily="18" charset="0"/>
                        </a:rPr>
                        <m:t>0</m:t>
                      </m:r>
                      <m:r>
                        <a:rPr lang="en-US" sz="1600" i="1">
                          <a:latin typeface="Cambria Math" panose="02040503050406030204" pitchFamily="18" charset="0"/>
                        </a:rPr>
                        <m:t>1222+</m:t>
                      </m:r>
                      <m:r>
                        <a:rPr lang="en-US" sz="1600" i="1">
                          <a:latin typeface="Cambria Math" panose="02040503050406030204" pitchFamily="18" charset="0"/>
                        </a:rPr>
                        <m:t>𝑗</m:t>
                      </m:r>
                      <m:r>
                        <a:rPr lang="en-US" sz="1600" i="1">
                          <a:latin typeface="Cambria Math" panose="02040503050406030204" pitchFamily="18" charset="0"/>
                        </a:rPr>
                        <m:t>0.0235</m:t>
                      </m:r>
                    </m:oMath>
                  </m:oMathPara>
                </a14:m>
                <a:endParaRPr lang="en-US" sz="1600" dirty="0"/>
              </a:p>
            </p:txBody>
          </p:sp>
        </mc:Choice>
        <mc:Fallback xmlns="">
          <p:sp>
            <p:nvSpPr>
              <p:cNvPr id="38" name="TextBox 37"/>
              <p:cNvSpPr txBox="1">
                <a:spLocks noRot="1" noChangeAspect="1" noMove="1" noResize="1" noEditPoints="1" noAdjustHandles="1" noChangeArrowheads="1" noChangeShapeType="1" noTextEdit="1"/>
              </p:cNvSpPr>
              <p:nvPr/>
            </p:nvSpPr>
            <p:spPr>
              <a:xfrm>
                <a:off x="6334680" y="5616386"/>
                <a:ext cx="2570640" cy="246221"/>
              </a:xfrm>
              <a:prstGeom prst="rect">
                <a:avLst/>
              </a:prstGeom>
              <a:blipFill>
                <a:blip r:embed="rId9"/>
                <a:stretch>
                  <a:fillRect l="-1185" r="-1185" b="-31707"/>
                </a:stretch>
              </a:blipFill>
            </p:spPr>
            <p:txBody>
              <a:bodyPr/>
              <a:lstStyle/>
              <a:p>
                <a:r>
                  <a:rPr lang="en-US">
                    <a:noFill/>
                  </a:rPr>
                  <a:t> </a:t>
                </a:r>
              </a:p>
            </p:txBody>
          </p:sp>
        </mc:Fallback>
      </mc:AlternateContent>
    </p:spTree>
    <p:extLst>
      <p:ext uri="{BB962C8B-B14F-4D97-AF65-F5344CB8AC3E}">
        <p14:creationId xmlns:p14="http://schemas.microsoft.com/office/powerpoint/2010/main" val="2508244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7A2384-8C5D-49F6-8259-B9A64ECD4852}" type="slidenum">
              <a:rPr lang="en-US" smtClean="0"/>
              <a:t>16</a:t>
            </a:fld>
            <a:endParaRPr lang="en-US" dirty="0"/>
          </a:p>
        </p:txBody>
      </p:sp>
      <p:sp>
        <p:nvSpPr>
          <p:cNvPr id="2" name="Rectangle 1"/>
          <p:cNvSpPr/>
          <p:nvPr/>
        </p:nvSpPr>
        <p:spPr>
          <a:xfrm>
            <a:off x="157654" y="762000"/>
            <a:ext cx="8986345" cy="1015663"/>
          </a:xfrm>
          <a:prstGeom prst="rect">
            <a:avLst/>
          </a:prstGeom>
        </p:spPr>
        <p:txBody>
          <a:bodyPr wrap="square">
            <a:spAutoFit/>
          </a:bodyPr>
          <a:lstStyle/>
          <a:p>
            <a:pPr algn="just"/>
            <a:r>
              <a:rPr lang="en-US" sz="2000" dirty="0">
                <a:solidFill>
                  <a:srgbClr val="000000"/>
                </a:solidFill>
              </a:rPr>
              <a:t>Assume that the transformer is operated at rated load (75 kVA) and rated voltage (240 V) with a power factor of 0.9 lagging. Determine the source voltage and current using the generalized constants.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5" name="TextBox 4"/>
              <p:cNvSpPr txBox="1"/>
              <p:nvPr/>
            </p:nvSpPr>
            <p:spPr>
              <a:xfrm>
                <a:off x="4028926" y="1848993"/>
                <a:ext cx="123854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𝐿</m:t>
                          </m:r>
                        </m:sub>
                      </m:sSub>
                      <m:r>
                        <a:rPr lang="en-US" b="0" i="1" smtClean="0">
                          <a:latin typeface="Cambria Math" panose="02040503050406030204" pitchFamily="18" charset="0"/>
                        </a:rPr>
                        <m:t>=240</m:t>
                      </m:r>
                      <m:r>
                        <a:rPr lang="en-US" b="0" i="1" smtClean="0">
                          <a:latin typeface="Cambria Math" panose="02040503050406030204" pitchFamily="18" charset="0"/>
                          <a:ea typeface="Cambria Math" panose="02040503050406030204" pitchFamily="18" charset="0"/>
                        </a:rPr>
                        <m:t>∠0</m:t>
                      </m:r>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4028926" y="1848993"/>
                <a:ext cx="1238544" cy="276999"/>
              </a:xfrm>
              <a:prstGeom prst="rect">
                <a:avLst/>
              </a:prstGeom>
              <a:blipFill>
                <a:blip r:embed="rId2"/>
                <a:stretch>
                  <a:fillRect l="-8867" r="-34975" b="-521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2743199" y="2363375"/>
                <a:ext cx="4480457" cy="397353"/>
              </a:xfrm>
              <a:prstGeom prst="rect">
                <a:avLst/>
              </a:prstGeom>
              <a:noFill/>
            </p:spPr>
            <p:txBody>
              <a:bodyPr wrap="none" lIns="0" tIns="0" rIns="0" bIns="0" rtlCol="0">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2</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75</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1000</m:t>
                        </m:r>
                      </m:num>
                      <m:den>
                        <m:r>
                          <a:rPr lang="en-US" b="0" i="1" smtClean="0">
                            <a:latin typeface="Cambria Math" panose="02040503050406030204" pitchFamily="18" charset="0"/>
                          </a:rPr>
                          <m:t>240</m:t>
                        </m:r>
                      </m:den>
                    </m:f>
                    <m:r>
                      <a:rPr lang="en-US" b="0" i="1" smtClean="0">
                        <a:latin typeface="Cambria Math" panose="02040503050406030204" pitchFamily="18" charset="0"/>
                        <a:ea typeface="Cambria Math" panose="02040503050406030204" pitchFamily="18" charset="0"/>
                      </a:rPr>
                      <m:t>∠−</m:t>
                    </m:r>
                    <m:func>
                      <m:funcPr>
                        <m:ctrlPr>
                          <a:rPr lang="en-US" b="0" i="1" smtClean="0">
                            <a:latin typeface="Cambria Math" panose="02040503050406030204" pitchFamily="18" charset="0"/>
                            <a:ea typeface="Cambria Math" panose="02040503050406030204" pitchFamily="18" charset="0"/>
                          </a:rPr>
                        </m:ctrlPr>
                      </m:funcPr>
                      <m:fName>
                        <m:sSup>
                          <m:sSupPr>
                            <m:ctrlPr>
                              <a:rPr lang="en-US" b="0" i="1" smtClean="0">
                                <a:latin typeface="Cambria Math" panose="02040503050406030204" pitchFamily="18" charset="0"/>
                                <a:ea typeface="Cambria Math" panose="02040503050406030204" pitchFamily="18" charset="0"/>
                              </a:rPr>
                            </m:ctrlPr>
                          </m:sSupPr>
                          <m:e>
                            <m:r>
                              <m:rPr>
                                <m:sty m:val="p"/>
                              </m:rPr>
                              <a:rPr lang="en-US" b="0" i="0" smtClean="0">
                                <a:latin typeface="Cambria Math" panose="02040503050406030204" pitchFamily="18" charset="0"/>
                                <a:ea typeface="Cambria Math" panose="02040503050406030204" pitchFamily="18" charset="0"/>
                              </a:rPr>
                              <m:t>cos</m:t>
                            </m:r>
                          </m:e>
                          <m:sup>
                            <m:r>
                              <a:rPr lang="en-US" b="0" i="1" smtClean="0">
                                <a:latin typeface="Cambria Math" panose="02040503050406030204" pitchFamily="18" charset="0"/>
                                <a:ea typeface="Cambria Math" panose="02040503050406030204" pitchFamily="18" charset="0"/>
                              </a:rPr>
                              <m:t>−1</m:t>
                            </m:r>
                          </m:sup>
                        </m:sSup>
                      </m:fName>
                      <m:e>
                        <m:r>
                          <a:rPr lang="en-US" b="0" i="1" smtClean="0">
                            <a:latin typeface="Cambria Math" panose="02040503050406030204" pitchFamily="18" charset="0"/>
                            <a:ea typeface="Cambria Math" panose="02040503050406030204" pitchFamily="18" charset="0"/>
                          </a:rPr>
                          <m:t>(0.9)</m:t>
                        </m:r>
                      </m:e>
                    </m:func>
                  </m:oMath>
                </a14:m>
                <a:r>
                  <a:rPr lang="en-US" dirty="0"/>
                  <a:t> </a:t>
                </a:r>
                <a14:m>
                  <m:oMath xmlns:m="http://schemas.openxmlformats.org/officeDocument/2006/math">
                    <m:r>
                      <a:rPr lang="en-US" i="1">
                        <a:latin typeface="Cambria Math" panose="02040503050406030204" pitchFamily="18" charset="0"/>
                      </a:rPr>
                      <m:t>=</m:t>
                    </m:r>
                    <m:r>
                      <a:rPr lang="en-US" b="0" i="1" smtClean="0">
                        <a:latin typeface="Cambria Math" panose="02040503050406030204" pitchFamily="18" charset="0"/>
                      </a:rPr>
                      <m:t>312.5</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−25.84</m:t>
                    </m:r>
                  </m:oMath>
                </a14:m>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2743199" y="2363375"/>
                <a:ext cx="4480457" cy="397353"/>
              </a:xfrm>
              <a:prstGeom prst="rect">
                <a:avLst/>
              </a:prstGeom>
              <a:blipFill>
                <a:blip r:embed="rId3"/>
                <a:stretch>
                  <a:fillRect r="-31565" b="-33846"/>
                </a:stretch>
              </a:blipFill>
            </p:spPr>
            <p:txBody>
              <a:bodyPr/>
              <a:lstStyle/>
              <a:p>
                <a:r>
                  <a:rPr lang="en-US">
                    <a:noFill/>
                  </a:rPr>
                  <a:t> </a:t>
                </a:r>
              </a:p>
            </p:txBody>
          </p:sp>
        </mc:Fallback>
      </mc:AlternateContent>
      <p:sp>
        <p:nvSpPr>
          <p:cNvPr id="10" name="Rectangle 9"/>
          <p:cNvSpPr/>
          <p:nvPr/>
        </p:nvSpPr>
        <p:spPr>
          <a:xfrm>
            <a:off x="152398" y="3008845"/>
            <a:ext cx="8991599" cy="400110"/>
          </a:xfrm>
          <a:prstGeom prst="rect">
            <a:avLst/>
          </a:prstGeom>
        </p:spPr>
        <p:txBody>
          <a:bodyPr wrap="square">
            <a:spAutoFit/>
          </a:bodyPr>
          <a:lstStyle/>
          <a:p>
            <a:r>
              <a:rPr lang="en-US" sz="2000" dirty="0">
                <a:solidFill>
                  <a:srgbClr val="000000"/>
                </a:solidFill>
              </a:rPr>
              <a:t>Applying the values of the </a:t>
            </a:r>
            <a:r>
              <a:rPr lang="en-US" sz="2000" i="1" dirty="0">
                <a:solidFill>
                  <a:srgbClr val="000000"/>
                </a:solidFill>
              </a:rPr>
              <a:t>a</a:t>
            </a:r>
            <a:r>
              <a:rPr lang="en-US" sz="2000" dirty="0">
                <a:solidFill>
                  <a:srgbClr val="000000"/>
                </a:solidFill>
              </a:rPr>
              <a:t>, </a:t>
            </a:r>
            <a:r>
              <a:rPr lang="en-US" sz="2000" i="1" dirty="0">
                <a:solidFill>
                  <a:srgbClr val="000000"/>
                </a:solidFill>
              </a:rPr>
              <a:t>b</a:t>
            </a:r>
            <a:r>
              <a:rPr lang="en-US" sz="2000" dirty="0">
                <a:solidFill>
                  <a:srgbClr val="000000"/>
                </a:solidFill>
              </a:rPr>
              <a:t>, </a:t>
            </a:r>
            <a:r>
              <a:rPr lang="en-US" sz="2000" i="1" dirty="0">
                <a:solidFill>
                  <a:srgbClr val="000000"/>
                </a:solidFill>
              </a:rPr>
              <a:t>c</a:t>
            </a:r>
            <a:r>
              <a:rPr lang="en-US" sz="2000" dirty="0">
                <a:solidFill>
                  <a:srgbClr val="000000"/>
                </a:solidFill>
              </a:rPr>
              <a:t>, and </a:t>
            </a:r>
            <a:r>
              <a:rPr lang="en-US" sz="2000" i="1" dirty="0">
                <a:solidFill>
                  <a:srgbClr val="000000"/>
                </a:solidFill>
              </a:rPr>
              <a:t>d</a:t>
            </a:r>
            <a:r>
              <a:rPr lang="en-US" sz="2000" dirty="0">
                <a:solidFill>
                  <a:srgbClr val="000000"/>
                </a:solidFill>
              </a:rPr>
              <a:t> parameters computed earlier:</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20" name="TextBox 19"/>
              <p:cNvSpPr txBox="1"/>
              <p:nvPr/>
            </p:nvSpPr>
            <p:spPr>
              <a:xfrm>
                <a:off x="3243207" y="3539859"/>
                <a:ext cx="3480440" cy="276999"/>
              </a:xfrm>
              <a:prstGeom prst="rect">
                <a:avLst/>
              </a:prstGeom>
              <a:noFill/>
            </p:spPr>
            <p:txBody>
              <a:bodyPr wrap="none" lIns="0" tIns="0" rIns="0" bIns="0" rtlCol="0">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altLang="zh-CN" b="0" i="1" smtClean="0">
                            <a:latin typeface="Cambria Math" panose="02040503050406030204" pitchFamily="18" charset="0"/>
                          </a:rPr>
                          <m:t>𝑠</m:t>
                        </m:r>
                      </m:sub>
                    </m:sSub>
                    <m:r>
                      <a:rPr lang="en-US">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a:rPr lang="en-US" altLang="zh-CN" b="0" i="1" smtClean="0">
                            <a:latin typeface="Cambria Math" panose="02040503050406030204" pitchFamily="18" charset="0"/>
                          </a:rPr>
                          <m:t>𝐿</m:t>
                        </m:r>
                      </m:sub>
                    </m:sSub>
                  </m:oMath>
                </a14:m>
                <a:r>
                  <a:rPr lang="en-US" altLang="zh-CN" dirty="0"/>
                  <a:t> </a:t>
                </a:r>
                <a14:m>
                  <m:oMath xmlns:m="http://schemas.openxmlformats.org/officeDocument/2006/math">
                    <m:r>
                      <a:rPr lang="en-US" altLang="zh-CN"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altLang="zh-CN" b="0" i="1" smtClean="0">
                            <a:latin typeface="Cambria Math" panose="02040503050406030204" pitchFamily="18" charset="0"/>
                          </a:rPr>
                          <m:t>2</m:t>
                        </m:r>
                      </m:sub>
                    </m:sSub>
                    <m:r>
                      <a:rPr lang="en-US" i="1">
                        <a:latin typeface="Cambria Math" panose="02040503050406030204" pitchFamily="18" charset="0"/>
                      </a:rPr>
                      <m:t>=</m:t>
                    </m:r>
                    <m:r>
                      <a:rPr lang="en-US" b="0" i="1" smtClean="0">
                        <a:latin typeface="Cambria Math" panose="02040503050406030204" pitchFamily="18" charset="0"/>
                      </a:rPr>
                      <m:t>2466.9</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1.15</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V</m:t>
                    </m:r>
                  </m:oMath>
                </a14:m>
                <a:endParaRPr lang="en-US" dirty="0"/>
              </a:p>
            </p:txBody>
          </p:sp>
        </mc:Choice>
        <mc:Fallback xmlns="">
          <p:sp>
            <p:nvSpPr>
              <p:cNvPr id="20" name="TextBox 19"/>
              <p:cNvSpPr txBox="1">
                <a:spLocks noRot="1" noChangeAspect="1" noMove="1" noResize="1" noEditPoints="1" noAdjustHandles="1" noChangeArrowheads="1" noChangeShapeType="1" noTextEdit="1"/>
              </p:cNvSpPr>
              <p:nvPr/>
            </p:nvSpPr>
            <p:spPr>
              <a:xfrm>
                <a:off x="3243207" y="3539859"/>
                <a:ext cx="3480440" cy="276999"/>
              </a:xfrm>
              <a:prstGeom prst="rect">
                <a:avLst/>
              </a:prstGeom>
              <a:blipFill>
                <a:blip r:embed="rId4"/>
                <a:stretch>
                  <a:fillRect l="-2977" r="-34851" b="-5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3118365" y="4080488"/>
                <a:ext cx="3730124" cy="276999"/>
              </a:xfrm>
              <a:prstGeom prst="rect">
                <a:avLst/>
              </a:prstGeom>
              <a:noFill/>
            </p:spPr>
            <p:txBody>
              <a:bodyPr wrap="none" lIns="0" tIns="0" rIns="0" bIns="0" rtlCol="0">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𝐼</m:t>
                        </m:r>
                      </m:e>
                      <m:sub>
                        <m:r>
                          <a:rPr lang="en-US" altLang="zh-CN" b="0" i="1" smtClean="0">
                            <a:latin typeface="Cambria Math" panose="02040503050406030204" pitchFamily="18" charset="0"/>
                          </a:rPr>
                          <m:t>𝑠</m:t>
                        </m:r>
                      </m:sub>
                    </m:sSub>
                    <m:r>
                      <a:rPr lang="en-US">
                        <a:latin typeface="Cambria Math" panose="02040503050406030204" pitchFamily="18" charset="0"/>
                      </a:rPr>
                      <m:t>=</m:t>
                    </m:r>
                    <m:r>
                      <a:rPr lang="en-US" b="0" i="1" smtClean="0">
                        <a:latin typeface="Cambria Math" panose="02040503050406030204" pitchFamily="18" charset="0"/>
                      </a:rPr>
                      <m:t>𝑐</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a:rPr lang="en-US" altLang="zh-CN" b="0" i="1" smtClean="0">
                            <a:latin typeface="Cambria Math" panose="02040503050406030204" pitchFamily="18" charset="0"/>
                          </a:rPr>
                          <m:t>𝐿</m:t>
                        </m:r>
                      </m:sub>
                    </m:sSub>
                  </m:oMath>
                </a14:m>
                <a:r>
                  <a:rPr lang="en-US" altLang="zh-CN" dirty="0"/>
                  <a:t> </a:t>
                </a:r>
                <a14:m>
                  <m:oMath xmlns:m="http://schemas.openxmlformats.org/officeDocument/2006/math">
                    <m:r>
                      <a:rPr lang="en-US" altLang="zh-CN" i="1">
                        <a:latin typeface="Cambria Math" panose="02040503050406030204" pitchFamily="18" charset="0"/>
                      </a:rPr>
                      <m:t>+</m:t>
                    </m:r>
                    <m:r>
                      <a:rPr lang="en-US" b="0" i="1" smtClean="0">
                        <a:latin typeface="Cambria Math" panose="02040503050406030204" pitchFamily="18" charset="0"/>
                      </a:rPr>
                      <m:t>𝑑</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altLang="zh-CN" b="0" i="1" smtClean="0">
                            <a:latin typeface="Cambria Math" panose="02040503050406030204" pitchFamily="18" charset="0"/>
                          </a:rPr>
                          <m:t>2</m:t>
                        </m:r>
                      </m:sub>
                    </m:sSub>
                    <m:r>
                      <a:rPr lang="en-US" i="1">
                        <a:latin typeface="Cambria Math" panose="02040503050406030204" pitchFamily="18" charset="0"/>
                      </a:rPr>
                      <m:t>=</m:t>
                    </m:r>
                    <m:r>
                      <a:rPr lang="en-US" b="0" i="1" smtClean="0">
                        <a:latin typeface="Cambria Math" panose="02040503050406030204" pitchFamily="18" charset="0"/>
                      </a:rPr>
                      <m:t>32.67</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−28.75</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V</m:t>
                    </m:r>
                  </m:oMath>
                </a14:m>
                <a:endParaRPr lang="en-US" dirty="0"/>
              </a:p>
            </p:txBody>
          </p:sp>
        </mc:Choice>
        <mc:Fallback xmlns="">
          <p:sp>
            <p:nvSpPr>
              <p:cNvPr id="21" name="TextBox 20"/>
              <p:cNvSpPr txBox="1">
                <a:spLocks noRot="1" noChangeAspect="1" noMove="1" noResize="1" noEditPoints="1" noAdjustHandles="1" noChangeArrowheads="1" noChangeShapeType="1" noTextEdit="1"/>
              </p:cNvSpPr>
              <p:nvPr/>
            </p:nvSpPr>
            <p:spPr>
              <a:xfrm>
                <a:off x="3118365" y="4080488"/>
                <a:ext cx="3730124" cy="276999"/>
              </a:xfrm>
              <a:prstGeom prst="rect">
                <a:avLst/>
              </a:prstGeom>
              <a:blipFill>
                <a:blip r:embed="rId5"/>
                <a:stretch>
                  <a:fillRect l="-2946" r="-34534" b="-52174"/>
                </a:stretch>
              </a:blipFill>
            </p:spPr>
            <p:txBody>
              <a:bodyPr/>
              <a:lstStyle/>
              <a:p>
                <a:r>
                  <a:rPr lang="en-US">
                    <a:noFill/>
                  </a:rPr>
                  <a:t> </a:t>
                </a:r>
              </a:p>
            </p:txBody>
          </p:sp>
        </mc:Fallback>
      </mc:AlternateContent>
      <p:sp>
        <p:nvSpPr>
          <p:cNvPr id="11" name="Rectangle 10"/>
          <p:cNvSpPr/>
          <p:nvPr/>
        </p:nvSpPr>
        <p:spPr>
          <a:xfrm>
            <a:off x="152398" y="4510625"/>
            <a:ext cx="9136118" cy="400110"/>
          </a:xfrm>
          <a:prstGeom prst="rect">
            <a:avLst/>
          </a:prstGeom>
        </p:spPr>
        <p:txBody>
          <a:bodyPr wrap="square">
            <a:spAutoFit/>
          </a:bodyPr>
          <a:lstStyle/>
          <a:p>
            <a:r>
              <a:rPr lang="en-US" sz="2000" dirty="0">
                <a:solidFill>
                  <a:srgbClr val="000000"/>
                </a:solidFill>
              </a:rPr>
              <a:t>Using the computed source voltage and the load current, determine the load voltage:</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23" name="TextBox 22"/>
              <p:cNvSpPr txBox="1"/>
              <p:nvPr/>
            </p:nvSpPr>
            <p:spPr>
              <a:xfrm>
                <a:off x="381000" y="4976336"/>
                <a:ext cx="8610600" cy="1231106"/>
              </a:xfrm>
              <a:prstGeom prst="rect">
                <a:avLst/>
              </a:prstGeom>
              <a:noFill/>
            </p:spPr>
            <p:txBody>
              <a:bodyPr wrap="squar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altLang="zh-CN" sz="2000" b="0" i="1" smtClean="0">
                            <a:latin typeface="Cambria Math" panose="02040503050406030204" pitchFamily="18" charset="0"/>
                          </a:rPr>
                          <m:t>𝐿</m:t>
                        </m:r>
                      </m:sub>
                    </m:sSub>
                    <m:r>
                      <a:rPr lang="en-US" sz="2000">
                        <a:latin typeface="Cambria Math" panose="02040503050406030204" pitchFamily="18" charset="0"/>
                      </a:rPr>
                      <m:t>=</m:t>
                    </m:r>
                    <m:r>
                      <a:rPr lang="en-US" sz="2000" i="1" smtClean="0">
                        <a:latin typeface="Cambria Math" panose="02040503050406030204" pitchFamily="18" charset="0"/>
                      </a:rPr>
                      <m:t>𝐴</m:t>
                    </m:r>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altLang="zh-CN" sz="2000" b="0" i="1" smtClean="0">
                            <a:latin typeface="Cambria Math" panose="02040503050406030204" pitchFamily="18" charset="0"/>
                          </a:rPr>
                          <m:t>𝑠</m:t>
                        </m:r>
                      </m:sub>
                    </m:sSub>
                  </m:oMath>
                </a14:m>
                <a:r>
                  <a:rPr lang="en-US" altLang="zh-CN" sz="2000" dirty="0"/>
                  <a:t> </a:t>
                </a:r>
                <a14:m>
                  <m:oMath xmlns:m="http://schemas.openxmlformats.org/officeDocument/2006/math">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𝐵</m:t>
                    </m:r>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altLang="zh-CN" sz="2000" b="0" i="1" smtClean="0">
                            <a:latin typeface="Cambria Math" panose="02040503050406030204" pitchFamily="18" charset="0"/>
                          </a:rPr>
                          <m:t>𝑠</m:t>
                        </m:r>
                      </m:sub>
                    </m:sSub>
                  </m:oMath>
                </a14:m>
                <a:r>
                  <a:rPr lang="en-US" sz="2000" dirty="0"/>
                  <a:t> </a:t>
                </a:r>
                <a:endParaRPr lang="en-US" sz="2000" i="1" dirty="0">
                  <a:latin typeface="Cambria Math" panose="02040503050406030204" pitchFamily="18" charset="0"/>
                </a:endParaRPr>
              </a:p>
              <a:p>
                <a14:m>
                  <m:oMath xmlns:m="http://schemas.openxmlformats.org/officeDocument/2006/math">
                    <m:r>
                      <a:rPr lang="en-US" sz="2000" b="0" i="1" smtClean="0">
                        <a:latin typeface="Cambria Math" panose="02040503050406030204" pitchFamily="18" charset="0"/>
                      </a:rPr>
                      <m:t>      </m:t>
                    </m:r>
                    <m:r>
                      <a:rPr lang="en-US" sz="2000" i="1">
                        <a:latin typeface="Cambria Math" panose="02040503050406030204" pitchFamily="18" charset="0"/>
                      </a:rPr>
                      <m:t>=</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0.1</m:t>
                        </m:r>
                      </m:e>
                    </m:d>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m:t>
                    </m:r>
                    <m:r>
                      <a:rPr lang="en-US" sz="2000" i="1">
                        <a:latin typeface="Cambria Math" panose="02040503050406030204" pitchFamily="18" charset="0"/>
                      </a:rPr>
                      <m:t>2466.9</m:t>
                    </m:r>
                    <m:r>
                      <a:rPr lang="en-US" sz="2000" i="1">
                        <a:latin typeface="Cambria Math" panose="02040503050406030204" pitchFamily="18" charset="0"/>
                        <a:ea typeface="Cambria Math" panose="02040503050406030204" pitchFamily="18" charset="0"/>
                      </a:rPr>
                      <m:t>∠1.15</m:t>
                    </m:r>
                    <m:r>
                      <a:rPr lang="en-US" sz="2000" b="0" i="1" smtClean="0">
                        <a:latin typeface="Cambria Math" panose="02040503050406030204" pitchFamily="18" charset="0"/>
                        <a:ea typeface="Cambria Math" panose="02040503050406030204" pitchFamily="18" charset="0"/>
                      </a:rPr>
                      <m:t>)</m:t>
                    </m:r>
                    <m:r>
                      <a:rPr lang="en-US" sz="2000">
                        <a:latin typeface="Cambria Math" panose="02040503050406030204" pitchFamily="18" charset="0"/>
                        <a:ea typeface="Cambria Math" panose="02040503050406030204" pitchFamily="18" charset="0"/>
                      </a:rPr>
                      <m:t> </m:t>
                    </m:r>
                    <m:r>
                      <a:rPr lang="en-US" sz="2000" b="0" i="0" smtClean="0">
                        <a:latin typeface="Cambria Math" panose="02040503050406030204" pitchFamily="18" charset="0"/>
                        <a:ea typeface="Cambria Math" panose="02040503050406030204" pitchFamily="18" charset="0"/>
                      </a:rPr>
                      <m:t>−</m:t>
                    </m:r>
                    <m:r>
                      <a:rPr lang="en-US" sz="2000" i="1" smtClean="0">
                        <a:latin typeface="Cambria Math" panose="02040503050406030204" pitchFamily="18" charset="0"/>
                      </a:rPr>
                      <m:t> </m:t>
                    </m:r>
                    <m:d>
                      <m:dPr>
                        <m:ctrlPr>
                          <a:rPr lang="en-US" sz="2000" b="0" i="1" smtClean="0">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rPr>
                          <m:t>0.</m:t>
                        </m:r>
                        <m:r>
                          <a:rPr lang="en-US" sz="2000" b="0" i="1" smtClean="0">
                            <a:latin typeface="Cambria Math" panose="02040503050406030204" pitchFamily="18" charset="0"/>
                          </a:rPr>
                          <m:t>0122+</m:t>
                        </m:r>
                        <m:r>
                          <a:rPr lang="en-US" sz="2000" b="0" i="1" smtClean="0">
                            <a:latin typeface="Cambria Math" panose="02040503050406030204" pitchFamily="18" charset="0"/>
                          </a:rPr>
                          <m:t>𝑗</m:t>
                        </m:r>
                        <m:r>
                          <a:rPr lang="en-US" sz="2000" b="0" i="1" smtClean="0">
                            <a:latin typeface="Cambria Math" panose="02040503050406030204" pitchFamily="18" charset="0"/>
                          </a:rPr>
                          <m:t>0.0235</m:t>
                        </m:r>
                      </m:e>
                    </m:d>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rPr>
                      <m:t>312.5</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−25.84</m:t>
                    </m:r>
                  </m:oMath>
                </a14:m>
                <a:r>
                  <a:rPr lang="en-US" sz="2000" dirty="0"/>
                  <a:t>)</a:t>
                </a:r>
              </a:p>
              <a:p>
                <a:r>
                  <a:rPr lang="en-US" sz="2000" dirty="0"/>
                  <a:t>     =</a:t>
                </a:r>
                <a14:m>
                  <m:oMath xmlns:m="http://schemas.openxmlformats.org/officeDocument/2006/math">
                    <m:r>
                      <a:rPr lang="en-US" sz="2000" i="1">
                        <a:latin typeface="Cambria Math" panose="02040503050406030204" pitchFamily="18" charset="0"/>
                      </a:rPr>
                      <m:t>240</m:t>
                    </m:r>
                    <m:r>
                      <a:rPr lang="en-US" sz="2000" i="1">
                        <a:latin typeface="Cambria Math" panose="02040503050406030204" pitchFamily="18" charset="0"/>
                        <a:ea typeface="Cambria Math" panose="02040503050406030204" pitchFamily="18" charset="0"/>
                      </a:rPr>
                      <m:t>∠0</m:t>
                    </m:r>
                  </m:oMath>
                </a14:m>
                <a:endParaRPr lang="en-US" sz="2000" dirty="0"/>
              </a:p>
              <a:p>
                <a:endParaRPr lang="en-US" sz="2000" dirty="0"/>
              </a:p>
            </p:txBody>
          </p:sp>
        </mc:Choice>
        <mc:Fallback xmlns="">
          <p:sp>
            <p:nvSpPr>
              <p:cNvPr id="23" name="TextBox 22"/>
              <p:cNvSpPr txBox="1">
                <a:spLocks noRot="1" noChangeAspect="1" noMove="1" noResize="1" noEditPoints="1" noAdjustHandles="1" noChangeArrowheads="1" noChangeShapeType="1" noTextEdit="1"/>
              </p:cNvSpPr>
              <p:nvPr/>
            </p:nvSpPr>
            <p:spPr>
              <a:xfrm>
                <a:off x="381000" y="4976336"/>
                <a:ext cx="8610600" cy="1231106"/>
              </a:xfrm>
              <a:prstGeom prst="rect">
                <a:avLst/>
              </a:prstGeom>
              <a:blipFill>
                <a:blip r:embed="rId6"/>
                <a:stretch>
                  <a:fillRect l="-1062"/>
                </a:stretch>
              </a:blipFill>
            </p:spPr>
            <p:txBody>
              <a:bodyPr/>
              <a:lstStyle/>
              <a:p>
                <a:r>
                  <a:rPr lang="en-US">
                    <a:noFill/>
                  </a:rPr>
                  <a:t> </a:t>
                </a:r>
              </a:p>
            </p:txBody>
          </p:sp>
        </mc:Fallback>
      </mc:AlternateContent>
      <p:sp>
        <p:nvSpPr>
          <p:cNvPr id="12" name="Rectangle 11"/>
          <p:cNvSpPr/>
          <p:nvPr/>
        </p:nvSpPr>
        <p:spPr>
          <a:xfrm>
            <a:off x="152400" y="124480"/>
            <a:ext cx="2462534" cy="584775"/>
          </a:xfrm>
          <a:prstGeom prst="rect">
            <a:avLst/>
          </a:prstGeom>
        </p:spPr>
        <p:txBody>
          <a:bodyPr wrap="none">
            <a:spAutoFit/>
          </a:bodyPr>
          <a:lstStyle/>
          <a:p>
            <a:r>
              <a:rPr lang="en-US" altLang="zh-CN" sz="3200" dirty="0">
                <a:solidFill>
                  <a:srgbClr val="C8102E"/>
                </a:solidFill>
                <a:latin typeface="+mj-lt"/>
                <a:ea typeface="+mj-ea"/>
                <a:cs typeface="+mj-cs"/>
              </a:rPr>
              <a:t>Example 7.1</a:t>
            </a:r>
            <a:endParaRPr lang="en-US" sz="3200" dirty="0">
              <a:solidFill>
                <a:srgbClr val="C8102E"/>
              </a:solidFill>
              <a:latin typeface="+mj-lt"/>
              <a:ea typeface="+mj-ea"/>
              <a:cs typeface="+mj-cs"/>
            </a:endParaRPr>
          </a:p>
        </p:txBody>
      </p:sp>
    </p:spTree>
    <p:extLst>
      <p:ext uri="{BB962C8B-B14F-4D97-AF65-F5344CB8AC3E}">
        <p14:creationId xmlns:p14="http://schemas.microsoft.com/office/powerpoint/2010/main" val="3962698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7A2384-8C5D-49F6-8259-B9A64ECD4852}" type="slidenum">
              <a:rPr lang="en-US" smtClean="0"/>
              <a:t>17</a:t>
            </a:fld>
            <a:endParaRPr lang="en-US" dirty="0"/>
          </a:p>
        </p:txBody>
      </p:sp>
      <p:sp>
        <p:nvSpPr>
          <p:cNvPr id="2" name="Rectangle 1"/>
          <p:cNvSpPr/>
          <p:nvPr/>
        </p:nvSpPr>
        <p:spPr>
          <a:xfrm>
            <a:off x="157654" y="762000"/>
            <a:ext cx="8986345" cy="400110"/>
          </a:xfrm>
          <a:prstGeom prst="rect">
            <a:avLst/>
          </a:prstGeom>
        </p:spPr>
        <p:txBody>
          <a:bodyPr wrap="square">
            <a:spAutoFit/>
          </a:bodyPr>
          <a:lstStyle/>
          <a:p>
            <a:r>
              <a:rPr lang="en-US" sz="2000" dirty="0"/>
              <a:t>For future reference, the per-unit impedance of the transformer is computed by</a:t>
            </a:r>
          </a:p>
        </p:txBody>
      </p:sp>
      <mc:AlternateContent xmlns:mc="http://schemas.openxmlformats.org/markup-compatibility/2006" xmlns:a14="http://schemas.microsoft.com/office/drawing/2010/main">
        <mc:Choice Requires="a14">
          <p:sp>
            <p:nvSpPr>
              <p:cNvPr id="17" name="TextBox 16"/>
              <p:cNvSpPr txBox="1"/>
              <p:nvPr/>
            </p:nvSpPr>
            <p:spPr>
              <a:xfrm>
                <a:off x="2057400" y="1354465"/>
                <a:ext cx="4334969" cy="462114"/>
              </a:xfrm>
              <a:prstGeom prst="rect">
                <a:avLst/>
              </a:prstGeom>
              <a:noFill/>
            </p:spPr>
            <p:txBody>
              <a:bodyPr wrap="none" lIns="0" tIns="0" rIns="0" bIns="0" rtlCol="0">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𝑏𝑎𝑠𝑒</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Sup>
                          <m:sSubSupPr>
                            <m:ctrlPr>
                              <a:rPr lang="en-US" i="1">
                                <a:latin typeface="Cambria Math" panose="02040503050406030204" pitchFamily="18" charset="0"/>
                              </a:rPr>
                            </m:ctrlPr>
                          </m:sSubSupPr>
                          <m:e>
                            <m:r>
                              <a:rPr lang="en-US" b="0" i="1" smtClean="0">
                                <a:latin typeface="Cambria Math" panose="02040503050406030204" pitchFamily="18" charset="0"/>
                              </a:rPr>
                              <m:t>𝑘𝑉</m:t>
                            </m:r>
                          </m:e>
                          <m:sub>
                            <m:r>
                              <a:rPr lang="en-US" b="0" i="1" smtClean="0">
                                <a:latin typeface="Cambria Math" panose="02040503050406030204" pitchFamily="18" charset="0"/>
                              </a:rPr>
                              <m:t>𝑟𝑎𝑡𝑑</m:t>
                            </m:r>
                            <m:r>
                              <a:rPr lang="en-US" b="0" i="1" smtClean="0">
                                <a:latin typeface="Cambria Math" panose="02040503050406030204" pitchFamily="18" charset="0"/>
                              </a:rPr>
                              <m:t>_2</m:t>
                            </m:r>
                          </m:sub>
                          <m:sup>
                            <m:r>
                              <a:rPr lang="en-US" b="0" i="1" smtClean="0">
                                <a:latin typeface="Cambria Math" panose="02040503050406030204" pitchFamily="18" charset="0"/>
                              </a:rPr>
                              <m:t>2</m:t>
                            </m:r>
                          </m:sup>
                        </m:sSubSup>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1000</m:t>
                        </m:r>
                      </m:num>
                      <m:den>
                        <m:r>
                          <a:rPr lang="en-US" b="0" i="1" smtClean="0">
                            <a:latin typeface="Cambria Math" panose="02040503050406030204" pitchFamily="18" charset="0"/>
                          </a:rPr>
                          <m:t>𝑘𝑉𝐴</m:t>
                        </m:r>
                      </m:den>
                    </m:f>
                  </m:oMath>
                </a14:m>
                <a:r>
                  <a:rPr lang="en-US" dirty="0"/>
                  <a:t> </a:t>
                </a:r>
                <a14:m>
                  <m:oMath xmlns:m="http://schemas.openxmlformats.org/officeDocument/2006/math">
                    <m:r>
                      <a:rPr lang="en-US" i="1">
                        <a:latin typeface="Cambria Math" panose="02040503050406030204" pitchFamily="18" charset="0"/>
                      </a:rPr>
                      <m:t>= </m:t>
                    </m:r>
                    <m:f>
                      <m:fPr>
                        <m:ctrlPr>
                          <a:rPr lang="en-US" i="1" smtClean="0">
                            <a:latin typeface="Cambria Math" panose="02040503050406030204" pitchFamily="18" charset="0"/>
                          </a:rPr>
                        </m:ctrlPr>
                      </m:fPr>
                      <m:num>
                        <m:sSup>
                          <m:sSupPr>
                            <m:ctrlPr>
                              <a:rPr lang="en-US" i="1">
                                <a:latin typeface="Cambria Math" panose="02040503050406030204" pitchFamily="18" charset="0"/>
                              </a:rPr>
                            </m:ctrlPr>
                          </m:sSupPr>
                          <m:e>
                            <m:r>
                              <a:rPr lang="en-US" b="0" i="1" smtClean="0">
                                <a:latin typeface="Cambria Math" panose="02040503050406030204" pitchFamily="18" charset="0"/>
                              </a:rPr>
                              <m:t>0.240</m:t>
                            </m:r>
                          </m:e>
                          <m:sup>
                            <m:r>
                              <a:rPr lang="en-US" b="0" i="1" smtClean="0">
                                <a:latin typeface="Cambria Math" panose="02040503050406030204" pitchFamily="18" charset="0"/>
                              </a:rPr>
                              <m:t>2</m:t>
                            </m:r>
                          </m:sup>
                        </m:sSup>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1000</m:t>
                        </m:r>
                      </m:num>
                      <m:den>
                        <m:r>
                          <a:rPr lang="en-US" b="0" i="1" smtClean="0">
                            <a:latin typeface="Cambria Math" panose="02040503050406030204" pitchFamily="18" charset="0"/>
                          </a:rPr>
                          <m:t>75</m:t>
                        </m:r>
                      </m:den>
                    </m:f>
                    <m:r>
                      <a:rPr lang="en-US" i="1">
                        <a:latin typeface="Cambria Math" panose="02040503050406030204" pitchFamily="18" charset="0"/>
                      </a:rPr>
                      <m:t>=</m:t>
                    </m:r>
                    <m:r>
                      <a:rPr lang="en-US" b="0" i="1" smtClean="0">
                        <a:latin typeface="Cambria Math" panose="02040503050406030204" pitchFamily="18" charset="0"/>
                      </a:rPr>
                      <m:t>0.768 </m:t>
                    </m:r>
                    <m:r>
                      <m:rPr>
                        <m:sty m:val="p"/>
                      </m:rPr>
                      <a:rPr lang="el-GR" b="0" i="1" smtClean="0">
                        <a:latin typeface="Cambria Math" panose="02040503050406030204" pitchFamily="18" charset="0"/>
                        <a:ea typeface="Cambria Math" panose="02040503050406030204" pitchFamily="18" charset="0"/>
                      </a:rPr>
                      <m:t>Ω</m:t>
                    </m:r>
                  </m:oMath>
                </a14:m>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2057400" y="1354465"/>
                <a:ext cx="4334969" cy="462114"/>
              </a:xfrm>
              <a:prstGeom prst="rect">
                <a:avLst/>
              </a:prstGeom>
              <a:blipFill>
                <a:blip r:embed="rId2"/>
                <a:stretch>
                  <a:fillRect l="-141" r="-30239" b="-328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1830240" y="2173261"/>
                <a:ext cx="4722960" cy="428451"/>
              </a:xfrm>
              <a:prstGeom prst="rect">
                <a:avLst/>
              </a:prstGeom>
              <a:noFill/>
            </p:spPr>
            <p:txBody>
              <a:bodyPr wrap="none" lIns="0" tIns="0" rIns="0" bIns="0" rtlCol="0">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𝑝𝑢</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b="0" i="1" smtClean="0">
                                <a:latin typeface="Cambria Math" panose="02040503050406030204" pitchFamily="18" charset="0"/>
                              </a:rPr>
                              <m:t>𝑡</m:t>
                            </m:r>
                          </m:sub>
                        </m:sSub>
                      </m:num>
                      <m:den>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𝑏𝑎𝑠𝑒</m:t>
                            </m:r>
                          </m:sub>
                        </m:sSub>
                      </m:den>
                    </m:f>
                  </m:oMath>
                </a14:m>
                <a:r>
                  <a:rPr lang="en-US" dirty="0"/>
                  <a:t> </a:t>
                </a:r>
                <a14:m>
                  <m:oMath xmlns:m="http://schemas.openxmlformats.org/officeDocument/2006/math">
                    <m:r>
                      <a:rPr lang="en-US" i="1">
                        <a:latin typeface="Cambria Math" panose="02040503050406030204" pitchFamily="18" charset="0"/>
                      </a:rPr>
                      <m:t>= </m:t>
                    </m:r>
                    <m:f>
                      <m:fPr>
                        <m:ctrlPr>
                          <a:rPr lang="en-US" i="1" smtClean="0">
                            <a:latin typeface="Cambria Math" panose="02040503050406030204" pitchFamily="18" charset="0"/>
                          </a:rPr>
                        </m:ctrlPr>
                      </m:fPr>
                      <m:num>
                        <m:r>
                          <a:rPr lang="en-US" i="1" smtClean="0">
                            <a:latin typeface="Cambria Math" panose="02040503050406030204" pitchFamily="18" charset="0"/>
                          </a:rPr>
                          <m:t>0</m:t>
                        </m:r>
                        <m:r>
                          <a:rPr lang="en-US" b="0" i="1" smtClean="0">
                            <a:latin typeface="Cambria Math" panose="02040503050406030204" pitchFamily="18" charset="0"/>
                          </a:rPr>
                          <m:t>.0122+</m:t>
                        </m:r>
                        <m:r>
                          <a:rPr lang="en-US" b="0" i="1" smtClean="0">
                            <a:latin typeface="Cambria Math" panose="02040503050406030204" pitchFamily="18" charset="0"/>
                          </a:rPr>
                          <m:t>𝑗</m:t>
                        </m:r>
                        <m:r>
                          <a:rPr lang="en-US" b="0" i="1" smtClean="0">
                            <a:latin typeface="Cambria Math" panose="02040503050406030204" pitchFamily="18" charset="0"/>
                          </a:rPr>
                          <m:t>0.0115</m:t>
                        </m:r>
                      </m:num>
                      <m:den>
                        <m:r>
                          <a:rPr lang="en-US" b="0" i="1" smtClean="0">
                            <a:latin typeface="Cambria Math" panose="02040503050406030204" pitchFamily="18" charset="0"/>
                          </a:rPr>
                          <m:t>0.768</m:t>
                        </m:r>
                      </m:den>
                    </m:f>
                    <m:r>
                      <a:rPr lang="en-US" i="1">
                        <a:latin typeface="Cambria Math" panose="02040503050406030204" pitchFamily="18" charset="0"/>
                      </a:rPr>
                      <m:t>=</m:t>
                    </m:r>
                    <m:r>
                      <a:rPr lang="en-US" b="0" i="1" smtClean="0">
                        <a:latin typeface="Cambria Math" panose="02040503050406030204" pitchFamily="18" charset="0"/>
                      </a:rPr>
                      <m:t>0.0345</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62.5 </m:t>
                    </m:r>
                    <m:r>
                      <a:rPr lang="en-US" b="0" i="1" smtClean="0">
                        <a:latin typeface="Cambria Math" panose="02040503050406030204" pitchFamily="18" charset="0"/>
                        <a:ea typeface="Cambria Math" panose="02040503050406030204" pitchFamily="18" charset="0"/>
                      </a:rPr>
                      <m:t>𝑝</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𝑢</m:t>
                    </m:r>
                    <m:r>
                      <a:rPr lang="en-US" b="0" i="1" smtClean="0">
                        <a:latin typeface="Cambria Math" panose="02040503050406030204" pitchFamily="18" charset="0"/>
                        <a:ea typeface="Cambria Math" panose="02040503050406030204" pitchFamily="18" charset="0"/>
                      </a:rPr>
                      <m:t>.</m:t>
                    </m:r>
                  </m:oMath>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1830240" y="2173261"/>
                <a:ext cx="4722960" cy="428451"/>
              </a:xfrm>
              <a:prstGeom prst="rect">
                <a:avLst/>
              </a:prstGeom>
              <a:blipFill>
                <a:blip r:embed="rId3"/>
                <a:stretch>
                  <a:fillRect r="-31097" b="-32857"/>
                </a:stretch>
              </a:blipFill>
            </p:spPr>
            <p:txBody>
              <a:bodyPr/>
              <a:lstStyle/>
              <a:p>
                <a:r>
                  <a:rPr lang="en-US">
                    <a:noFill/>
                  </a:rPr>
                  <a:t> </a:t>
                </a:r>
              </a:p>
            </p:txBody>
          </p:sp>
        </mc:Fallback>
      </mc:AlternateContent>
      <p:sp>
        <p:nvSpPr>
          <p:cNvPr id="6" name="Rectangle 5"/>
          <p:cNvSpPr/>
          <p:nvPr/>
        </p:nvSpPr>
        <p:spPr>
          <a:xfrm>
            <a:off x="157654" y="2852501"/>
            <a:ext cx="8910145" cy="400110"/>
          </a:xfrm>
          <a:prstGeom prst="rect">
            <a:avLst/>
          </a:prstGeom>
        </p:spPr>
        <p:txBody>
          <a:bodyPr wrap="square">
            <a:spAutoFit/>
          </a:bodyPr>
          <a:lstStyle/>
          <a:p>
            <a:r>
              <a:rPr lang="en-US" sz="2000" dirty="0">
                <a:solidFill>
                  <a:srgbClr val="000000"/>
                </a:solidFill>
              </a:rPr>
              <a:t>The per-unit shunt admittance is computed by</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4" name="TextBox 13"/>
              <p:cNvSpPr txBox="1"/>
              <p:nvPr/>
            </p:nvSpPr>
            <p:spPr>
              <a:xfrm>
                <a:off x="2181105" y="3326321"/>
                <a:ext cx="4021229" cy="443263"/>
              </a:xfrm>
              <a:prstGeom prst="rect">
                <a:avLst/>
              </a:prstGeom>
              <a:noFill/>
            </p:spPr>
            <p:txBody>
              <a:bodyPr wrap="none" lIns="0" tIns="0" rIns="0" bIns="0" rtlCol="0">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𝑏𝑎𝑠𝑒</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i="1">
                            <a:latin typeface="Cambria Math" panose="02040503050406030204" pitchFamily="18" charset="0"/>
                          </a:rPr>
                          <m:t>𝑘𝑉𝐴</m:t>
                        </m:r>
                      </m:num>
                      <m:den>
                        <m:sSubSup>
                          <m:sSubSupPr>
                            <m:ctrlPr>
                              <a:rPr lang="en-US" i="1">
                                <a:latin typeface="Cambria Math" panose="02040503050406030204" pitchFamily="18" charset="0"/>
                              </a:rPr>
                            </m:ctrlPr>
                          </m:sSubSupPr>
                          <m:e>
                            <m:r>
                              <a:rPr lang="en-US" i="1">
                                <a:latin typeface="Cambria Math" panose="02040503050406030204" pitchFamily="18" charset="0"/>
                              </a:rPr>
                              <m:t>𝑘𝑉</m:t>
                            </m:r>
                          </m:e>
                          <m:sub>
                            <m:r>
                              <a:rPr lang="en-US" b="0" i="1" smtClean="0">
                                <a:latin typeface="Cambria Math" panose="02040503050406030204" pitchFamily="18" charset="0"/>
                              </a:rPr>
                              <m:t>1</m:t>
                            </m:r>
                          </m:sub>
                          <m:sup>
                            <m:r>
                              <a:rPr lang="en-US" i="1">
                                <a:latin typeface="Cambria Math" panose="02040503050406030204" pitchFamily="18" charset="0"/>
                              </a:rPr>
                              <m:t>2</m:t>
                            </m:r>
                          </m:sup>
                        </m:sSubSup>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1000</m:t>
                        </m:r>
                        <m:r>
                          <a:rPr lang="en-US" b="0" i="1" smtClean="0">
                            <a:latin typeface="Cambria Math" panose="02040503050406030204" pitchFamily="18" charset="0"/>
                          </a:rPr>
                          <m:t>𝑘𝑉𝐴</m:t>
                        </m:r>
                      </m:den>
                    </m:f>
                  </m:oMath>
                </a14:m>
                <a:r>
                  <a:rPr lang="en-US" dirty="0"/>
                  <a:t> </a:t>
                </a:r>
                <a14:m>
                  <m:oMath xmlns:m="http://schemas.openxmlformats.org/officeDocument/2006/math">
                    <m:r>
                      <a:rPr lang="en-US" i="1">
                        <a:latin typeface="Cambria Math" panose="02040503050406030204" pitchFamily="18" charset="0"/>
                      </a:rPr>
                      <m:t>= </m:t>
                    </m:r>
                    <m:f>
                      <m:fPr>
                        <m:ctrlPr>
                          <a:rPr lang="en-US" i="1" smtClean="0">
                            <a:latin typeface="Cambria Math" panose="02040503050406030204" pitchFamily="18" charset="0"/>
                          </a:rPr>
                        </m:ctrlPr>
                      </m:fPr>
                      <m:num>
                        <m:r>
                          <a:rPr lang="en-US" b="0" i="1" smtClean="0">
                            <a:latin typeface="Cambria Math" panose="02040503050406030204" pitchFamily="18" charset="0"/>
                          </a:rPr>
                          <m:t>75</m:t>
                        </m:r>
                      </m:num>
                      <m:den>
                        <m:sSup>
                          <m:sSupPr>
                            <m:ctrlPr>
                              <a:rPr lang="en-US" i="1">
                                <a:latin typeface="Cambria Math" panose="02040503050406030204" pitchFamily="18" charset="0"/>
                              </a:rPr>
                            </m:ctrlPr>
                          </m:sSupPr>
                          <m:e>
                            <m:r>
                              <a:rPr lang="en-US" i="1">
                                <a:latin typeface="Cambria Math" panose="02040503050406030204" pitchFamily="18" charset="0"/>
                              </a:rPr>
                              <m:t>2</m:t>
                            </m:r>
                            <m:r>
                              <a:rPr lang="en-US" b="0" i="1" smtClean="0">
                                <a:latin typeface="Cambria Math" panose="02040503050406030204" pitchFamily="18" charset="0"/>
                              </a:rPr>
                              <m:t>.</m:t>
                            </m:r>
                            <m:r>
                              <a:rPr lang="en-US" i="1">
                                <a:latin typeface="Cambria Math" panose="02040503050406030204" pitchFamily="18" charset="0"/>
                              </a:rPr>
                              <m:t>4</m:t>
                            </m:r>
                          </m:e>
                          <m:sup>
                            <m:r>
                              <a:rPr lang="en-US" i="1">
                                <a:latin typeface="Cambria Math" panose="02040503050406030204" pitchFamily="18" charset="0"/>
                              </a:rPr>
                              <m:t>2</m:t>
                            </m:r>
                          </m:sup>
                        </m:sSup>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1000</m:t>
                        </m:r>
                      </m:den>
                    </m:f>
                    <m:r>
                      <a:rPr lang="en-US" i="1">
                        <a:latin typeface="Cambria Math" panose="02040503050406030204" pitchFamily="18" charset="0"/>
                      </a:rPr>
                      <m:t>=</m:t>
                    </m:r>
                    <m:r>
                      <a:rPr lang="en-US" b="0" i="1" smtClean="0">
                        <a:latin typeface="Cambria Math" panose="02040503050406030204" pitchFamily="18" charset="0"/>
                      </a:rPr>
                      <m:t>0.013 </m:t>
                    </m:r>
                    <m:r>
                      <a:rPr lang="en-US" b="0" i="1" smtClean="0">
                        <a:latin typeface="Cambria Math" panose="02040503050406030204" pitchFamily="18" charset="0"/>
                      </a:rPr>
                      <m:t>𝑆</m:t>
                    </m:r>
                  </m:oMath>
                </a14:m>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2181105" y="3326321"/>
                <a:ext cx="4021229" cy="443263"/>
              </a:xfrm>
              <a:prstGeom prst="rect">
                <a:avLst/>
              </a:prstGeom>
              <a:blipFill>
                <a:blip r:embed="rId4"/>
                <a:stretch>
                  <a:fillRect r="-31563"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967375" y="4161277"/>
                <a:ext cx="5585825" cy="431015"/>
              </a:xfrm>
              <a:prstGeom prst="rect">
                <a:avLst/>
              </a:prstGeom>
              <a:noFill/>
            </p:spPr>
            <p:txBody>
              <a:bodyPr wrap="none" lIns="0" tIns="0" rIns="0" bIns="0" rtlCol="0">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𝑝𝑢</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𝑚</m:t>
                            </m:r>
                          </m:sub>
                        </m:sSub>
                      </m:num>
                      <m:den>
                        <m:sSub>
                          <m:sSubPr>
                            <m:ctrlPr>
                              <a:rPr lang="en-US" i="1">
                                <a:latin typeface="Cambria Math" panose="02040503050406030204" pitchFamily="18" charset="0"/>
                              </a:rPr>
                            </m:ctrlPr>
                          </m:sSubPr>
                          <m:e>
                            <m:r>
                              <a:rPr lang="en-US" b="0" i="1" smtClean="0">
                                <a:latin typeface="Cambria Math" panose="02040503050406030204" pitchFamily="18" charset="0"/>
                              </a:rPr>
                              <m:t>𝑌</m:t>
                            </m:r>
                          </m:e>
                          <m:sub>
                            <m:r>
                              <a:rPr lang="en-US" i="1">
                                <a:latin typeface="Cambria Math" panose="02040503050406030204" pitchFamily="18" charset="0"/>
                              </a:rPr>
                              <m:t>𝑏𝑎𝑠𝑒</m:t>
                            </m:r>
                          </m:sub>
                        </m:sSub>
                      </m:den>
                    </m:f>
                  </m:oMath>
                </a14:m>
                <a:r>
                  <a:rPr lang="en-US" dirty="0"/>
                  <a:t> </a:t>
                </a:r>
                <a14:m>
                  <m:oMath xmlns:m="http://schemas.openxmlformats.org/officeDocument/2006/math">
                    <m:r>
                      <a:rPr lang="en-US" i="1">
                        <a:latin typeface="Cambria Math" panose="02040503050406030204" pitchFamily="18" charset="0"/>
                      </a:rPr>
                      <m:t>= </m:t>
                    </m:r>
                    <m:f>
                      <m:fPr>
                        <m:ctrlPr>
                          <a:rPr lang="en-US" i="1" smtClean="0">
                            <a:latin typeface="Cambria Math" panose="02040503050406030204" pitchFamily="18" charset="0"/>
                          </a:rPr>
                        </m:ctrlPr>
                      </m:fPr>
                      <m:num>
                        <m:r>
                          <a:rPr lang="en-US" b="0" i="1" smtClean="0">
                            <a:latin typeface="Cambria Math" panose="02040503050406030204" pitchFamily="18" charset="0"/>
                          </a:rPr>
                          <m:t>1.92</m:t>
                        </m:r>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10</m:t>
                            </m:r>
                          </m:e>
                          <m:sup>
                            <m:r>
                              <a:rPr lang="en-US" b="0" i="1" smtClean="0">
                                <a:latin typeface="Cambria Math" panose="02040503050406030204" pitchFamily="18" charset="0"/>
                              </a:rPr>
                              <m:t>−4</m:t>
                            </m:r>
                          </m:sup>
                        </m:sSup>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8.52</m:t>
                        </m:r>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10</m:t>
                            </m:r>
                          </m:e>
                          <m:sup>
                            <m:r>
                              <a:rPr lang="en-US" i="1">
                                <a:latin typeface="Cambria Math" panose="02040503050406030204" pitchFamily="18" charset="0"/>
                              </a:rPr>
                              <m:t>−4</m:t>
                            </m:r>
                          </m:sup>
                        </m:sSup>
                      </m:num>
                      <m:den>
                        <m:r>
                          <a:rPr lang="en-US" b="0" i="1" smtClean="0">
                            <a:latin typeface="Cambria Math" panose="02040503050406030204" pitchFamily="18" charset="0"/>
                          </a:rPr>
                          <m:t>0.013</m:t>
                        </m:r>
                      </m:den>
                    </m:f>
                    <m:r>
                      <a:rPr lang="en-US" i="1">
                        <a:latin typeface="Cambria Math" panose="02040503050406030204" pitchFamily="18" charset="0"/>
                      </a:rPr>
                      <m:t>=</m:t>
                    </m:r>
                    <m:r>
                      <a:rPr lang="en-US" b="0" i="1" smtClean="0">
                        <a:latin typeface="Cambria Math" panose="02040503050406030204" pitchFamily="18" charset="0"/>
                      </a:rPr>
                      <m:t>0.0147−</m:t>
                    </m:r>
                    <m:r>
                      <a:rPr lang="en-US" b="0" i="1" smtClean="0">
                        <a:latin typeface="Cambria Math" panose="02040503050406030204" pitchFamily="18" charset="0"/>
                      </a:rPr>
                      <m:t>𝑗</m:t>
                    </m:r>
                    <m:r>
                      <a:rPr lang="en-US" b="0" i="1" smtClean="0">
                        <a:latin typeface="Cambria Math" panose="02040503050406030204" pitchFamily="18" charset="0"/>
                      </a:rPr>
                      <m:t>0.0654 </m:t>
                    </m:r>
                    <m:r>
                      <a:rPr lang="en-US" b="0" i="1" smtClean="0">
                        <a:latin typeface="Cambria Math" panose="02040503050406030204" pitchFamily="18" charset="0"/>
                        <a:ea typeface="Cambria Math" panose="02040503050406030204" pitchFamily="18" charset="0"/>
                      </a:rPr>
                      <m:t>𝑝</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𝑢</m:t>
                    </m:r>
                    <m:r>
                      <a:rPr lang="en-US" b="0" i="1" smtClean="0">
                        <a:latin typeface="Cambria Math" panose="02040503050406030204" pitchFamily="18" charset="0"/>
                        <a:ea typeface="Cambria Math" panose="02040503050406030204" pitchFamily="18" charset="0"/>
                      </a:rPr>
                      <m:t>.</m:t>
                    </m:r>
                  </m:oMath>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967375" y="4161277"/>
                <a:ext cx="5585825" cy="431015"/>
              </a:xfrm>
              <a:prstGeom prst="rect">
                <a:avLst/>
              </a:prstGeom>
              <a:blipFill>
                <a:blip r:embed="rId5"/>
                <a:stretch>
                  <a:fillRect r="-32533" b="-37143"/>
                </a:stretch>
              </a:blipFill>
            </p:spPr>
            <p:txBody>
              <a:bodyPr/>
              <a:lstStyle/>
              <a:p>
                <a:r>
                  <a:rPr lang="en-US">
                    <a:noFill/>
                  </a:rPr>
                  <a:t> </a:t>
                </a:r>
              </a:p>
            </p:txBody>
          </p:sp>
        </mc:Fallback>
      </mc:AlternateContent>
      <p:sp>
        <p:nvSpPr>
          <p:cNvPr id="7" name="Rectangle 6"/>
          <p:cNvSpPr/>
          <p:nvPr/>
        </p:nvSpPr>
        <p:spPr>
          <a:xfrm>
            <a:off x="165983" y="4983985"/>
            <a:ext cx="8978016" cy="707886"/>
          </a:xfrm>
          <a:prstGeom prst="rect">
            <a:avLst/>
          </a:prstGeom>
        </p:spPr>
        <p:txBody>
          <a:bodyPr wrap="square">
            <a:spAutoFit/>
          </a:bodyPr>
          <a:lstStyle/>
          <a:p>
            <a:pPr algn="just"/>
            <a:r>
              <a:rPr lang="en-US" sz="2000" dirty="0">
                <a:solidFill>
                  <a:srgbClr val="000000"/>
                </a:solidFill>
              </a:rPr>
              <a:t>Example 7.1 demonstrates that the generalized constants provide a quick method for analyzing the operating characteristics of a two-winding transformer.</a:t>
            </a:r>
            <a:endParaRPr lang="en-US" sz="2000" dirty="0">
              <a:solidFill>
                <a:srgbClr val="000000"/>
              </a:solidFill>
              <a:effectLst/>
            </a:endParaRPr>
          </a:p>
        </p:txBody>
      </p:sp>
      <p:sp>
        <p:nvSpPr>
          <p:cNvPr id="11" name="Rectangle 10"/>
          <p:cNvSpPr/>
          <p:nvPr/>
        </p:nvSpPr>
        <p:spPr>
          <a:xfrm>
            <a:off x="152400" y="124480"/>
            <a:ext cx="2462534" cy="584775"/>
          </a:xfrm>
          <a:prstGeom prst="rect">
            <a:avLst/>
          </a:prstGeom>
        </p:spPr>
        <p:txBody>
          <a:bodyPr wrap="none">
            <a:spAutoFit/>
          </a:bodyPr>
          <a:lstStyle/>
          <a:p>
            <a:r>
              <a:rPr lang="en-US" altLang="zh-CN" sz="3200" dirty="0">
                <a:solidFill>
                  <a:srgbClr val="C8102E"/>
                </a:solidFill>
                <a:latin typeface="+mj-lt"/>
                <a:ea typeface="+mj-ea"/>
                <a:cs typeface="+mj-cs"/>
              </a:rPr>
              <a:t>Example 7.1</a:t>
            </a:r>
            <a:endParaRPr lang="en-US" sz="3200" dirty="0">
              <a:solidFill>
                <a:srgbClr val="C8102E"/>
              </a:solidFill>
              <a:latin typeface="+mj-lt"/>
              <a:ea typeface="+mj-ea"/>
              <a:cs typeface="+mj-cs"/>
            </a:endParaRPr>
          </a:p>
        </p:txBody>
      </p:sp>
    </p:spTree>
    <p:extLst>
      <p:ext uri="{BB962C8B-B14F-4D97-AF65-F5344CB8AC3E}">
        <p14:creationId xmlns:p14="http://schemas.microsoft.com/office/powerpoint/2010/main" val="239544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5581593" cy="584775"/>
          </a:xfrm>
          <a:prstGeom prst="rect">
            <a:avLst/>
          </a:prstGeom>
        </p:spPr>
        <p:txBody>
          <a:bodyPr wrap="none">
            <a:spAutoFit/>
          </a:bodyPr>
          <a:lstStyle/>
          <a:p>
            <a:r>
              <a:rPr lang="en-US" sz="3200" dirty="0">
                <a:solidFill>
                  <a:srgbClr val="C8102E"/>
                </a:solidFill>
                <a:latin typeface="+mj-lt"/>
                <a:ea typeface="+mj-ea"/>
                <a:cs typeface="+mj-cs"/>
              </a:rPr>
              <a:t>Two-Winding Autotransformer</a:t>
            </a:r>
          </a:p>
        </p:txBody>
      </p:sp>
      <p:sp>
        <p:nvSpPr>
          <p:cNvPr id="4" name="Slide Number Placeholder 3"/>
          <p:cNvSpPr>
            <a:spLocks noGrp="1"/>
          </p:cNvSpPr>
          <p:nvPr>
            <p:ph type="sldNum" sz="quarter" idx="12"/>
          </p:nvPr>
        </p:nvSpPr>
        <p:spPr/>
        <p:txBody>
          <a:bodyPr/>
          <a:lstStyle/>
          <a:p>
            <a:fld id="{5B7A2384-8C5D-49F6-8259-B9A64ECD4852}" type="slidenum">
              <a:rPr lang="en-US" smtClean="0"/>
              <a:t>18</a:t>
            </a:fld>
            <a:endParaRPr lang="en-US" dirty="0"/>
          </a:p>
        </p:txBody>
      </p:sp>
      <p:sp>
        <p:nvSpPr>
          <p:cNvPr id="7" name="Rectangle 6"/>
          <p:cNvSpPr/>
          <p:nvPr/>
        </p:nvSpPr>
        <p:spPr>
          <a:xfrm>
            <a:off x="152400" y="742557"/>
            <a:ext cx="8915400" cy="1323439"/>
          </a:xfrm>
          <a:prstGeom prst="rect">
            <a:avLst/>
          </a:prstGeom>
        </p:spPr>
        <p:txBody>
          <a:bodyPr wrap="square">
            <a:spAutoFit/>
          </a:bodyPr>
          <a:lstStyle/>
          <a:p>
            <a:pPr algn="just"/>
            <a:r>
              <a:rPr lang="en-US" sz="2000" dirty="0">
                <a:solidFill>
                  <a:srgbClr val="000000"/>
                </a:solidFill>
              </a:rPr>
              <a:t>A two-winding transformer can be connected as an autotransformer. Connecting the high-voltage terminal </a:t>
            </a:r>
            <a:r>
              <a:rPr lang="en-US" sz="2000" i="1" dirty="0">
                <a:solidFill>
                  <a:srgbClr val="000000"/>
                </a:solidFill>
              </a:rPr>
              <a:t>H</a:t>
            </a:r>
            <a:r>
              <a:rPr lang="en-US" sz="2000" baseline="-25000" dirty="0">
                <a:solidFill>
                  <a:srgbClr val="000000"/>
                </a:solidFill>
              </a:rPr>
              <a:t>1</a:t>
            </a:r>
            <a:r>
              <a:rPr lang="en-US" sz="2000" dirty="0">
                <a:solidFill>
                  <a:srgbClr val="000000"/>
                </a:solidFill>
              </a:rPr>
              <a:t> to the low-voltage terminal </a:t>
            </a:r>
            <a:r>
              <a:rPr lang="en-US" sz="2000" i="1" dirty="0">
                <a:solidFill>
                  <a:srgbClr val="000000"/>
                </a:solidFill>
              </a:rPr>
              <a:t>X</a:t>
            </a:r>
            <a:r>
              <a:rPr lang="en-US" sz="2000" baseline="-25000" dirty="0">
                <a:solidFill>
                  <a:srgbClr val="000000"/>
                </a:solidFill>
              </a:rPr>
              <a:t>2</a:t>
            </a:r>
            <a:r>
              <a:rPr lang="en-US" sz="2000" dirty="0">
                <a:solidFill>
                  <a:srgbClr val="000000"/>
                </a:solidFill>
              </a:rPr>
              <a:t> as shown in Fig.3 can create a “step-up” autotransformer. The source is connected to terminals </a:t>
            </a:r>
            <a:r>
              <a:rPr lang="en-US" sz="2000" i="1" dirty="0">
                <a:solidFill>
                  <a:srgbClr val="000000"/>
                </a:solidFill>
              </a:rPr>
              <a:t>H</a:t>
            </a:r>
            <a:r>
              <a:rPr lang="en-US" sz="2000" baseline="-25000" dirty="0">
                <a:solidFill>
                  <a:srgbClr val="000000"/>
                </a:solidFill>
              </a:rPr>
              <a:t>1</a:t>
            </a:r>
            <a:r>
              <a:rPr lang="en-US" sz="2000" dirty="0">
                <a:solidFill>
                  <a:srgbClr val="000000"/>
                </a:solidFill>
              </a:rPr>
              <a:t> and </a:t>
            </a:r>
            <a:r>
              <a:rPr lang="en-US" sz="2000" i="1" dirty="0">
                <a:solidFill>
                  <a:srgbClr val="000000"/>
                </a:solidFill>
              </a:rPr>
              <a:t>H</a:t>
            </a:r>
            <a:r>
              <a:rPr lang="en-US" sz="2000" baseline="-25000" dirty="0">
                <a:solidFill>
                  <a:srgbClr val="000000"/>
                </a:solidFill>
              </a:rPr>
              <a:t>2</a:t>
            </a:r>
            <a:r>
              <a:rPr lang="en-US" sz="2000" dirty="0">
                <a:solidFill>
                  <a:srgbClr val="000000"/>
                </a:solidFill>
              </a:rPr>
              <a:t>, while the load is connected between the </a:t>
            </a:r>
            <a:r>
              <a:rPr lang="en-US" sz="2000" i="1" dirty="0">
                <a:solidFill>
                  <a:srgbClr val="000000"/>
                </a:solidFill>
              </a:rPr>
              <a:t>X</a:t>
            </a:r>
            <a:r>
              <a:rPr lang="en-US" sz="2000" baseline="-25000" dirty="0">
                <a:solidFill>
                  <a:srgbClr val="000000"/>
                </a:solidFill>
              </a:rPr>
              <a:t>1</a:t>
            </a:r>
            <a:r>
              <a:rPr lang="en-US" sz="2000" dirty="0">
                <a:solidFill>
                  <a:srgbClr val="000000"/>
                </a:solidFill>
              </a:rPr>
              <a:t> terminal and the extension of </a:t>
            </a:r>
            <a:r>
              <a:rPr lang="en-US" sz="2000" i="1" dirty="0">
                <a:solidFill>
                  <a:srgbClr val="000000"/>
                </a:solidFill>
              </a:rPr>
              <a:t>H</a:t>
            </a:r>
            <a:r>
              <a:rPr lang="en-US" sz="2000" baseline="-25000" dirty="0">
                <a:solidFill>
                  <a:srgbClr val="000000"/>
                </a:solidFill>
              </a:rPr>
              <a:t>2</a:t>
            </a:r>
            <a:r>
              <a:rPr lang="en-US" sz="2000" dirty="0">
                <a:solidFill>
                  <a:srgbClr val="000000"/>
                </a:solidFill>
              </a:rPr>
              <a:t>.</a:t>
            </a:r>
            <a:endParaRPr lang="en-US" sz="2000" dirty="0">
              <a:solidFill>
                <a:srgbClr val="000000"/>
              </a:solidFill>
              <a:effectLst/>
            </a:endParaRPr>
          </a:p>
        </p:txBody>
      </p:sp>
      <p:sp>
        <p:nvSpPr>
          <p:cNvPr id="30" name="TextBox 29"/>
          <p:cNvSpPr txBox="1"/>
          <p:nvPr/>
        </p:nvSpPr>
        <p:spPr>
          <a:xfrm>
            <a:off x="2133600" y="5591722"/>
            <a:ext cx="5638800" cy="400110"/>
          </a:xfrm>
          <a:prstGeom prst="rect">
            <a:avLst/>
          </a:prstGeom>
          <a:noFill/>
        </p:spPr>
        <p:txBody>
          <a:bodyPr wrap="square" rtlCol="0">
            <a:spAutoFit/>
          </a:bodyPr>
          <a:lstStyle/>
          <a:p>
            <a:pPr algn="ctr"/>
            <a:r>
              <a:rPr lang="en-US" sz="2000" dirty="0"/>
              <a:t>Fig.3 Step-up autotransformer</a:t>
            </a:r>
          </a:p>
        </p:txBody>
      </p:sp>
      <p:pic>
        <p:nvPicPr>
          <p:cNvPr id="8" name="Picture 7"/>
          <p:cNvPicPr>
            <a:picLocks noChangeAspect="1"/>
          </p:cNvPicPr>
          <p:nvPr/>
        </p:nvPicPr>
        <p:blipFill>
          <a:blip r:embed="rId2"/>
          <a:stretch>
            <a:fillRect/>
          </a:stretch>
        </p:blipFill>
        <p:spPr>
          <a:xfrm>
            <a:off x="2133600" y="2118360"/>
            <a:ext cx="5567882" cy="3420998"/>
          </a:xfrm>
          <a:prstGeom prst="rect">
            <a:avLst/>
          </a:prstGeom>
        </p:spPr>
      </p:pic>
      <p:sp>
        <p:nvSpPr>
          <p:cNvPr id="9"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38983279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5581593" cy="584775"/>
          </a:xfrm>
          <a:prstGeom prst="rect">
            <a:avLst/>
          </a:prstGeom>
        </p:spPr>
        <p:txBody>
          <a:bodyPr wrap="none">
            <a:spAutoFit/>
          </a:bodyPr>
          <a:lstStyle/>
          <a:p>
            <a:r>
              <a:rPr lang="en-US" sz="3200" dirty="0">
                <a:solidFill>
                  <a:srgbClr val="C8102E"/>
                </a:solidFill>
                <a:latin typeface="+mj-lt"/>
                <a:ea typeface="+mj-ea"/>
                <a:cs typeface="+mj-cs"/>
              </a:rPr>
              <a:t>Two-Winding Autotransformer</a:t>
            </a:r>
          </a:p>
        </p:txBody>
      </p:sp>
      <p:sp>
        <p:nvSpPr>
          <p:cNvPr id="4" name="Slide Number Placeholder 3"/>
          <p:cNvSpPr>
            <a:spLocks noGrp="1"/>
          </p:cNvSpPr>
          <p:nvPr>
            <p:ph type="sldNum" sz="quarter" idx="12"/>
          </p:nvPr>
        </p:nvSpPr>
        <p:spPr/>
        <p:txBody>
          <a:bodyPr/>
          <a:lstStyle/>
          <a:p>
            <a:fld id="{5B7A2384-8C5D-49F6-8259-B9A64ECD4852}" type="slidenum">
              <a:rPr lang="en-US" smtClean="0"/>
              <a:t>19</a:t>
            </a:fld>
            <a:endParaRPr lang="en-US" dirty="0"/>
          </a:p>
        </p:txBody>
      </p:sp>
      <p:sp>
        <p:nvSpPr>
          <p:cNvPr id="7" name="Rectangle 6"/>
          <p:cNvSpPr/>
          <p:nvPr/>
        </p:nvSpPr>
        <p:spPr>
          <a:xfrm>
            <a:off x="170793" y="624052"/>
            <a:ext cx="8915400" cy="1323439"/>
          </a:xfrm>
          <a:prstGeom prst="rect">
            <a:avLst/>
          </a:prstGeom>
        </p:spPr>
        <p:txBody>
          <a:bodyPr wrap="square">
            <a:spAutoFit/>
          </a:bodyPr>
          <a:lstStyle/>
          <a:p>
            <a:pPr algn="just"/>
            <a:r>
              <a:rPr lang="en-US" sz="2000" dirty="0"/>
              <a:t>In Fig.3, </a:t>
            </a:r>
            <a:r>
              <a:rPr lang="en-US" sz="2000" i="1" dirty="0"/>
              <a:t>V</a:t>
            </a:r>
            <a:r>
              <a:rPr lang="en-US" sz="2000" i="1" baseline="-25000" dirty="0"/>
              <a:t>S</a:t>
            </a:r>
            <a:r>
              <a:rPr lang="en-US" sz="2000" dirty="0"/>
              <a:t> is the “source” voltage and </a:t>
            </a:r>
            <a:r>
              <a:rPr lang="en-US" sz="2000" i="1" dirty="0"/>
              <a:t>V</a:t>
            </a:r>
            <a:r>
              <a:rPr lang="en-US" sz="2000" i="1" baseline="-25000" dirty="0"/>
              <a:t>L</a:t>
            </a:r>
            <a:r>
              <a:rPr lang="en-US" sz="2000" dirty="0"/>
              <a:t> is the “load” voltage. The low-voltage winding of the two-winding transformer will be referred to as the “series” winding of the autotransformer, and the high-voltage winding of the two-winding transformer will be referred to as the “shunt” winding of the autotransformer. </a:t>
            </a:r>
          </a:p>
        </p:txBody>
      </p:sp>
      <p:sp>
        <p:nvSpPr>
          <p:cNvPr id="30" name="TextBox 29"/>
          <p:cNvSpPr txBox="1"/>
          <p:nvPr/>
        </p:nvSpPr>
        <p:spPr>
          <a:xfrm>
            <a:off x="2209800" y="5581451"/>
            <a:ext cx="5638800" cy="400110"/>
          </a:xfrm>
          <a:prstGeom prst="rect">
            <a:avLst/>
          </a:prstGeom>
          <a:noFill/>
        </p:spPr>
        <p:txBody>
          <a:bodyPr wrap="square" rtlCol="0">
            <a:spAutoFit/>
          </a:bodyPr>
          <a:lstStyle/>
          <a:p>
            <a:pPr algn="ctr"/>
            <a:r>
              <a:rPr lang="en-US" sz="2000" dirty="0"/>
              <a:t>Fig.3 Step-up autotransformer</a:t>
            </a:r>
          </a:p>
        </p:txBody>
      </p:sp>
      <p:pic>
        <p:nvPicPr>
          <p:cNvPr id="8" name="Picture 7"/>
          <p:cNvPicPr>
            <a:picLocks noChangeAspect="1"/>
          </p:cNvPicPr>
          <p:nvPr/>
        </p:nvPicPr>
        <p:blipFill>
          <a:blip r:embed="rId2"/>
          <a:stretch>
            <a:fillRect/>
          </a:stretch>
        </p:blipFill>
        <p:spPr>
          <a:xfrm>
            <a:off x="2057400" y="2141602"/>
            <a:ext cx="5319842" cy="3268598"/>
          </a:xfrm>
          <a:prstGeom prst="rect">
            <a:avLst/>
          </a:prstGeom>
        </p:spPr>
      </p:pic>
      <p:sp>
        <p:nvSpPr>
          <p:cNvPr id="9"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414421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5730875"/>
            <a:ext cx="213360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B7A2384-8C5D-49F6-8259-B9A64ECD4852}"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9" name="Rectangle 8"/>
          <p:cNvSpPr/>
          <p:nvPr/>
        </p:nvSpPr>
        <p:spPr>
          <a:xfrm>
            <a:off x="1295400" y="2183249"/>
            <a:ext cx="6507893" cy="630942"/>
          </a:xfrm>
          <a:prstGeom prst="rect">
            <a:avLst/>
          </a:prstGeom>
        </p:spPr>
        <p:txBody>
          <a:bodyPr wrap="square">
            <a:spAutoFit/>
          </a:bodyPr>
          <a:lstStyle/>
          <a:p>
            <a:pPr lvl="0" algn="ctr"/>
            <a:r>
              <a:rPr lang="en-US" sz="3500" b="1" dirty="0">
                <a:solidFill>
                  <a:srgbClr val="C8102E"/>
                </a:solidFill>
                <a:latin typeface="Univers 67 CondensedBold"/>
              </a:rPr>
              <a:t>Modeling Voltage Regulators</a:t>
            </a:r>
            <a:endParaRPr kumimoji="0" lang="en-US" sz="3500" b="1" i="0" u="none" strike="noStrike" kern="1200" cap="none" spc="0" normalizeH="0" baseline="0" noProof="0" dirty="0">
              <a:ln>
                <a:noFill/>
              </a:ln>
              <a:solidFill>
                <a:srgbClr val="C8102E"/>
              </a:solidFill>
              <a:effectLst/>
              <a:uLnTx/>
              <a:uFillTx/>
              <a:latin typeface="Univers 67 CondensedBold"/>
              <a:ea typeface="+mn-ea"/>
              <a:cs typeface="+mn-cs"/>
            </a:endParaRPr>
          </a:p>
        </p:txBody>
      </p:sp>
      <p:sp>
        <p:nvSpPr>
          <p:cNvPr id="14" name="Subtitle 4">
            <a:extLst>
              <a:ext uri="{FF2B5EF4-FFF2-40B4-BE49-F238E27FC236}">
                <a16:creationId xmlns:a16="http://schemas.microsoft.com/office/drawing/2014/main" id="{6E5C1C03-BF52-AA46-AC61-9C4DB6FA2CE7}"/>
              </a:ext>
            </a:extLst>
          </p:cNvPr>
          <p:cNvSpPr txBox="1">
            <a:spLocks/>
          </p:cNvSpPr>
          <p:nvPr/>
        </p:nvSpPr>
        <p:spPr>
          <a:xfrm>
            <a:off x="1600200" y="3276600"/>
            <a:ext cx="6400800" cy="1066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tint val="75000"/>
                  </a:prstClr>
                </a:solidFill>
                <a:effectLst/>
                <a:uLnTx/>
                <a:uFillTx/>
                <a:latin typeface="Calibri"/>
                <a:ea typeface="+mn-ea"/>
                <a:cs typeface="+mn-cs"/>
              </a:rPr>
              <a:t>Acknowledgement: The slides are developed based in part on Distribution System Modeling and Analysis, 4</a:t>
            </a:r>
            <a:r>
              <a:rPr kumimoji="0" lang="en-US" sz="2000" b="0" i="0" u="none" strike="noStrike" kern="1200" cap="none" spc="0" normalizeH="0" baseline="30000" noProof="0" dirty="0">
                <a:ln>
                  <a:noFill/>
                </a:ln>
                <a:solidFill>
                  <a:prstClr val="black">
                    <a:tint val="75000"/>
                  </a:prstClr>
                </a:solidFill>
                <a:effectLst/>
                <a:uLnTx/>
                <a:uFillTx/>
                <a:latin typeface="Calibri"/>
                <a:ea typeface="+mn-ea"/>
                <a:cs typeface="+mn-cs"/>
              </a:rPr>
              <a:t>th</a:t>
            </a:r>
            <a:r>
              <a:rPr kumimoji="0" lang="en-US" sz="2000" b="0" i="0" u="none" strike="noStrike" kern="1200" cap="none" spc="0" normalizeH="0" baseline="0" noProof="0" dirty="0">
                <a:ln>
                  <a:noFill/>
                </a:ln>
                <a:solidFill>
                  <a:prstClr val="black">
                    <a:tint val="75000"/>
                  </a:prstClr>
                </a:solidFill>
                <a:effectLst/>
                <a:uLnTx/>
                <a:uFillTx/>
                <a:latin typeface="Calibri"/>
                <a:ea typeface="+mn-ea"/>
                <a:cs typeface="+mn-cs"/>
              </a:rPr>
              <a:t> edition, William H. </a:t>
            </a:r>
            <a:r>
              <a:rPr kumimoji="0" lang="en-US" sz="2000" b="0" i="0" u="none" strike="noStrike" kern="1200" cap="none" spc="0" normalizeH="0" baseline="0" noProof="0" dirty="0" err="1">
                <a:ln>
                  <a:noFill/>
                </a:ln>
                <a:solidFill>
                  <a:prstClr val="black">
                    <a:tint val="75000"/>
                  </a:prstClr>
                </a:solidFill>
                <a:effectLst/>
                <a:uLnTx/>
                <a:uFillTx/>
                <a:latin typeface="Calibri"/>
                <a:ea typeface="+mn-ea"/>
                <a:cs typeface="+mn-cs"/>
              </a:rPr>
              <a:t>Kersting</a:t>
            </a:r>
            <a:r>
              <a:rPr kumimoji="0" lang="en-US" sz="2000" b="0" i="0" u="none" strike="noStrike" kern="1200" cap="none" spc="0" normalizeH="0" baseline="0" noProof="0" dirty="0">
                <a:ln>
                  <a:noFill/>
                </a:ln>
                <a:solidFill>
                  <a:prstClr val="black">
                    <a:tint val="75000"/>
                  </a:prstClr>
                </a:solidFill>
                <a:effectLst/>
                <a:uLnTx/>
                <a:uFillTx/>
                <a:latin typeface="Calibri"/>
                <a:ea typeface="+mn-ea"/>
                <a:cs typeface="+mn-cs"/>
              </a:rPr>
              <a:t>, CRC Press, 2017 </a:t>
            </a:r>
          </a:p>
        </p:txBody>
      </p:sp>
    </p:spTree>
    <p:extLst>
      <p:ext uri="{BB962C8B-B14F-4D97-AF65-F5344CB8AC3E}">
        <p14:creationId xmlns:p14="http://schemas.microsoft.com/office/powerpoint/2010/main" val="34580647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5581593" cy="584775"/>
          </a:xfrm>
          <a:prstGeom prst="rect">
            <a:avLst/>
          </a:prstGeom>
        </p:spPr>
        <p:txBody>
          <a:bodyPr wrap="none">
            <a:spAutoFit/>
          </a:bodyPr>
          <a:lstStyle/>
          <a:p>
            <a:r>
              <a:rPr lang="en-US" sz="3200" dirty="0">
                <a:solidFill>
                  <a:srgbClr val="C8102E"/>
                </a:solidFill>
                <a:latin typeface="+mj-lt"/>
                <a:ea typeface="+mj-ea"/>
                <a:cs typeface="+mj-cs"/>
              </a:rPr>
              <a:t>Two-Winding Autotransformer</a:t>
            </a:r>
          </a:p>
        </p:txBody>
      </p:sp>
      <p:sp>
        <p:nvSpPr>
          <p:cNvPr id="4" name="Slide Number Placeholder 3"/>
          <p:cNvSpPr>
            <a:spLocks noGrp="1"/>
          </p:cNvSpPr>
          <p:nvPr>
            <p:ph type="sldNum" sz="quarter" idx="12"/>
          </p:nvPr>
        </p:nvSpPr>
        <p:spPr/>
        <p:txBody>
          <a:bodyPr/>
          <a:lstStyle/>
          <a:p>
            <a:fld id="{5B7A2384-8C5D-49F6-8259-B9A64ECD4852}" type="slidenum">
              <a:rPr lang="en-US" smtClean="0"/>
              <a:t>20</a:t>
            </a:fld>
            <a:endParaRPr lang="en-US" dirty="0"/>
          </a:p>
        </p:txBody>
      </p:sp>
      <p:sp>
        <p:nvSpPr>
          <p:cNvPr id="7" name="Rectangle 6"/>
          <p:cNvSpPr/>
          <p:nvPr/>
        </p:nvSpPr>
        <p:spPr>
          <a:xfrm>
            <a:off x="0" y="2147175"/>
            <a:ext cx="8915400" cy="1938992"/>
          </a:xfrm>
          <a:prstGeom prst="rect">
            <a:avLst/>
          </a:prstGeom>
        </p:spPr>
        <p:txBody>
          <a:bodyPr wrap="square">
            <a:spAutoFit/>
          </a:bodyPr>
          <a:lstStyle/>
          <a:p>
            <a:pPr algn="just"/>
            <a:r>
              <a:rPr lang="en-US" sz="2000" dirty="0"/>
              <a:t>Generalized constants similar to those of the two-winding transformer can be developed for the autotransformer. The total equivalent transformer impedance is referred to the “series” winding. The “ideal” transformer Equations (4) and (5) still apply.</a:t>
            </a:r>
          </a:p>
          <a:p>
            <a:pPr algn="just"/>
            <a:endParaRPr lang="en-US" sz="2000" dirty="0"/>
          </a:p>
          <a:p>
            <a:pPr algn="just"/>
            <a:r>
              <a:rPr lang="en-US" sz="2000" dirty="0"/>
              <a:t>Applying KVL in the secondary circuit,</a:t>
            </a:r>
          </a:p>
        </p:txBody>
      </p:sp>
      <mc:AlternateContent xmlns:mc="http://schemas.openxmlformats.org/markup-compatibility/2006" xmlns:a14="http://schemas.microsoft.com/office/drawing/2010/main">
        <mc:Choice Requires="a14">
          <p:sp>
            <p:nvSpPr>
              <p:cNvPr id="9" name="TextBox 8"/>
              <p:cNvSpPr txBox="1"/>
              <p:nvPr/>
            </p:nvSpPr>
            <p:spPr>
              <a:xfrm>
                <a:off x="3291721" y="762000"/>
                <a:ext cx="2410403" cy="6265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𝐸</m:t>
                          </m:r>
                        </m:e>
                        <m:sub>
                          <m:r>
                            <a:rPr lang="en-US" altLang="zh-CN" sz="2000" b="0" i="1" smtClean="0">
                              <a:latin typeface="Cambria Math" panose="02040503050406030204" pitchFamily="18" charset="0"/>
                            </a:rPr>
                            <m:t>2</m:t>
                          </m:r>
                        </m:sub>
                      </m:sSub>
                      <m:r>
                        <a:rPr lang="en-US" sz="2000">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𝑁</m:t>
                              </m:r>
                            </m:e>
                            <m:sub>
                              <m:r>
                                <a:rPr lang="en-US" altLang="zh-CN" sz="2000" i="1">
                                  <a:latin typeface="Cambria Math" panose="02040503050406030204" pitchFamily="18" charset="0"/>
                                </a:rPr>
                                <m:t>2</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𝑁</m:t>
                              </m:r>
                            </m:e>
                            <m:sub>
                              <m:r>
                                <a:rPr lang="en-US" sz="2000" i="1">
                                  <a:latin typeface="Cambria Math" panose="02040503050406030204" pitchFamily="18" charset="0"/>
                                </a:rPr>
                                <m:t>1</m:t>
                              </m:r>
                            </m:sub>
                          </m:sSub>
                        </m:den>
                      </m:f>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𝐸</m:t>
                          </m:r>
                        </m:e>
                        <m:sub>
                          <m:r>
                            <a:rPr lang="en-US" altLang="zh-CN" sz="2000" b="0" i="1" smtClean="0">
                              <a:latin typeface="Cambria Math" panose="02040503050406030204" pitchFamily="18" charset="0"/>
                            </a:rPr>
                            <m:t>1</m:t>
                          </m:r>
                        </m:sub>
                      </m:sSub>
                      <m:r>
                        <a:rPr lang="en-US" altLang="zh-CN"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𝑛</m:t>
                          </m:r>
                        </m:e>
                        <m:sub>
                          <m:r>
                            <m:rPr>
                              <m:sty m:val="p"/>
                            </m:rPr>
                            <a:rPr lang="en-US" altLang="zh-CN" sz="2000" i="1">
                              <a:latin typeface="Cambria Math" panose="02040503050406030204" pitchFamily="18" charset="0"/>
                            </a:rPr>
                            <m:t>t</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𝐸</m:t>
                          </m:r>
                        </m:e>
                        <m:sub>
                          <m:r>
                            <a:rPr lang="en-US" altLang="zh-CN" sz="2000" b="0" i="1" smtClean="0">
                              <a:latin typeface="Cambria Math" panose="02040503050406030204" pitchFamily="18" charset="0"/>
                            </a:rPr>
                            <m:t>1</m:t>
                          </m:r>
                        </m:sub>
                      </m:sSub>
                    </m:oMath>
                  </m:oMathPara>
                </a14:m>
                <a:endParaRPr lang="en-US" sz="2000" dirty="0"/>
              </a:p>
            </p:txBody>
          </p:sp>
        </mc:Choice>
        <mc:Fallback xmlns="">
          <p:sp>
            <p:nvSpPr>
              <p:cNvPr id="9" name="TextBox 8"/>
              <p:cNvSpPr txBox="1">
                <a:spLocks noRot="1" noChangeAspect="1" noMove="1" noResize="1" noEditPoints="1" noAdjustHandles="1" noChangeArrowheads="1" noChangeShapeType="1" noTextEdit="1"/>
              </p:cNvSpPr>
              <p:nvPr/>
            </p:nvSpPr>
            <p:spPr>
              <a:xfrm>
                <a:off x="3291721" y="762000"/>
                <a:ext cx="2410403" cy="626518"/>
              </a:xfrm>
              <a:prstGeom prst="rect">
                <a:avLst/>
              </a:prstGeom>
              <a:blipFill>
                <a:blip r:embed="rId2"/>
                <a:stretch>
                  <a:fillRect/>
                </a:stretch>
              </a:blipFill>
            </p:spPr>
            <p:txBody>
              <a:bodyPr/>
              <a:lstStyle/>
              <a:p>
                <a:r>
                  <a:rPr lang="en-US">
                    <a:noFill/>
                  </a:rPr>
                  <a:t> </a:t>
                </a:r>
              </a:p>
            </p:txBody>
          </p:sp>
        </mc:Fallback>
      </mc:AlternateContent>
      <p:sp>
        <p:nvSpPr>
          <p:cNvPr id="10" name="TextBox 9"/>
          <p:cNvSpPr txBox="1"/>
          <p:nvPr/>
        </p:nvSpPr>
        <p:spPr>
          <a:xfrm>
            <a:off x="8038606" y="1011670"/>
            <a:ext cx="482824" cy="400110"/>
          </a:xfrm>
          <a:prstGeom prst="rect">
            <a:avLst/>
          </a:prstGeom>
          <a:noFill/>
        </p:spPr>
        <p:txBody>
          <a:bodyPr wrap="none" rtlCol="0">
            <a:spAutoFit/>
          </a:bodyPr>
          <a:lstStyle/>
          <a:p>
            <a:r>
              <a:rPr lang="en-US" sz="2000" dirty="0"/>
              <a:t>(</a:t>
            </a:r>
            <a:r>
              <a:rPr lang="en-US" altLang="zh-CN" sz="2000" dirty="0"/>
              <a:t>4</a:t>
            </a:r>
            <a:r>
              <a:rPr lang="en-US" sz="2000" dirty="0"/>
              <a:t>)</a:t>
            </a:r>
          </a:p>
        </p:txBody>
      </p:sp>
      <mc:AlternateContent xmlns:mc="http://schemas.openxmlformats.org/markup-compatibility/2006" xmlns:a14="http://schemas.microsoft.com/office/drawing/2010/main">
        <mc:Choice Requires="a14">
          <p:sp>
            <p:nvSpPr>
              <p:cNvPr id="11" name="TextBox 10"/>
              <p:cNvSpPr txBox="1"/>
              <p:nvPr/>
            </p:nvSpPr>
            <p:spPr>
              <a:xfrm>
                <a:off x="3377610" y="1493528"/>
                <a:ext cx="2225161" cy="6265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𝐼</m:t>
                          </m:r>
                        </m:e>
                        <m:sub>
                          <m:r>
                            <a:rPr lang="en-US" altLang="zh-CN" sz="2000" b="0" i="1" smtClean="0">
                              <a:latin typeface="Cambria Math" panose="02040503050406030204" pitchFamily="18" charset="0"/>
                            </a:rPr>
                            <m:t>1</m:t>
                          </m:r>
                        </m:sub>
                      </m:sSub>
                      <m:r>
                        <a:rPr lang="en-US" sz="2000">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𝑁</m:t>
                              </m:r>
                            </m:e>
                            <m:sub>
                              <m:r>
                                <a:rPr lang="en-US" altLang="zh-CN" sz="2000" i="1">
                                  <a:latin typeface="Cambria Math" panose="02040503050406030204" pitchFamily="18" charset="0"/>
                                </a:rPr>
                                <m:t>2</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𝑁</m:t>
                              </m:r>
                            </m:e>
                            <m:sub>
                              <m:r>
                                <a:rPr lang="en-US" sz="2000" i="1">
                                  <a:latin typeface="Cambria Math" panose="02040503050406030204" pitchFamily="18" charset="0"/>
                                </a:rPr>
                                <m:t>1</m:t>
                              </m:r>
                            </m:sub>
                          </m:sSub>
                        </m:den>
                      </m:f>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altLang="zh-CN" sz="2000" b="0" i="1" smtClean="0">
                              <a:latin typeface="Cambria Math" panose="02040503050406030204" pitchFamily="18" charset="0"/>
                            </a:rPr>
                            <m:t>2</m:t>
                          </m:r>
                        </m:sub>
                      </m:sSub>
                      <m:r>
                        <a:rPr lang="en-US" altLang="zh-CN"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m:rPr>
                              <m:sty m:val="p"/>
                            </m:rPr>
                            <a:rPr lang="en-US" altLang="zh-CN" sz="2000" i="1">
                              <a:latin typeface="Cambria Math" panose="02040503050406030204" pitchFamily="18" charset="0"/>
                            </a:rPr>
                            <m:t>t</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altLang="zh-CN" sz="2000" b="0" i="1" smtClean="0">
                              <a:latin typeface="Cambria Math" panose="02040503050406030204" pitchFamily="18" charset="0"/>
                            </a:rPr>
                            <m:t>2</m:t>
                          </m:r>
                        </m:sub>
                      </m:sSub>
                    </m:oMath>
                  </m:oMathPara>
                </a14:m>
                <a:endParaRPr lang="en-US" sz="20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377610" y="1493528"/>
                <a:ext cx="2225161" cy="626518"/>
              </a:xfrm>
              <a:prstGeom prst="rect">
                <a:avLst/>
              </a:prstGeom>
              <a:blipFill>
                <a:blip r:embed="rId3"/>
                <a:stretch>
                  <a:fillRect/>
                </a:stretch>
              </a:blipFill>
            </p:spPr>
            <p:txBody>
              <a:bodyPr/>
              <a:lstStyle/>
              <a:p>
                <a:r>
                  <a:rPr lang="en-US">
                    <a:noFill/>
                  </a:rPr>
                  <a:t> </a:t>
                </a:r>
              </a:p>
            </p:txBody>
          </p:sp>
        </mc:Fallback>
      </mc:AlternateContent>
      <p:sp>
        <p:nvSpPr>
          <p:cNvPr id="12" name="TextBox 11"/>
          <p:cNvSpPr txBox="1"/>
          <p:nvPr/>
        </p:nvSpPr>
        <p:spPr>
          <a:xfrm>
            <a:off x="8038606" y="1547496"/>
            <a:ext cx="482824" cy="400110"/>
          </a:xfrm>
          <a:prstGeom prst="rect">
            <a:avLst/>
          </a:prstGeom>
          <a:noFill/>
        </p:spPr>
        <p:txBody>
          <a:bodyPr wrap="none" rtlCol="0">
            <a:spAutoFit/>
          </a:bodyPr>
          <a:lstStyle/>
          <a:p>
            <a:r>
              <a:rPr lang="en-US" sz="2000" dirty="0"/>
              <a:t>(</a:t>
            </a:r>
            <a:r>
              <a:rPr lang="en-US" altLang="zh-CN" sz="2000" dirty="0"/>
              <a:t>5</a:t>
            </a:r>
            <a:r>
              <a:rPr lang="en-US" sz="2000" dirty="0"/>
              <a:t>)</a:t>
            </a:r>
          </a:p>
        </p:txBody>
      </p:sp>
      <mc:AlternateContent xmlns:mc="http://schemas.openxmlformats.org/markup-compatibility/2006" xmlns:a14="http://schemas.microsoft.com/office/drawing/2010/main">
        <mc:Choice Requires="a14">
          <p:sp>
            <p:nvSpPr>
              <p:cNvPr id="13" name="TextBox 12"/>
              <p:cNvSpPr txBox="1"/>
              <p:nvPr/>
            </p:nvSpPr>
            <p:spPr>
              <a:xfrm>
                <a:off x="3270700" y="4122520"/>
                <a:ext cx="240027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𝐸</m:t>
                          </m:r>
                        </m:e>
                        <m:sub>
                          <m:r>
                            <a:rPr lang="en-US" altLang="zh-CN" sz="2000" b="0" i="1" smtClean="0">
                              <a:latin typeface="Cambria Math" panose="02040503050406030204" pitchFamily="18" charset="0"/>
                            </a:rPr>
                            <m:t>1</m:t>
                          </m:r>
                        </m:sub>
                      </m:sSub>
                      <m:r>
                        <a:rPr lang="en-US" altLang="zh-CN" sz="2000" b="0" i="0"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𝐸</m:t>
                          </m:r>
                        </m:e>
                        <m:sub>
                          <m:r>
                            <a:rPr lang="en-US" altLang="zh-CN" sz="2000" i="1">
                              <a:latin typeface="Cambria Math" panose="02040503050406030204" pitchFamily="18" charset="0"/>
                            </a:rPr>
                            <m:t>2</m:t>
                          </m:r>
                        </m:sub>
                      </m:sSub>
                      <m:r>
                        <a:rPr lang="en-US" sz="200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altLang="zh-CN" sz="2000" b="0" i="1" smtClean="0">
                              <a:latin typeface="Cambria Math" panose="02040503050406030204" pitchFamily="18" charset="0"/>
                            </a:rPr>
                            <m:t>𝐿</m:t>
                          </m:r>
                        </m:sub>
                      </m:sSub>
                      <m:r>
                        <a:rPr lang="en-US" altLang="zh-CN" sz="200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m:rPr>
                              <m:sty m:val="p"/>
                            </m:rPr>
                            <a:rPr lang="en-US" altLang="zh-CN" sz="2000" i="1">
                              <a:latin typeface="Cambria Math" panose="02040503050406030204" pitchFamily="18" charset="0"/>
                            </a:rPr>
                            <m:t>t</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altLang="zh-CN" sz="2000" b="0" i="1" smtClean="0">
                              <a:latin typeface="Cambria Math" panose="02040503050406030204" pitchFamily="18" charset="0"/>
                            </a:rPr>
                            <m:t>2</m:t>
                          </m:r>
                        </m:sub>
                      </m:sSub>
                    </m:oMath>
                  </m:oMathPara>
                </a14:m>
                <a:endParaRPr lang="en-US" sz="2000" dirty="0"/>
              </a:p>
            </p:txBody>
          </p:sp>
        </mc:Choice>
        <mc:Fallback xmlns="">
          <p:sp>
            <p:nvSpPr>
              <p:cNvPr id="13" name="TextBox 12"/>
              <p:cNvSpPr txBox="1">
                <a:spLocks noRot="1" noChangeAspect="1" noMove="1" noResize="1" noEditPoints="1" noAdjustHandles="1" noChangeArrowheads="1" noChangeShapeType="1" noTextEdit="1"/>
              </p:cNvSpPr>
              <p:nvPr/>
            </p:nvSpPr>
            <p:spPr>
              <a:xfrm>
                <a:off x="3270700" y="4122520"/>
                <a:ext cx="2400272" cy="307777"/>
              </a:xfrm>
              <a:prstGeom prst="rect">
                <a:avLst/>
              </a:prstGeom>
              <a:blipFill>
                <a:blip r:embed="rId4"/>
                <a:stretch>
                  <a:fillRect l="-2036" r="-763" b="-17647"/>
                </a:stretch>
              </a:blipFill>
            </p:spPr>
            <p:txBody>
              <a:bodyPr/>
              <a:lstStyle/>
              <a:p>
                <a:r>
                  <a:rPr lang="en-US">
                    <a:noFill/>
                  </a:rPr>
                  <a:t> </a:t>
                </a:r>
              </a:p>
            </p:txBody>
          </p:sp>
        </mc:Fallback>
      </mc:AlternateContent>
      <p:sp>
        <p:nvSpPr>
          <p:cNvPr id="14" name="TextBox 13"/>
          <p:cNvSpPr txBox="1"/>
          <p:nvPr/>
        </p:nvSpPr>
        <p:spPr>
          <a:xfrm>
            <a:off x="8038606" y="4022064"/>
            <a:ext cx="611065" cy="400110"/>
          </a:xfrm>
          <a:prstGeom prst="rect">
            <a:avLst/>
          </a:prstGeom>
          <a:noFill/>
        </p:spPr>
        <p:txBody>
          <a:bodyPr wrap="none" rtlCol="0">
            <a:spAutoFit/>
          </a:bodyPr>
          <a:lstStyle/>
          <a:p>
            <a:r>
              <a:rPr lang="en-US" sz="2000" dirty="0"/>
              <a:t>(</a:t>
            </a:r>
            <a:r>
              <a:rPr lang="en-US" altLang="zh-CN" sz="2000" dirty="0"/>
              <a:t>19</a:t>
            </a:r>
            <a:r>
              <a:rPr lang="en-US" sz="2000" dirty="0"/>
              <a:t>)</a:t>
            </a:r>
          </a:p>
        </p:txBody>
      </p:sp>
      <p:sp>
        <p:nvSpPr>
          <p:cNvPr id="2" name="Rectangle 1"/>
          <p:cNvSpPr/>
          <p:nvPr/>
        </p:nvSpPr>
        <p:spPr>
          <a:xfrm>
            <a:off x="26276" y="4552890"/>
            <a:ext cx="9041524" cy="400110"/>
          </a:xfrm>
          <a:prstGeom prst="rect">
            <a:avLst/>
          </a:prstGeom>
        </p:spPr>
        <p:txBody>
          <a:bodyPr wrap="square">
            <a:spAutoFit/>
          </a:bodyPr>
          <a:lstStyle/>
          <a:p>
            <a:r>
              <a:rPr lang="en-US" sz="2000" dirty="0">
                <a:solidFill>
                  <a:srgbClr val="000000"/>
                </a:solidFill>
              </a:rPr>
              <a:t>Using the “ideal” transformer relationship of Equation (5),</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5" name="TextBox 14"/>
              <p:cNvSpPr txBox="1"/>
              <p:nvPr/>
            </p:nvSpPr>
            <p:spPr>
              <a:xfrm>
                <a:off x="2611987" y="5102423"/>
                <a:ext cx="448597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𝐸</m:t>
                          </m:r>
                        </m:e>
                        <m:sub>
                          <m:r>
                            <a:rPr lang="en-US" altLang="zh-CN" sz="2000" b="0" i="1" smtClean="0">
                              <a:latin typeface="Cambria Math" panose="02040503050406030204" pitchFamily="18" charset="0"/>
                            </a:rPr>
                            <m:t>1</m:t>
                          </m:r>
                        </m:sub>
                      </m:sSub>
                      <m:r>
                        <a:rPr lang="en-US" altLang="zh-CN" sz="2000" b="0" i="0"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m:rPr>
                              <m:sty m:val="p"/>
                            </m:rPr>
                            <a:rPr lang="en-US" altLang="zh-CN" sz="2000" i="1">
                              <a:latin typeface="Cambria Math" panose="02040503050406030204" pitchFamily="18" charset="0"/>
                            </a:rPr>
                            <m:t>t</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𝐸</m:t>
                          </m:r>
                        </m:e>
                        <m:sub>
                          <m:r>
                            <a:rPr lang="en-US" altLang="zh-CN" sz="2000" i="1">
                              <a:latin typeface="Cambria Math" panose="02040503050406030204" pitchFamily="18" charset="0"/>
                            </a:rPr>
                            <m:t>1</m:t>
                          </m:r>
                        </m:sub>
                      </m:sSub>
                      <m:r>
                        <a:rPr lang="en-US" sz="2000">
                          <a:latin typeface="Cambria Math" panose="02040503050406030204" pitchFamily="18" charset="0"/>
                        </a:rPr>
                        <m:t>=</m:t>
                      </m:r>
                      <m:r>
                        <a:rPr lang="en-US" sz="2000" b="0" i="1" smtClean="0">
                          <a:latin typeface="Cambria Math" panose="02040503050406030204" pitchFamily="18" charset="0"/>
                        </a:rPr>
                        <m:t>(1+</m:t>
                      </m:r>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m:rPr>
                              <m:sty m:val="p"/>
                            </m:rPr>
                            <a:rPr lang="en-US" altLang="zh-CN" sz="2000" i="1">
                              <a:latin typeface="Cambria Math" panose="02040503050406030204" pitchFamily="18" charset="0"/>
                            </a:rPr>
                            <m:t>t</m:t>
                          </m:r>
                        </m:sub>
                      </m:sSub>
                      <m:r>
                        <a:rPr lang="en-US" sz="2000" b="0" i="1" smtClean="0">
                          <a:latin typeface="Cambria Math" panose="02040503050406030204" pitchFamily="18" charset="0"/>
                        </a:rPr>
                        <m:t>)</m:t>
                      </m:r>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𝐸</m:t>
                          </m:r>
                        </m:e>
                        <m:sub>
                          <m:r>
                            <a:rPr lang="en-US" altLang="zh-CN" sz="2000" i="1">
                              <a:latin typeface="Cambria Math" panose="02040503050406030204" pitchFamily="18" charset="0"/>
                            </a:rPr>
                            <m:t>1</m:t>
                          </m:r>
                        </m:sub>
                      </m:sSub>
                      <m:r>
                        <a:rPr lang="en-US" sz="200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altLang="zh-CN" sz="2000" b="0" i="1" smtClean="0">
                              <a:latin typeface="Cambria Math" panose="02040503050406030204" pitchFamily="18" charset="0"/>
                            </a:rPr>
                            <m:t>𝐿</m:t>
                          </m:r>
                        </m:sub>
                      </m:sSub>
                      <m:r>
                        <a:rPr lang="en-US" altLang="zh-CN" sz="200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m:rPr>
                              <m:sty m:val="p"/>
                            </m:rPr>
                            <a:rPr lang="en-US" altLang="zh-CN" sz="2000" i="1">
                              <a:latin typeface="Cambria Math" panose="02040503050406030204" pitchFamily="18" charset="0"/>
                            </a:rPr>
                            <m:t>t</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altLang="zh-CN" sz="2000" b="0" i="1" smtClean="0">
                              <a:latin typeface="Cambria Math" panose="02040503050406030204" pitchFamily="18" charset="0"/>
                            </a:rPr>
                            <m:t>2</m:t>
                          </m:r>
                        </m:sub>
                      </m:sSub>
                    </m:oMath>
                  </m:oMathPara>
                </a14:m>
                <a:endParaRPr lang="en-US" sz="2000" dirty="0"/>
              </a:p>
            </p:txBody>
          </p:sp>
        </mc:Choice>
        <mc:Fallback xmlns="">
          <p:sp>
            <p:nvSpPr>
              <p:cNvPr id="15" name="TextBox 14"/>
              <p:cNvSpPr txBox="1">
                <a:spLocks noRot="1" noChangeAspect="1" noMove="1" noResize="1" noEditPoints="1" noAdjustHandles="1" noChangeArrowheads="1" noChangeShapeType="1" noTextEdit="1"/>
              </p:cNvSpPr>
              <p:nvPr/>
            </p:nvSpPr>
            <p:spPr>
              <a:xfrm>
                <a:off x="2611987" y="5102423"/>
                <a:ext cx="4485972" cy="307777"/>
              </a:xfrm>
              <a:prstGeom prst="rect">
                <a:avLst/>
              </a:prstGeom>
              <a:blipFill>
                <a:blip r:embed="rId5"/>
                <a:stretch>
                  <a:fillRect l="-679" r="-136" b="-35294"/>
                </a:stretch>
              </a:blipFill>
            </p:spPr>
            <p:txBody>
              <a:bodyPr/>
              <a:lstStyle/>
              <a:p>
                <a:r>
                  <a:rPr lang="en-US">
                    <a:noFill/>
                  </a:rPr>
                  <a:t> </a:t>
                </a:r>
              </a:p>
            </p:txBody>
          </p:sp>
        </mc:Fallback>
      </mc:AlternateContent>
      <p:sp>
        <p:nvSpPr>
          <p:cNvPr id="16" name="TextBox 15"/>
          <p:cNvSpPr txBox="1"/>
          <p:nvPr/>
        </p:nvSpPr>
        <p:spPr>
          <a:xfrm>
            <a:off x="8059627" y="5029200"/>
            <a:ext cx="611065" cy="400110"/>
          </a:xfrm>
          <a:prstGeom prst="rect">
            <a:avLst/>
          </a:prstGeom>
          <a:noFill/>
        </p:spPr>
        <p:txBody>
          <a:bodyPr wrap="none" rtlCol="0">
            <a:spAutoFit/>
          </a:bodyPr>
          <a:lstStyle/>
          <a:p>
            <a:r>
              <a:rPr lang="en-US" sz="2000" dirty="0"/>
              <a:t>(</a:t>
            </a:r>
            <a:r>
              <a:rPr lang="en-US" altLang="zh-CN" sz="2000" dirty="0"/>
              <a:t>20</a:t>
            </a:r>
            <a:r>
              <a:rPr lang="en-US" sz="2000" dirty="0"/>
              <a:t>)</a:t>
            </a:r>
          </a:p>
        </p:txBody>
      </p:sp>
      <p:sp>
        <p:nvSpPr>
          <p:cNvPr id="17"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5147699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5581593" cy="584775"/>
          </a:xfrm>
          <a:prstGeom prst="rect">
            <a:avLst/>
          </a:prstGeom>
        </p:spPr>
        <p:txBody>
          <a:bodyPr wrap="none">
            <a:spAutoFit/>
          </a:bodyPr>
          <a:lstStyle/>
          <a:p>
            <a:r>
              <a:rPr lang="en-US" sz="3200" dirty="0">
                <a:solidFill>
                  <a:srgbClr val="C8102E"/>
                </a:solidFill>
                <a:latin typeface="+mj-lt"/>
                <a:ea typeface="+mj-ea"/>
                <a:cs typeface="+mj-cs"/>
              </a:rPr>
              <a:t>Two-Winding Autotransformer</a:t>
            </a:r>
          </a:p>
        </p:txBody>
      </p:sp>
      <p:sp>
        <p:nvSpPr>
          <p:cNvPr id="4" name="Slide Number Placeholder 3"/>
          <p:cNvSpPr>
            <a:spLocks noGrp="1"/>
          </p:cNvSpPr>
          <p:nvPr>
            <p:ph type="sldNum" sz="quarter" idx="12"/>
          </p:nvPr>
        </p:nvSpPr>
        <p:spPr/>
        <p:txBody>
          <a:bodyPr/>
          <a:lstStyle/>
          <a:p>
            <a:fld id="{5B7A2384-8C5D-49F6-8259-B9A64ECD4852}" type="slidenum">
              <a:rPr lang="en-US" smtClean="0"/>
              <a:t>21</a:t>
            </a:fld>
            <a:endParaRPr lang="en-US" dirty="0"/>
          </a:p>
        </p:txBody>
      </p:sp>
      <mc:AlternateContent xmlns:mc="http://schemas.openxmlformats.org/markup-compatibility/2006" xmlns:a14="http://schemas.microsoft.com/office/drawing/2010/main">
        <mc:Choice Requires="a14">
          <p:sp>
            <p:nvSpPr>
              <p:cNvPr id="15" name="TextBox 14"/>
              <p:cNvSpPr txBox="1"/>
              <p:nvPr/>
            </p:nvSpPr>
            <p:spPr>
              <a:xfrm>
                <a:off x="2611987" y="774787"/>
                <a:ext cx="448597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𝐸</m:t>
                          </m:r>
                        </m:e>
                        <m:sub>
                          <m:r>
                            <a:rPr lang="en-US" altLang="zh-CN" sz="2000" b="0" i="1" smtClean="0">
                              <a:latin typeface="Cambria Math" panose="02040503050406030204" pitchFamily="18" charset="0"/>
                            </a:rPr>
                            <m:t>1</m:t>
                          </m:r>
                        </m:sub>
                      </m:sSub>
                      <m:r>
                        <a:rPr lang="en-US" altLang="zh-CN" sz="2000" b="0" i="0"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m:rPr>
                              <m:sty m:val="p"/>
                            </m:rPr>
                            <a:rPr lang="en-US" altLang="zh-CN" sz="2000" i="1">
                              <a:latin typeface="Cambria Math" panose="02040503050406030204" pitchFamily="18" charset="0"/>
                            </a:rPr>
                            <m:t>t</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𝐸</m:t>
                          </m:r>
                        </m:e>
                        <m:sub>
                          <m:r>
                            <a:rPr lang="en-US" altLang="zh-CN" sz="2000" i="1">
                              <a:latin typeface="Cambria Math" panose="02040503050406030204" pitchFamily="18" charset="0"/>
                            </a:rPr>
                            <m:t>1</m:t>
                          </m:r>
                        </m:sub>
                      </m:sSub>
                      <m:r>
                        <a:rPr lang="en-US" sz="2000">
                          <a:latin typeface="Cambria Math" panose="02040503050406030204" pitchFamily="18" charset="0"/>
                        </a:rPr>
                        <m:t>=</m:t>
                      </m:r>
                      <m:r>
                        <a:rPr lang="en-US" sz="2000" b="0" i="1" smtClean="0">
                          <a:latin typeface="Cambria Math" panose="02040503050406030204" pitchFamily="18" charset="0"/>
                        </a:rPr>
                        <m:t>(1+</m:t>
                      </m:r>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m:rPr>
                              <m:sty m:val="p"/>
                            </m:rPr>
                            <a:rPr lang="en-US" altLang="zh-CN" sz="2000" i="1">
                              <a:latin typeface="Cambria Math" panose="02040503050406030204" pitchFamily="18" charset="0"/>
                            </a:rPr>
                            <m:t>t</m:t>
                          </m:r>
                        </m:sub>
                      </m:sSub>
                      <m:r>
                        <a:rPr lang="en-US" sz="2000" b="0" i="1" smtClean="0">
                          <a:latin typeface="Cambria Math" panose="02040503050406030204" pitchFamily="18" charset="0"/>
                        </a:rPr>
                        <m:t>)</m:t>
                      </m:r>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𝐸</m:t>
                          </m:r>
                        </m:e>
                        <m:sub>
                          <m:r>
                            <a:rPr lang="en-US" altLang="zh-CN" sz="2000" i="1">
                              <a:latin typeface="Cambria Math" panose="02040503050406030204" pitchFamily="18" charset="0"/>
                            </a:rPr>
                            <m:t>1</m:t>
                          </m:r>
                        </m:sub>
                      </m:sSub>
                      <m:r>
                        <a:rPr lang="en-US" sz="200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altLang="zh-CN" sz="2000" b="0" i="1" smtClean="0">
                              <a:latin typeface="Cambria Math" panose="02040503050406030204" pitchFamily="18" charset="0"/>
                            </a:rPr>
                            <m:t>𝐿</m:t>
                          </m:r>
                        </m:sub>
                      </m:sSub>
                      <m:r>
                        <a:rPr lang="en-US" altLang="zh-CN" sz="200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m:rPr>
                              <m:sty m:val="p"/>
                            </m:rPr>
                            <a:rPr lang="en-US" altLang="zh-CN" sz="2000" i="1">
                              <a:latin typeface="Cambria Math" panose="02040503050406030204" pitchFamily="18" charset="0"/>
                            </a:rPr>
                            <m:t>t</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altLang="zh-CN" sz="2000" b="0" i="1" smtClean="0">
                              <a:latin typeface="Cambria Math" panose="02040503050406030204" pitchFamily="18" charset="0"/>
                            </a:rPr>
                            <m:t>2</m:t>
                          </m:r>
                        </m:sub>
                      </m:sSub>
                    </m:oMath>
                  </m:oMathPara>
                </a14:m>
                <a:endParaRPr lang="en-US" sz="2000" dirty="0"/>
              </a:p>
            </p:txBody>
          </p:sp>
        </mc:Choice>
        <mc:Fallback xmlns="">
          <p:sp>
            <p:nvSpPr>
              <p:cNvPr id="15" name="TextBox 14"/>
              <p:cNvSpPr txBox="1">
                <a:spLocks noRot="1" noChangeAspect="1" noMove="1" noResize="1" noEditPoints="1" noAdjustHandles="1" noChangeArrowheads="1" noChangeShapeType="1" noTextEdit="1"/>
              </p:cNvSpPr>
              <p:nvPr/>
            </p:nvSpPr>
            <p:spPr>
              <a:xfrm>
                <a:off x="2611987" y="774787"/>
                <a:ext cx="4485972" cy="307777"/>
              </a:xfrm>
              <a:prstGeom prst="rect">
                <a:avLst/>
              </a:prstGeom>
              <a:blipFill>
                <a:blip r:embed="rId2"/>
                <a:stretch>
                  <a:fillRect l="-679" r="-136" b="-35294"/>
                </a:stretch>
              </a:blipFill>
            </p:spPr>
            <p:txBody>
              <a:bodyPr/>
              <a:lstStyle/>
              <a:p>
                <a:r>
                  <a:rPr lang="en-US">
                    <a:noFill/>
                  </a:rPr>
                  <a:t> </a:t>
                </a:r>
              </a:p>
            </p:txBody>
          </p:sp>
        </mc:Fallback>
      </mc:AlternateContent>
      <p:sp>
        <p:nvSpPr>
          <p:cNvPr id="16" name="TextBox 15"/>
          <p:cNvSpPr txBox="1"/>
          <p:nvPr/>
        </p:nvSpPr>
        <p:spPr>
          <a:xfrm>
            <a:off x="8077200" y="683768"/>
            <a:ext cx="611065" cy="400110"/>
          </a:xfrm>
          <a:prstGeom prst="rect">
            <a:avLst/>
          </a:prstGeom>
          <a:noFill/>
        </p:spPr>
        <p:txBody>
          <a:bodyPr wrap="none" rtlCol="0">
            <a:spAutoFit/>
          </a:bodyPr>
          <a:lstStyle/>
          <a:p>
            <a:r>
              <a:rPr lang="en-US" sz="2000" dirty="0"/>
              <a:t>(</a:t>
            </a:r>
            <a:r>
              <a:rPr lang="en-US" altLang="zh-CN" sz="2000" dirty="0"/>
              <a:t>20</a:t>
            </a:r>
            <a:r>
              <a:rPr lang="en-US" sz="2000" dirty="0"/>
              <a:t>)</a:t>
            </a:r>
          </a:p>
        </p:txBody>
      </p:sp>
      <p:sp>
        <p:nvSpPr>
          <p:cNvPr id="5" name="Rectangle 4"/>
          <p:cNvSpPr/>
          <p:nvPr/>
        </p:nvSpPr>
        <p:spPr>
          <a:xfrm>
            <a:off x="26276" y="1212365"/>
            <a:ext cx="9041524" cy="707886"/>
          </a:xfrm>
          <a:prstGeom prst="rect">
            <a:avLst/>
          </a:prstGeom>
        </p:spPr>
        <p:txBody>
          <a:bodyPr wrap="square">
            <a:spAutoFit/>
          </a:bodyPr>
          <a:lstStyle/>
          <a:p>
            <a:pPr algn="just"/>
            <a:r>
              <a:rPr lang="en-US" sz="2000" dirty="0">
                <a:solidFill>
                  <a:srgbClr val="000000"/>
                </a:solidFill>
              </a:rPr>
              <a:t>Since the source voltage </a:t>
            </a:r>
            <a:r>
              <a:rPr lang="en-US" sz="2000" i="1" dirty="0">
                <a:solidFill>
                  <a:srgbClr val="000000"/>
                </a:solidFill>
              </a:rPr>
              <a:t>V</a:t>
            </a:r>
            <a:r>
              <a:rPr lang="en-US" sz="2000" i="1" baseline="-25000" dirty="0">
                <a:solidFill>
                  <a:srgbClr val="000000"/>
                </a:solidFill>
              </a:rPr>
              <a:t>S</a:t>
            </a:r>
            <a:r>
              <a:rPr lang="en-US" sz="2000" dirty="0">
                <a:solidFill>
                  <a:srgbClr val="000000"/>
                </a:solidFill>
              </a:rPr>
              <a:t> is equal to </a:t>
            </a:r>
            <a:r>
              <a:rPr lang="en-US" sz="2000" i="1" dirty="0">
                <a:solidFill>
                  <a:srgbClr val="000000"/>
                </a:solidFill>
              </a:rPr>
              <a:t>E</a:t>
            </a:r>
            <a:r>
              <a:rPr lang="en-US" sz="2000" baseline="-25000" dirty="0">
                <a:solidFill>
                  <a:srgbClr val="000000"/>
                </a:solidFill>
              </a:rPr>
              <a:t>1</a:t>
            </a:r>
            <a:r>
              <a:rPr lang="en-US" sz="2000" dirty="0">
                <a:solidFill>
                  <a:srgbClr val="000000"/>
                </a:solidFill>
              </a:rPr>
              <a:t> and </a:t>
            </a:r>
            <a:r>
              <a:rPr lang="en-US" sz="2000" i="1" dirty="0">
                <a:solidFill>
                  <a:srgbClr val="000000"/>
                </a:solidFill>
              </a:rPr>
              <a:t>I</a:t>
            </a:r>
            <a:r>
              <a:rPr lang="en-US" sz="2000" baseline="-25000" dirty="0">
                <a:solidFill>
                  <a:srgbClr val="000000"/>
                </a:solidFill>
              </a:rPr>
              <a:t>2</a:t>
            </a:r>
            <a:r>
              <a:rPr lang="en-US" sz="2000" dirty="0">
                <a:solidFill>
                  <a:srgbClr val="000000"/>
                </a:solidFill>
              </a:rPr>
              <a:t> is equal to </a:t>
            </a:r>
            <a:r>
              <a:rPr lang="en-US" sz="2000" i="1" dirty="0">
                <a:solidFill>
                  <a:srgbClr val="000000"/>
                </a:solidFill>
              </a:rPr>
              <a:t>I</a:t>
            </a:r>
            <a:r>
              <a:rPr lang="en-US" sz="2000" i="1" baseline="-25000" dirty="0">
                <a:solidFill>
                  <a:srgbClr val="000000"/>
                </a:solidFill>
              </a:rPr>
              <a:t>L</a:t>
            </a:r>
            <a:r>
              <a:rPr lang="en-US" sz="2000" dirty="0">
                <a:solidFill>
                  <a:srgbClr val="000000"/>
                </a:solidFill>
              </a:rPr>
              <a:t>, Equation (20) can be modified to</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6" name="Rectangle 5"/>
              <p:cNvSpPr/>
              <p:nvPr/>
            </p:nvSpPr>
            <p:spPr>
              <a:xfrm>
                <a:off x="3135816" y="1749746"/>
                <a:ext cx="3301673" cy="7225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altLang="zh-CN" sz="2000" b="0" i="1" smtClean="0">
                              <a:latin typeface="Cambria Math" panose="02040503050406030204" pitchFamily="18" charset="0"/>
                            </a:rPr>
                            <m:t>𝑠</m:t>
                          </m:r>
                        </m:sub>
                      </m:sSub>
                      <m:r>
                        <a:rPr lang="en-US" sz="2000">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1</m:t>
                          </m:r>
                        </m:num>
                        <m:den>
                          <m:sSub>
                            <m:sSubPr>
                              <m:ctrlPr>
                                <a:rPr lang="en-US" sz="2000" i="1">
                                  <a:latin typeface="Cambria Math" panose="02040503050406030204" pitchFamily="18" charset="0"/>
                                </a:rPr>
                              </m:ctrlPr>
                            </m:sSubPr>
                            <m:e>
                              <m:r>
                                <a:rPr lang="en-US" sz="2000" b="0" i="1" smtClean="0">
                                  <a:latin typeface="Cambria Math" panose="02040503050406030204" pitchFamily="18" charset="0"/>
                                </a:rPr>
                                <m:t>1+</m:t>
                              </m:r>
                              <m:r>
                                <a:rPr lang="en-US" sz="2000" b="0" i="1" smtClean="0">
                                  <a:latin typeface="Cambria Math" panose="02040503050406030204" pitchFamily="18" charset="0"/>
                                </a:rPr>
                                <m:t>𝑛</m:t>
                              </m:r>
                            </m:e>
                            <m:sub>
                              <m:r>
                                <a:rPr lang="en-US" sz="2000" b="0" i="1" smtClean="0">
                                  <a:latin typeface="Cambria Math" panose="02040503050406030204" pitchFamily="18" charset="0"/>
                                </a:rPr>
                                <m:t>𝑡</m:t>
                              </m:r>
                            </m:sub>
                          </m:sSub>
                        </m:den>
                      </m:f>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altLang="zh-CN" sz="2000" b="0" i="1" smtClean="0">
                              <a:latin typeface="Cambria Math" panose="02040503050406030204" pitchFamily="18" charset="0"/>
                            </a:rPr>
                            <m:t>𝐿</m:t>
                          </m:r>
                        </m:sub>
                      </m:sSub>
                      <m:r>
                        <a:rPr lang="en-US" altLang="zh-CN" sz="2000" b="0" i="1" smtClean="0">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a:rPr lang="en-US" altLang="zh-CN" sz="2000" b="0" i="1" smtClean="0">
                                  <a:latin typeface="Cambria Math" panose="02040503050406030204" pitchFamily="18" charset="0"/>
                                </a:rPr>
                                <m:t>𝑡</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1+</m:t>
                              </m:r>
                              <m:r>
                                <a:rPr lang="en-US" sz="2000" i="1">
                                  <a:latin typeface="Cambria Math" panose="02040503050406030204" pitchFamily="18" charset="0"/>
                                </a:rPr>
                                <m:t>𝑛</m:t>
                              </m:r>
                            </m:e>
                            <m:sub>
                              <m:r>
                                <a:rPr lang="en-US" sz="2000" i="1">
                                  <a:latin typeface="Cambria Math" panose="02040503050406030204" pitchFamily="18" charset="0"/>
                                </a:rPr>
                                <m:t>𝑡</m:t>
                              </m:r>
                            </m:sub>
                          </m:sSub>
                        </m:den>
                      </m:f>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altLang="zh-CN" sz="2000" b="0" i="1" smtClean="0">
                              <a:latin typeface="Cambria Math" panose="02040503050406030204" pitchFamily="18" charset="0"/>
                            </a:rPr>
                            <m:t>2</m:t>
                          </m:r>
                        </m:sub>
                      </m:sSub>
                    </m:oMath>
                  </m:oMathPara>
                </a14:m>
                <a:endParaRPr lang="en-US" sz="2000" dirty="0"/>
              </a:p>
            </p:txBody>
          </p:sp>
        </mc:Choice>
        <mc:Fallback xmlns="">
          <p:sp>
            <p:nvSpPr>
              <p:cNvPr id="6" name="Rectangle 5"/>
              <p:cNvSpPr>
                <a:spLocks noRot="1" noChangeAspect="1" noMove="1" noResize="1" noEditPoints="1" noAdjustHandles="1" noChangeArrowheads="1" noChangeShapeType="1" noTextEdit="1"/>
              </p:cNvSpPr>
              <p:nvPr/>
            </p:nvSpPr>
            <p:spPr>
              <a:xfrm>
                <a:off x="3135816" y="1749746"/>
                <a:ext cx="3301673" cy="722505"/>
              </a:xfrm>
              <a:prstGeom prst="rect">
                <a:avLst/>
              </a:prstGeom>
              <a:blipFill>
                <a:blip r:embed="rId3"/>
                <a:stretch>
                  <a:fillRect/>
                </a:stretch>
              </a:blipFill>
            </p:spPr>
            <p:txBody>
              <a:bodyPr/>
              <a:lstStyle/>
              <a:p>
                <a:r>
                  <a:rPr lang="en-US">
                    <a:noFill/>
                  </a:rPr>
                  <a:t> </a:t>
                </a:r>
              </a:p>
            </p:txBody>
          </p:sp>
        </mc:Fallback>
      </mc:AlternateContent>
      <p:sp>
        <p:nvSpPr>
          <p:cNvPr id="17" name="TextBox 16"/>
          <p:cNvSpPr txBox="1"/>
          <p:nvPr/>
        </p:nvSpPr>
        <p:spPr>
          <a:xfrm>
            <a:off x="8081094" y="1929464"/>
            <a:ext cx="611065" cy="400110"/>
          </a:xfrm>
          <a:prstGeom prst="rect">
            <a:avLst/>
          </a:prstGeom>
          <a:noFill/>
        </p:spPr>
        <p:txBody>
          <a:bodyPr wrap="none" rtlCol="0">
            <a:spAutoFit/>
          </a:bodyPr>
          <a:lstStyle/>
          <a:p>
            <a:r>
              <a:rPr lang="en-US" sz="2000" dirty="0"/>
              <a:t>(</a:t>
            </a:r>
            <a:r>
              <a:rPr lang="en-US" altLang="zh-CN" sz="2000" dirty="0"/>
              <a:t>21</a:t>
            </a:r>
            <a:r>
              <a:rPr lang="en-US" sz="2000" dirty="0"/>
              <a:t>)</a:t>
            </a:r>
          </a:p>
        </p:txBody>
      </p:sp>
      <mc:AlternateContent xmlns:mc="http://schemas.openxmlformats.org/markup-compatibility/2006" xmlns:a14="http://schemas.microsoft.com/office/drawing/2010/main">
        <mc:Choice Requires="a14">
          <p:sp>
            <p:nvSpPr>
              <p:cNvPr id="18" name="Rectangle 17"/>
              <p:cNvSpPr/>
              <p:nvPr/>
            </p:nvSpPr>
            <p:spPr>
              <a:xfrm>
                <a:off x="3581400" y="2577335"/>
                <a:ext cx="2206310"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altLang="zh-CN" sz="2000" b="0" i="1" smtClean="0">
                              <a:latin typeface="Cambria Math" panose="02040503050406030204" pitchFamily="18" charset="0"/>
                            </a:rPr>
                            <m:t>𝑠</m:t>
                          </m:r>
                        </m:sub>
                      </m:sSub>
                      <m:r>
                        <a:rPr lang="en-US" sz="2000">
                          <a:latin typeface="Cambria Math" panose="02040503050406030204" pitchFamily="18" charset="0"/>
                        </a:rPr>
                        <m:t>=</m:t>
                      </m:r>
                      <m:r>
                        <a:rPr lang="en-US" sz="2000" i="1" smtClean="0">
                          <a:latin typeface="Cambria Math" panose="02040503050406030204" pitchFamily="18" charset="0"/>
                        </a:rPr>
                        <m:t>𝑎</m:t>
                      </m:r>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altLang="zh-CN" sz="2000" b="0" i="1" smtClean="0">
                              <a:latin typeface="Cambria Math" panose="02040503050406030204" pitchFamily="18" charset="0"/>
                            </a:rPr>
                            <m:t>𝐿</m:t>
                          </m:r>
                        </m:sub>
                      </m:sSub>
                      <m:r>
                        <a:rPr lang="en-US" altLang="zh-CN" sz="2000" b="0" i="1" smtClean="0">
                          <a:latin typeface="Cambria Math" panose="02040503050406030204" pitchFamily="18" charset="0"/>
                        </a:rPr>
                        <m:t>+</m:t>
                      </m:r>
                      <m:r>
                        <a:rPr lang="en-US" sz="2000" i="1" smtClean="0">
                          <a:latin typeface="Cambria Math" panose="02040503050406030204" pitchFamily="18" charset="0"/>
                        </a:rPr>
                        <m:t>𝑏</m:t>
                      </m:r>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altLang="zh-CN" sz="2000" b="0" i="1" smtClean="0">
                              <a:latin typeface="Cambria Math" panose="02040503050406030204" pitchFamily="18" charset="0"/>
                            </a:rPr>
                            <m:t>2</m:t>
                          </m:r>
                        </m:sub>
                      </m:sSub>
                    </m:oMath>
                  </m:oMathPara>
                </a14:m>
                <a:endParaRPr lang="en-US" sz="2000" dirty="0"/>
              </a:p>
            </p:txBody>
          </p:sp>
        </mc:Choice>
        <mc:Fallback xmlns="">
          <p:sp>
            <p:nvSpPr>
              <p:cNvPr id="18" name="Rectangle 17"/>
              <p:cNvSpPr>
                <a:spLocks noRot="1" noChangeAspect="1" noMove="1" noResize="1" noEditPoints="1" noAdjustHandles="1" noChangeArrowheads="1" noChangeShapeType="1" noTextEdit="1"/>
              </p:cNvSpPr>
              <p:nvPr/>
            </p:nvSpPr>
            <p:spPr>
              <a:xfrm>
                <a:off x="3581400" y="2577335"/>
                <a:ext cx="2206310" cy="400110"/>
              </a:xfrm>
              <a:prstGeom prst="rect">
                <a:avLst/>
              </a:prstGeom>
              <a:blipFill>
                <a:blip r:embed="rId4"/>
                <a:stretch>
                  <a:fillRect b="-3077"/>
                </a:stretch>
              </a:blipFill>
            </p:spPr>
            <p:txBody>
              <a:bodyPr/>
              <a:lstStyle/>
              <a:p>
                <a:r>
                  <a:rPr lang="en-US">
                    <a:noFill/>
                  </a:rPr>
                  <a:t> </a:t>
                </a:r>
              </a:p>
            </p:txBody>
          </p:sp>
        </mc:Fallback>
      </mc:AlternateContent>
      <p:sp>
        <p:nvSpPr>
          <p:cNvPr id="19" name="TextBox 18"/>
          <p:cNvSpPr txBox="1"/>
          <p:nvPr/>
        </p:nvSpPr>
        <p:spPr>
          <a:xfrm>
            <a:off x="8100848" y="2572080"/>
            <a:ext cx="611065" cy="400110"/>
          </a:xfrm>
          <a:prstGeom prst="rect">
            <a:avLst/>
          </a:prstGeom>
          <a:noFill/>
        </p:spPr>
        <p:txBody>
          <a:bodyPr wrap="none" rtlCol="0">
            <a:spAutoFit/>
          </a:bodyPr>
          <a:lstStyle/>
          <a:p>
            <a:r>
              <a:rPr lang="en-US" sz="2000" dirty="0"/>
              <a:t>(</a:t>
            </a:r>
            <a:r>
              <a:rPr lang="en-US" altLang="zh-CN" sz="2000" dirty="0"/>
              <a:t>22</a:t>
            </a:r>
            <a:r>
              <a:rPr lang="en-US" sz="2000" dirty="0"/>
              <a:t>)</a:t>
            </a:r>
          </a:p>
        </p:txBody>
      </p:sp>
      <p:sp>
        <p:nvSpPr>
          <p:cNvPr id="20" name="Rectangle 19"/>
          <p:cNvSpPr/>
          <p:nvPr/>
        </p:nvSpPr>
        <p:spPr>
          <a:xfrm>
            <a:off x="152400" y="2930902"/>
            <a:ext cx="8991600" cy="400110"/>
          </a:xfrm>
          <a:prstGeom prst="rect">
            <a:avLst/>
          </a:prstGeom>
        </p:spPr>
        <p:txBody>
          <a:bodyPr wrap="square">
            <a:spAutoFit/>
          </a:bodyPr>
          <a:lstStyle/>
          <a:p>
            <a:r>
              <a:rPr lang="en-US" sz="2000" dirty="0"/>
              <a:t>where</a:t>
            </a:r>
          </a:p>
        </p:txBody>
      </p:sp>
      <mc:AlternateContent xmlns:mc="http://schemas.openxmlformats.org/markup-compatibility/2006" xmlns:a14="http://schemas.microsoft.com/office/drawing/2010/main">
        <mc:Choice Requires="a14">
          <p:sp>
            <p:nvSpPr>
              <p:cNvPr id="21" name="TextBox 20"/>
              <p:cNvSpPr txBox="1"/>
              <p:nvPr/>
            </p:nvSpPr>
            <p:spPr>
              <a:xfrm>
                <a:off x="3962400" y="2977634"/>
                <a:ext cx="1241815" cy="6301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𝑎</m:t>
                      </m:r>
                      <m:r>
                        <a:rPr lang="en-US"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sSub>
                            <m:sSubPr>
                              <m:ctrlPr>
                                <a:rPr lang="en-US" sz="2000" i="1">
                                  <a:latin typeface="Cambria Math" panose="02040503050406030204" pitchFamily="18" charset="0"/>
                                </a:rPr>
                              </m:ctrlPr>
                            </m:sSubPr>
                            <m:e>
                              <m:r>
                                <a:rPr lang="en-US" sz="2000" i="1">
                                  <a:latin typeface="Cambria Math" panose="02040503050406030204" pitchFamily="18" charset="0"/>
                                </a:rPr>
                                <m:t>1+</m:t>
                              </m:r>
                              <m:r>
                                <a:rPr lang="en-US" sz="2000" i="1">
                                  <a:latin typeface="Cambria Math" panose="02040503050406030204" pitchFamily="18" charset="0"/>
                                </a:rPr>
                                <m:t>𝑛</m:t>
                              </m:r>
                            </m:e>
                            <m:sub>
                              <m:r>
                                <a:rPr lang="en-US" sz="2000" i="1">
                                  <a:latin typeface="Cambria Math" panose="02040503050406030204" pitchFamily="18" charset="0"/>
                                </a:rPr>
                                <m:t>𝑡</m:t>
                              </m:r>
                            </m:sub>
                          </m:sSub>
                        </m:den>
                      </m:f>
                    </m:oMath>
                  </m:oMathPara>
                </a14:m>
                <a:endParaRPr lang="en-US" sz="2000" dirty="0"/>
              </a:p>
            </p:txBody>
          </p:sp>
        </mc:Choice>
        <mc:Fallback xmlns="">
          <p:sp>
            <p:nvSpPr>
              <p:cNvPr id="21" name="TextBox 20"/>
              <p:cNvSpPr txBox="1">
                <a:spLocks noRot="1" noChangeAspect="1" noMove="1" noResize="1" noEditPoints="1" noAdjustHandles="1" noChangeArrowheads="1" noChangeShapeType="1" noTextEdit="1"/>
              </p:cNvSpPr>
              <p:nvPr/>
            </p:nvSpPr>
            <p:spPr>
              <a:xfrm>
                <a:off x="3962400" y="2977634"/>
                <a:ext cx="1241815" cy="630173"/>
              </a:xfrm>
              <a:prstGeom prst="rect">
                <a:avLst/>
              </a:prstGeom>
              <a:blipFill>
                <a:blip r:embed="rId5"/>
                <a:stretch>
                  <a:fillRect/>
                </a:stretch>
              </a:blipFill>
            </p:spPr>
            <p:txBody>
              <a:bodyPr/>
              <a:lstStyle/>
              <a:p>
                <a:r>
                  <a:rPr lang="en-US">
                    <a:noFill/>
                  </a:rPr>
                  <a:t> </a:t>
                </a:r>
              </a:p>
            </p:txBody>
          </p:sp>
        </mc:Fallback>
      </mc:AlternateContent>
      <p:sp>
        <p:nvSpPr>
          <p:cNvPr id="22" name="TextBox 21"/>
          <p:cNvSpPr txBox="1"/>
          <p:nvPr/>
        </p:nvSpPr>
        <p:spPr>
          <a:xfrm>
            <a:off x="8100846" y="3146346"/>
            <a:ext cx="611065" cy="400110"/>
          </a:xfrm>
          <a:prstGeom prst="rect">
            <a:avLst/>
          </a:prstGeom>
          <a:noFill/>
        </p:spPr>
        <p:txBody>
          <a:bodyPr wrap="none" rtlCol="0">
            <a:spAutoFit/>
          </a:bodyPr>
          <a:lstStyle/>
          <a:p>
            <a:r>
              <a:rPr lang="en-US" sz="2000" dirty="0"/>
              <a:t>(</a:t>
            </a:r>
            <a:r>
              <a:rPr lang="en-US" altLang="zh-CN" sz="2000" dirty="0"/>
              <a:t>23</a:t>
            </a:r>
            <a:r>
              <a:rPr lang="en-US" sz="2000" dirty="0"/>
              <a:t>)</a:t>
            </a:r>
          </a:p>
        </p:txBody>
      </p:sp>
      <mc:AlternateContent xmlns:mc="http://schemas.openxmlformats.org/markup-compatibility/2006" xmlns:a14="http://schemas.microsoft.com/office/drawing/2010/main">
        <mc:Choice Requires="a14">
          <p:sp>
            <p:nvSpPr>
              <p:cNvPr id="23" name="TextBox 22"/>
              <p:cNvSpPr txBox="1"/>
              <p:nvPr/>
            </p:nvSpPr>
            <p:spPr>
              <a:xfrm>
                <a:off x="4026457" y="3658377"/>
                <a:ext cx="1236364" cy="6281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𝑏</m:t>
                      </m:r>
                      <m:r>
                        <a:rPr lang="en-US" sz="2000" b="0" i="1" smtClean="0">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altLang="zh-CN" sz="2000" i="1">
                                  <a:latin typeface="Cambria Math" panose="02040503050406030204" pitchFamily="18" charset="0"/>
                                </a:rPr>
                                <m:t>𝑡</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1+</m:t>
                              </m:r>
                              <m:r>
                                <a:rPr lang="en-US" sz="2000" i="1">
                                  <a:latin typeface="Cambria Math" panose="02040503050406030204" pitchFamily="18" charset="0"/>
                                </a:rPr>
                                <m:t>𝑛</m:t>
                              </m:r>
                            </m:e>
                            <m:sub>
                              <m:r>
                                <a:rPr lang="en-US" sz="2000" i="1">
                                  <a:latin typeface="Cambria Math" panose="02040503050406030204" pitchFamily="18" charset="0"/>
                                </a:rPr>
                                <m:t>𝑡</m:t>
                              </m:r>
                            </m:sub>
                          </m:sSub>
                        </m:den>
                      </m:f>
                    </m:oMath>
                  </m:oMathPara>
                </a14:m>
                <a:endParaRPr lang="en-US" sz="2000" dirty="0"/>
              </a:p>
            </p:txBody>
          </p:sp>
        </mc:Choice>
        <mc:Fallback xmlns="">
          <p:sp>
            <p:nvSpPr>
              <p:cNvPr id="23" name="TextBox 22"/>
              <p:cNvSpPr txBox="1">
                <a:spLocks noRot="1" noChangeAspect="1" noMove="1" noResize="1" noEditPoints="1" noAdjustHandles="1" noChangeArrowheads="1" noChangeShapeType="1" noTextEdit="1"/>
              </p:cNvSpPr>
              <p:nvPr/>
            </p:nvSpPr>
            <p:spPr>
              <a:xfrm>
                <a:off x="4026457" y="3658377"/>
                <a:ext cx="1236364" cy="628185"/>
              </a:xfrm>
              <a:prstGeom prst="rect">
                <a:avLst/>
              </a:prstGeom>
              <a:blipFill>
                <a:blip r:embed="rId6"/>
                <a:stretch>
                  <a:fillRect/>
                </a:stretch>
              </a:blipFill>
            </p:spPr>
            <p:txBody>
              <a:bodyPr/>
              <a:lstStyle/>
              <a:p>
                <a:r>
                  <a:rPr lang="en-US">
                    <a:noFill/>
                  </a:rPr>
                  <a:t> </a:t>
                </a:r>
              </a:p>
            </p:txBody>
          </p:sp>
        </mc:Fallback>
      </mc:AlternateContent>
      <p:sp>
        <p:nvSpPr>
          <p:cNvPr id="24" name="TextBox 23"/>
          <p:cNvSpPr txBox="1"/>
          <p:nvPr/>
        </p:nvSpPr>
        <p:spPr>
          <a:xfrm>
            <a:off x="8100847" y="3731122"/>
            <a:ext cx="611065" cy="400110"/>
          </a:xfrm>
          <a:prstGeom prst="rect">
            <a:avLst/>
          </a:prstGeom>
          <a:noFill/>
        </p:spPr>
        <p:txBody>
          <a:bodyPr wrap="none" rtlCol="0">
            <a:spAutoFit/>
          </a:bodyPr>
          <a:lstStyle/>
          <a:p>
            <a:r>
              <a:rPr lang="en-US" sz="2000" dirty="0"/>
              <a:t>(</a:t>
            </a:r>
            <a:r>
              <a:rPr lang="en-US" altLang="zh-CN" sz="2000" dirty="0"/>
              <a:t>24</a:t>
            </a:r>
            <a:r>
              <a:rPr lang="en-US" sz="2000" dirty="0"/>
              <a:t>)</a:t>
            </a:r>
          </a:p>
        </p:txBody>
      </p:sp>
      <p:sp>
        <p:nvSpPr>
          <p:cNvPr id="8" name="Rectangle 7"/>
          <p:cNvSpPr/>
          <p:nvPr/>
        </p:nvSpPr>
        <p:spPr>
          <a:xfrm>
            <a:off x="152400" y="4230588"/>
            <a:ext cx="8915400" cy="400110"/>
          </a:xfrm>
          <a:prstGeom prst="rect">
            <a:avLst/>
          </a:prstGeom>
        </p:spPr>
        <p:txBody>
          <a:bodyPr wrap="square">
            <a:spAutoFit/>
          </a:bodyPr>
          <a:lstStyle/>
          <a:p>
            <a:r>
              <a:rPr lang="en-US" sz="2000" dirty="0">
                <a:solidFill>
                  <a:srgbClr val="000000"/>
                </a:solidFill>
              </a:rPr>
              <a:t>Applying Kirchhoff's current law (KCL) at input node </a:t>
            </a:r>
            <a:r>
              <a:rPr lang="en-US" sz="2000" i="1" dirty="0">
                <a:solidFill>
                  <a:srgbClr val="000000"/>
                </a:solidFill>
              </a:rPr>
              <a:t>H</a:t>
            </a:r>
            <a:r>
              <a:rPr lang="en-US" sz="2000" baseline="-25000" dirty="0">
                <a:solidFill>
                  <a:srgbClr val="000000"/>
                </a:solidFill>
              </a:rPr>
              <a:t>1</a:t>
            </a:r>
            <a:r>
              <a:rPr lang="en-US" sz="2000" dirty="0">
                <a:solidFill>
                  <a:srgbClr val="000000"/>
                </a:solidFill>
              </a:rPr>
              <a:t>,</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25" name="TextBox 24"/>
              <p:cNvSpPr txBox="1"/>
              <p:nvPr/>
            </p:nvSpPr>
            <p:spPr>
              <a:xfrm>
                <a:off x="3299305" y="4837776"/>
                <a:ext cx="3305264" cy="9233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i="1">
                              <a:latin typeface="Cambria Math" panose="02040503050406030204" pitchFamily="18" charset="0"/>
                            </a:rPr>
                            <m:t>𝑠</m:t>
                          </m:r>
                        </m:sub>
                      </m:sSub>
                      <m:r>
                        <a:rPr lang="en-US" sz="200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1</m:t>
                          </m:r>
                        </m:sub>
                      </m:sSub>
                      <m:r>
                        <a:rPr lang="en-US" altLang="zh-CN"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smtClean="0">
                              <a:latin typeface="Cambria Math" panose="02040503050406030204" pitchFamily="18" charset="0"/>
                            </a:rPr>
                            <m:t>2</m:t>
                          </m:r>
                        </m:sub>
                      </m:sSub>
                      <m:r>
                        <a:rPr lang="en-US" altLang="zh-CN"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𝑒𝑥</m:t>
                          </m:r>
                        </m:sub>
                      </m:sSub>
                    </m:oMath>
                  </m:oMathPara>
                </a14:m>
                <a:endParaRPr lang="en-US" sz="2000" dirty="0"/>
              </a:p>
              <a:p>
                <a:endParaRPr lang="en-US" sz="2000" dirty="0"/>
              </a:p>
              <a:p>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𝑠</m:t>
                          </m:r>
                        </m:sub>
                      </m:sSub>
                      <m:r>
                        <a:rPr lang="en-US" sz="2000">
                          <a:latin typeface="Cambria Math" panose="02040503050406030204" pitchFamily="18" charset="0"/>
                        </a:rPr>
                        <m:t>=</m:t>
                      </m:r>
                      <m:d>
                        <m:dPr>
                          <m:ctrlPr>
                            <a:rPr lang="en-US" altLang="zh-CN" sz="2000" i="1" smtClean="0">
                              <a:latin typeface="Cambria Math" panose="02040503050406030204" pitchFamily="18" charset="0"/>
                            </a:rPr>
                          </m:ctrlPr>
                        </m:dPr>
                        <m:e>
                          <m:r>
                            <a:rPr lang="en-US" altLang="zh-CN" sz="2000" b="0" i="1" smtClean="0">
                              <a:latin typeface="Cambria Math" panose="02040503050406030204" pitchFamily="18" charset="0"/>
                            </a:rPr>
                            <m:t>1</m:t>
                          </m:r>
                          <m:r>
                            <a:rPr lang="en-US" altLang="zh-CN" sz="2000" i="1">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𝑡</m:t>
                              </m:r>
                            </m:sub>
                          </m:sSub>
                        </m:e>
                      </m:d>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altLang="zh-CN" sz="2000" i="1">
                              <a:latin typeface="Cambria Math" panose="02040503050406030204" pitchFamily="18" charset="0"/>
                            </a:rPr>
                            <m:t>2</m:t>
                          </m:r>
                        </m:sub>
                      </m:sSub>
                      <m:r>
                        <a:rPr lang="en-US" altLang="zh-CN"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𝑌</m:t>
                          </m:r>
                        </m:e>
                        <m:sub>
                          <m:r>
                            <a:rPr lang="en-US" sz="2000" i="1">
                              <a:latin typeface="Cambria Math" panose="02040503050406030204" pitchFamily="18" charset="0"/>
                            </a:rPr>
                            <m:t>𝑚</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altLang="zh-CN" sz="2000" b="0" i="1" smtClean="0">
                              <a:latin typeface="Cambria Math" panose="02040503050406030204" pitchFamily="18" charset="0"/>
                            </a:rPr>
                            <m:t>𝑠</m:t>
                          </m:r>
                        </m:sub>
                      </m:sSub>
                    </m:oMath>
                  </m:oMathPara>
                </a14:m>
                <a:endParaRPr lang="en-US" sz="2000" dirty="0"/>
              </a:p>
            </p:txBody>
          </p:sp>
        </mc:Choice>
        <mc:Fallback xmlns="">
          <p:sp>
            <p:nvSpPr>
              <p:cNvPr id="25" name="TextBox 24"/>
              <p:cNvSpPr txBox="1">
                <a:spLocks noRot="1" noChangeAspect="1" noMove="1" noResize="1" noEditPoints="1" noAdjustHandles="1" noChangeArrowheads="1" noChangeShapeType="1" noTextEdit="1"/>
              </p:cNvSpPr>
              <p:nvPr/>
            </p:nvSpPr>
            <p:spPr>
              <a:xfrm>
                <a:off x="3299305" y="4837776"/>
                <a:ext cx="3305264" cy="923330"/>
              </a:xfrm>
              <a:prstGeom prst="rect">
                <a:avLst/>
              </a:prstGeom>
              <a:blipFill>
                <a:blip r:embed="rId7"/>
                <a:stretch>
                  <a:fillRect b="-5298"/>
                </a:stretch>
              </a:blipFill>
            </p:spPr>
            <p:txBody>
              <a:bodyPr/>
              <a:lstStyle/>
              <a:p>
                <a:r>
                  <a:rPr lang="en-US">
                    <a:noFill/>
                  </a:rPr>
                  <a:t> </a:t>
                </a:r>
              </a:p>
            </p:txBody>
          </p:sp>
        </mc:Fallback>
      </mc:AlternateContent>
      <p:sp>
        <p:nvSpPr>
          <p:cNvPr id="26" name="TextBox 25"/>
          <p:cNvSpPr txBox="1"/>
          <p:nvPr/>
        </p:nvSpPr>
        <p:spPr>
          <a:xfrm>
            <a:off x="8127031" y="5068609"/>
            <a:ext cx="611065" cy="400110"/>
          </a:xfrm>
          <a:prstGeom prst="rect">
            <a:avLst/>
          </a:prstGeom>
          <a:noFill/>
        </p:spPr>
        <p:txBody>
          <a:bodyPr wrap="none" rtlCol="0">
            <a:spAutoFit/>
          </a:bodyPr>
          <a:lstStyle/>
          <a:p>
            <a:r>
              <a:rPr lang="en-US" sz="2000" dirty="0"/>
              <a:t>(25)</a:t>
            </a:r>
          </a:p>
        </p:txBody>
      </p:sp>
      <p:sp>
        <p:nvSpPr>
          <p:cNvPr id="27"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435124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5581593" cy="584775"/>
          </a:xfrm>
          <a:prstGeom prst="rect">
            <a:avLst/>
          </a:prstGeom>
        </p:spPr>
        <p:txBody>
          <a:bodyPr wrap="none">
            <a:spAutoFit/>
          </a:bodyPr>
          <a:lstStyle/>
          <a:p>
            <a:r>
              <a:rPr lang="en-US" sz="3200" dirty="0">
                <a:solidFill>
                  <a:srgbClr val="C8102E"/>
                </a:solidFill>
                <a:latin typeface="+mj-lt"/>
                <a:ea typeface="+mj-ea"/>
                <a:cs typeface="+mj-cs"/>
              </a:rPr>
              <a:t>Two-Winding Autotransformer</a:t>
            </a:r>
          </a:p>
        </p:txBody>
      </p:sp>
      <p:sp>
        <p:nvSpPr>
          <p:cNvPr id="4" name="Slide Number Placeholder 3"/>
          <p:cNvSpPr>
            <a:spLocks noGrp="1"/>
          </p:cNvSpPr>
          <p:nvPr>
            <p:ph type="sldNum" sz="quarter" idx="12"/>
          </p:nvPr>
        </p:nvSpPr>
        <p:spPr/>
        <p:txBody>
          <a:bodyPr/>
          <a:lstStyle/>
          <a:p>
            <a:fld id="{5B7A2384-8C5D-49F6-8259-B9A64ECD4852}" type="slidenum">
              <a:rPr lang="en-US" smtClean="0"/>
              <a:t>22</a:t>
            </a:fld>
            <a:endParaRPr lang="en-US" dirty="0"/>
          </a:p>
        </p:txBody>
      </p:sp>
      <mc:AlternateContent xmlns:mc="http://schemas.openxmlformats.org/markup-compatibility/2006" xmlns:a14="http://schemas.microsoft.com/office/drawing/2010/main">
        <mc:Choice Requires="a14">
          <p:sp>
            <p:nvSpPr>
              <p:cNvPr id="6" name="Rectangle 5"/>
              <p:cNvSpPr/>
              <p:nvPr/>
            </p:nvSpPr>
            <p:spPr>
              <a:xfrm>
                <a:off x="3048000" y="647700"/>
                <a:ext cx="3301673" cy="7225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altLang="zh-CN" sz="2000" b="0" i="1" smtClean="0">
                              <a:latin typeface="Cambria Math" panose="02040503050406030204" pitchFamily="18" charset="0"/>
                            </a:rPr>
                            <m:t>𝑠</m:t>
                          </m:r>
                        </m:sub>
                      </m:sSub>
                      <m:r>
                        <a:rPr lang="en-US" sz="2000">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1</m:t>
                          </m:r>
                        </m:num>
                        <m:den>
                          <m:sSub>
                            <m:sSubPr>
                              <m:ctrlPr>
                                <a:rPr lang="en-US" sz="2000" i="1">
                                  <a:latin typeface="Cambria Math" panose="02040503050406030204" pitchFamily="18" charset="0"/>
                                </a:rPr>
                              </m:ctrlPr>
                            </m:sSubPr>
                            <m:e>
                              <m:r>
                                <a:rPr lang="en-US" sz="2000" b="0" i="1" smtClean="0">
                                  <a:latin typeface="Cambria Math" panose="02040503050406030204" pitchFamily="18" charset="0"/>
                                </a:rPr>
                                <m:t>1+</m:t>
                              </m:r>
                              <m:r>
                                <a:rPr lang="en-US" sz="2000" b="0" i="1" smtClean="0">
                                  <a:latin typeface="Cambria Math" panose="02040503050406030204" pitchFamily="18" charset="0"/>
                                </a:rPr>
                                <m:t>𝑛</m:t>
                              </m:r>
                            </m:e>
                            <m:sub>
                              <m:r>
                                <a:rPr lang="en-US" sz="2000" b="0" i="1" smtClean="0">
                                  <a:latin typeface="Cambria Math" panose="02040503050406030204" pitchFamily="18" charset="0"/>
                                </a:rPr>
                                <m:t>𝑡</m:t>
                              </m:r>
                            </m:sub>
                          </m:sSub>
                        </m:den>
                      </m:f>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altLang="zh-CN" sz="2000" b="0" i="1" smtClean="0">
                              <a:latin typeface="Cambria Math" panose="02040503050406030204" pitchFamily="18" charset="0"/>
                            </a:rPr>
                            <m:t>𝐿</m:t>
                          </m:r>
                        </m:sub>
                      </m:sSub>
                      <m:r>
                        <a:rPr lang="en-US" altLang="zh-CN" sz="2000" b="0" i="1" smtClean="0">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a:rPr lang="en-US" altLang="zh-CN" sz="2000" b="0" i="1" smtClean="0">
                                  <a:latin typeface="Cambria Math" panose="02040503050406030204" pitchFamily="18" charset="0"/>
                                </a:rPr>
                                <m:t>𝑡</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1+</m:t>
                              </m:r>
                              <m:r>
                                <a:rPr lang="en-US" sz="2000" i="1">
                                  <a:latin typeface="Cambria Math" panose="02040503050406030204" pitchFamily="18" charset="0"/>
                                </a:rPr>
                                <m:t>𝑛</m:t>
                              </m:r>
                            </m:e>
                            <m:sub>
                              <m:r>
                                <a:rPr lang="en-US" sz="2000" i="1">
                                  <a:latin typeface="Cambria Math" panose="02040503050406030204" pitchFamily="18" charset="0"/>
                                </a:rPr>
                                <m:t>𝑡</m:t>
                              </m:r>
                            </m:sub>
                          </m:sSub>
                        </m:den>
                      </m:f>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altLang="zh-CN" sz="2000" b="0" i="1" smtClean="0">
                              <a:latin typeface="Cambria Math" panose="02040503050406030204" pitchFamily="18" charset="0"/>
                            </a:rPr>
                            <m:t>2</m:t>
                          </m:r>
                        </m:sub>
                      </m:sSub>
                    </m:oMath>
                  </m:oMathPara>
                </a14:m>
                <a:endParaRPr lang="en-US" sz="2000" dirty="0"/>
              </a:p>
            </p:txBody>
          </p:sp>
        </mc:Choice>
        <mc:Fallback xmlns="">
          <p:sp>
            <p:nvSpPr>
              <p:cNvPr id="6" name="Rectangle 5"/>
              <p:cNvSpPr>
                <a:spLocks noRot="1" noChangeAspect="1" noMove="1" noResize="1" noEditPoints="1" noAdjustHandles="1" noChangeArrowheads="1" noChangeShapeType="1" noTextEdit="1"/>
              </p:cNvSpPr>
              <p:nvPr/>
            </p:nvSpPr>
            <p:spPr>
              <a:xfrm>
                <a:off x="3048000" y="647700"/>
                <a:ext cx="3301673" cy="722505"/>
              </a:xfrm>
              <a:prstGeom prst="rect">
                <a:avLst/>
              </a:prstGeom>
              <a:blipFill>
                <a:blip r:embed="rId2"/>
                <a:stretch>
                  <a:fillRect/>
                </a:stretch>
              </a:blipFill>
            </p:spPr>
            <p:txBody>
              <a:bodyPr/>
              <a:lstStyle/>
              <a:p>
                <a:r>
                  <a:rPr lang="en-US">
                    <a:noFill/>
                  </a:rPr>
                  <a:t> </a:t>
                </a:r>
              </a:p>
            </p:txBody>
          </p:sp>
        </mc:Fallback>
      </mc:AlternateContent>
      <p:sp>
        <p:nvSpPr>
          <p:cNvPr id="17" name="TextBox 16"/>
          <p:cNvSpPr txBox="1"/>
          <p:nvPr/>
        </p:nvSpPr>
        <p:spPr>
          <a:xfrm>
            <a:off x="7993278" y="827418"/>
            <a:ext cx="611065" cy="400110"/>
          </a:xfrm>
          <a:prstGeom prst="rect">
            <a:avLst/>
          </a:prstGeom>
          <a:noFill/>
        </p:spPr>
        <p:txBody>
          <a:bodyPr wrap="none" rtlCol="0">
            <a:spAutoFit/>
          </a:bodyPr>
          <a:lstStyle/>
          <a:p>
            <a:r>
              <a:rPr lang="en-US" sz="2000" dirty="0"/>
              <a:t>(</a:t>
            </a:r>
            <a:r>
              <a:rPr lang="en-US" altLang="zh-CN" sz="2000" dirty="0"/>
              <a:t>21</a:t>
            </a:r>
            <a:r>
              <a:rPr lang="en-US" sz="2000" dirty="0"/>
              <a:t>)</a:t>
            </a:r>
          </a:p>
        </p:txBody>
      </p:sp>
      <mc:AlternateContent xmlns:mc="http://schemas.openxmlformats.org/markup-compatibility/2006" xmlns:a14="http://schemas.microsoft.com/office/drawing/2010/main">
        <mc:Choice Requires="a14">
          <p:sp>
            <p:nvSpPr>
              <p:cNvPr id="25" name="TextBox 24"/>
              <p:cNvSpPr txBox="1"/>
              <p:nvPr/>
            </p:nvSpPr>
            <p:spPr>
              <a:xfrm>
                <a:off x="3391172" y="1447800"/>
                <a:ext cx="2938048"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𝑠</m:t>
                          </m:r>
                        </m:sub>
                      </m:sSub>
                      <m:r>
                        <a:rPr lang="en-US" sz="2000">
                          <a:latin typeface="Cambria Math" panose="02040503050406030204" pitchFamily="18" charset="0"/>
                        </a:rPr>
                        <m:t>=</m:t>
                      </m:r>
                      <m:d>
                        <m:dPr>
                          <m:ctrlPr>
                            <a:rPr lang="en-US" altLang="zh-CN" sz="2000" i="1" smtClean="0">
                              <a:latin typeface="Cambria Math" panose="02040503050406030204" pitchFamily="18" charset="0"/>
                            </a:rPr>
                          </m:ctrlPr>
                        </m:dPr>
                        <m:e>
                          <m:r>
                            <a:rPr lang="en-US" altLang="zh-CN" sz="2000" b="0" i="1" smtClean="0">
                              <a:latin typeface="Cambria Math" panose="02040503050406030204" pitchFamily="18" charset="0"/>
                            </a:rPr>
                            <m:t>1</m:t>
                          </m:r>
                          <m:r>
                            <a:rPr lang="en-US" altLang="zh-CN" sz="2000" i="1">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𝑡</m:t>
                              </m:r>
                            </m:sub>
                          </m:sSub>
                        </m:e>
                      </m:d>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altLang="zh-CN" sz="2000" i="1">
                              <a:latin typeface="Cambria Math" panose="02040503050406030204" pitchFamily="18" charset="0"/>
                            </a:rPr>
                            <m:t>2</m:t>
                          </m:r>
                        </m:sub>
                      </m:sSub>
                      <m:r>
                        <a:rPr lang="en-US" altLang="zh-CN"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𝑌</m:t>
                          </m:r>
                        </m:e>
                        <m:sub>
                          <m:r>
                            <a:rPr lang="en-US" sz="2000" i="1">
                              <a:latin typeface="Cambria Math" panose="02040503050406030204" pitchFamily="18" charset="0"/>
                            </a:rPr>
                            <m:t>𝑚</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altLang="zh-CN" sz="2000" b="0" i="1" smtClean="0">
                              <a:latin typeface="Cambria Math" panose="02040503050406030204" pitchFamily="18" charset="0"/>
                            </a:rPr>
                            <m:t>𝑠</m:t>
                          </m:r>
                        </m:sub>
                      </m:sSub>
                    </m:oMath>
                  </m:oMathPara>
                </a14:m>
                <a:endParaRPr lang="en-US" sz="2000" dirty="0"/>
              </a:p>
            </p:txBody>
          </p:sp>
        </mc:Choice>
        <mc:Fallback xmlns="">
          <p:sp>
            <p:nvSpPr>
              <p:cNvPr id="25" name="TextBox 24"/>
              <p:cNvSpPr txBox="1">
                <a:spLocks noRot="1" noChangeAspect="1" noMove="1" noResize="1" noEditPoints="1" noAdjustHandles="1" noChangeArrowheads="1" noChangeShapeType="1" noTextEdit="1"/>
              </p:cNvSpPr>
              <p:nvPr/>
            </p:nvSpPr>
            <p:spPr>
              <a:xfrm>
                <a:off x="3391172" y="1447800"/>
                <a:ext cx="2938048" cy="307777"/>
              </a:xfrm>
              <a:prstGeom prst="rect">
                <a:avLst/>
              </a:prstGeom>
              <a:blipFill>
                <a:blip r:embed="rId3"/>
                <a:stretch>
                  <a:fillRect l="-1452" b="-18000"/>
                </a:stretch>
              </a:blipFill>
            </p:spPr>
            <p:txBody>
              <a:bodyPr/>
              <a:lstStyle/>
              <a:p>
                <a:r>
                  <a:rPr lang="en-US">
                    <a:noFill/>
                  </a:rPr>
                  <a:t> </a:t>
                </a:r>
              </a:p>
            </p:txBody>
          </p:sp>
        </mc:Fallback>
      </mc:AlternateContent>
      <p:sp>
        <p:nvSpPr>
          <p:cNvPr id="26" name="TextBox 25"/>
          <p:cNvSpPr txBox="1"/>
          <p:nvPr/>
        </p:nvSpPr>
        <p:spPr>
          <a:xfrm>
            <a:off x="0" y="1828800"/>
            <a:ext cx="4703467" cy="400110"/>
          </a:xfrm>
          <a:prstGeom prst="rect">
            <a:avLst/>
          </a:prstGeom>
          <a:noFill/>
        </p:spPr>
        <p:txBody>
          <a:bodyPr wrap="none" rtlCol="0">
            <a:spAutoFit/>
          </a:bodyPr>
          <a:lstStyle/>
          <a:p>
            <a:r>
              <a:rPr lang="en-US" sz="2000" dirty="0"/>
              <a:t>Substitute Equation (21) into Equation (25):</a:t>
            </a:r>
          </a:p>
        </p:txBody>
      </p:sp>
      <p:sp>
        <p:nvSpPr>
          <p:cNvPr id="27" name="TextBox 26"/>
          <p:cNvSpPr txBox="1"/>
          <p:nvPr/>
        </p:nvSpPr>
        <p:spPr>
          <a:xfrm>
            <a:off x="7993277" y="1371600"/>
            <a:ext cx="611065" cy="400110"/>
          </a:xfrm>
          <a:prstGeom prst="rect">
            <a:avLst/>
          </a:prstGeom>
          <a:noFill/>
        </p:spPr>
        <p:txBody>
          <a:bodyPr wrap="none" rtlCol="0">
            <a:spAutoFit/>
          </a:bodyPr>
          <a:lstStyle/>
          <a:p>
            <a:r>
              <a:rPr lang="en-US" sz="2000" dirty="0"/>
              <a:t>(</a:t>
            </a:r>
            <a:r>
              <a:rPr lang="en-US" altLang="zh-CN" sz="2000" dirty="0"/>
              <a:t>25</a:t>
            </a:r>
            <a:r>
              <a:rPr lang="en-US" sz="2000" dirty="0"/>
              <a:t>)</a:t>
            </a:r>
          </a:p>
        </p:txBody>
      </p:sp>
      <mc:AlternateContent xmlns:mc="http://schemas.openxmlformats.org/markup-compatibility/2006" xmlns:a14="http://schemas.microsoft.com/office/drawing/2010/main">
        <mc:Choice Requires="a14">
          <p:sp>
            <p:nvSpPr>
              <p:cNvPr id="28" name="TextBox 27"/>
              <p:cNvSpPr txBox="1"/>
              <p:nvPr/>
            </p:nvSpPr>
            <p:spPr>
              <a:xfrm>
                <a:off x="2194273" y="2209800"/>
                <a:ext cx="5603778" cy="6915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𝑠</m:t>
                          </m:r>
                        </m:sub>
                      </m:sSub>
                      <m:r>
                        <a:rPr lang="en-US" sz="2000">
                          <a:latin typeface="Cambria Math" panose="02040503050406030204" pitchFamily="18" charset="0"/>
                        </a:rPr>
                        <m:t>=</m:t>
                      </m:r>
                      <m:d>
                        <m:dPr>
                          <m:ctrlPr>
                            <a:rPr lang="en-US" altLang="zh-CN" sz="2000" i="1" smtClean="0">
                              <a:latin typeface="Cambria Math" panose="02040503050406030204" pitchFamily="18" charset="0"/>
                            </a:rPr>
                          </m:ctrlPr>
                        </m:dPr>
                        <m:e>
                          <m:r>
                            <a:rPr lang="en-US" altLang="zh-CN" sz="2000" b="0" i="1" smtClean="0">
                              <a:latin typeface="Cambria Math" panose="02040503050406030204" pitchFamily="18" charset="0"/>
                            </a:rPr>
                            <m:t>1</m:t>
                          </m:r>
                          <m:r>
                            <a:rPr lang="en-US" altLang="zh-CN" sz="2000" i="1">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𝑡</m:t>
                              </m:r>
                            </m:sub>
                          </m:sSub>
                        </m:e>
                      </m:d>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altLang="zh-CN" sz="2000" i="1">
                              <a:latin typeface="Cambria Math" panose="02040503050406030204" pitchFamily="18" charset="0"/>
                            </a:rPr>
                            <m:t>2</m:t>
                          </m:r>
                        </m:sub>
                      </m:sSub>
                      <m:r>
                        <a:rPr lang="en-US" altLang="zh-CN"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𝑌</m:t>
                          </m:r>
                        </m:e>
                        <m:sub>
                          <m:r>
                            <a:rPr lang="en-US" sz="2000" i="1">
                              <a:latin typeface="Cambria Math" panose="02040503050406030204" pitchFamily="18" charset="0"/>
                            </a:rPr>
                            <m:t>𝑚</m:t>
                          </m:r>
                        </m:sub>
                      </m:sSub>
                      <m:r>
                        <a:rPr lang="en-US" sz="2000" i="1">
                          <a:latin typeface="Cambria Math" panose="02040503050406030204" pitchFamily="18" charset="0"/>
                          <a:ea typeface="Cambria Math" panose="02040503050406030204" pitchFamily="18" charset="0"/>
                        </a:rPr>
                        <m:t>∙</m:t>
                      </m:r>
                      <m:d>
                        <m:dPr>
                          <m:ctrlPr>
                            <a:rPr lang="en-US" sz="2000" i="1" smtClean="0">
                              <a:latin typeface="Cambria Math" panose="02040503050406030204" pitchFamily="18" charset="0"/>
                              <a:ea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panose="02040503050406030204" pitchFamily="18" charset="0"/>
                                </a:rPr>
                                <m:t>1</m:t>
                              </m:r>
                            </m:num>
                            <m:den>
                              <m:sSub>
                                <m:sSubPr>
                                  <m:ctrlPr>
                                    <a:rPr lang="en-US" sz="2000" i="1">
                                      <a:latin typeface="Cambria Math" panose="02040503050406030204" pitchFamily="18" charset="0"/>
                                    </a:rPr>
                                  </m:ctrlPr>
                                </m:sSubPr>
                                <m:e>
                                  <m:r>
                                    <a:rPr lang="en-US" sz="2000" i="1">
                                      <a:latin typeface="Cambria Math" panose="02040503050406030204" pitchFamily="18" charset="0"/>
                                    </a:rPr>
                                    <m:t>1+</m:t>
                                  </m:r>
                                  <m:r>
                                    <a:rPr lang="en-US" sz="2000" i="1">
                                      <a:latin typeface="Cambria Math" panose="02040503050406030204" pitchFamily="18" charset="0"/>
                                    </a:rPr>
                                    <m:t>𝑛</m:t>
                                  </m:r>
                                </m:e>
                                <m:sub>
                                  <m:r>
                                    <a:rPr lang="en-US" sz="2000" i="1">
                                      <a:latin typeface="Cambria Math" panose="02040503050406030204" pitchFamily="18" charset="0"/>
                                    </a:rPr>
                                    <m:t>𝑡</m:t>
                                  </m:r>
                                </m:sub>
                              </m:sSub>
                            </m:den>
                          </m:f>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altLang="zh-CN" sz="2000" i="1">
                                  <a:latin typeface="Cambria Math" panose="02040503050406030204" pitchFamily="18" charset="0"/>
                                </a:rPr>
                                <m:t>𝐿</m:t>
                              </m:r>
                            </m:sub>
                          </m:sSub>
                          <m:r>
                            <a:rPr lang="en-US" altLang="zh-CN" sz="2000" i="1">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altLang="zh-CN" sz="2000" i="1">
                                      <a:latin typeface="Cambria Math" panose="02040503050406030204" pitchFamily="18" charset="0"/>
                                    </a:rPr>
                                    <m:t>𝑡</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1+</m:t>
                                  </m:r>
                                  <m:r>
                                    <a:rPr lang="en-US" sz="2000" i="1">
                                      <a:latin typeface="Cambria Math" panose="02040503050406030204" pitchFamily="18" charset="0"/>
                                    </a:rPr>
                                    <m:t>𝑛</m:t>
                                  </m:r>
                                </m:e>
                                <m:sub>
                                  <m:r>
                                    <a:rPr lang="en-US" sz="2000" i="1">
                                      <a:latin typeface="Cambria Math" panose="02040503050406030204" pitchFamily="18" charset="0"/>
                                    </a:rPr>
                                    <m:t>𝑡</m:t>
                                  </m:r>
                                </m:sub>
                              </m:sSub>
                            </m:den>
                          </m:f>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altLang="zh-CN" sz="2000" b="0" i="1" smtClean="0">
                                  <a:latin typeface="Cambria Math" panose="02040503050406030204" pitchFamily="18" charset="0"/>
                                </a:rPr>
                                <m:t>2</m:t>
                              </m:r>
                            </m:sub>
                          </m:sSub>
                          <m:r>
                            <m:rPr>
                              <m:nor/>
                            </m:rPr>
                            <a:rPr lang="en-US" sz="2000" dirty="0"/>
                            <m:t> </m:t>
                          </m:r>
                        </m:e>
                      </m:d>
                    </m:oMath>
                  </m:oMathPara>
                </a14:m>
                <a:endParaRPr lang="en-US" sz="2000" dirty="0"/>
              </a:p>
            </p:txBody>
          </p:sp>
        </mc:Choice>
        <mc:Fallback xmlns="">
          <p:sp>
            <p:nvSpPr>
              <p:cNvPr id="28" name="TextBox 27"/>
              <p:cNvSpPr txBox="1">
                <a:spLocks noRot="1" noChangeAspect="1" noMove="1" noResize="1" noEditPoints="1" noAdjustHandles="1" noChangeArrowheads="1" noChangeShapeType="1" noTextEdit="1"/>
              </p:cNvSpPr>
              <p:nvPr/>
            </p:nvSpPr>
            <p:spPr>
              <a:xfrm>
                <a:off x="2194273" y="2209800"/>
                <a:ext cx="5603778" cy="69153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2694441" y="2971800"/>
                <a:ext cx="4486485" cy="6915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𝑠</m:t>
                          </m:r>
                        </m:sub>
                      </m:sSub>
                      <m:r>
                        <a:rPr lang="en-US" sz="2000">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𝑌</m:t>
                              </m:r>
                            </m:e>
                            <m:sub>
                              <m:r>
                                <a:rPr lang="en-US" sz="2000" i="1">
                                  <a:latin typeface="Cambria Math" panose="02040503050406030204" pitchFamily="18" charset="0"/>
                                </a:rPr>
                                <m:t>𝑚</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1+</m:t>
                              </m:r>
                              <m:r>
                                <a:rPr lang="en-US" sz="2000" i="1">
                                  <a:latin typeface="Cambria Math" panose="02040503050406030204" pitchFamily="18" charset="0"/>
                                </a:rPr>
                                <m:t>𝑛</m:t>
                              </m:r>
                            </m:e>
                            <m:sub>
                              <m:r>
                                <a:rPr lang="en-US" sz="2000" i="1">
                                  <a:latin typeface="Cambria Math" panose="02040503050406030204" pitchFamily="18" charset="0"/>
                                </a:rPr>
                                <m:t>𝑡</m:t>
                              </m:r>
                            </m:sub>
                          </m:sSub>
                        </m:den>
                      </m:f>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altLang="zh-CN" sz="2000" b="0" i="1" smtClean="0">
                              <a:latin typeface="Cambria Math" panose="02040503050406030204" pitchFamily="18" charset="0"/>
                            </a:rPr>
                            <m:t>𝐿</m:t>
                          </m:r>
                        </m:sub>
                      </m:sSub>
                      <m:r>
                        <a:rPr lang="en-US" altLang="zh-CN" sz="2000" b="0" i="1" smtClean="0">
                          <a:latin typeface="Cambria Math" panose="02040503050406030204" pitchFamily="18" charset="0"/>
                        </a:rPr>
                        <m:t>+</m:t>
                      </m:r>
                      <m:d>
                        <m:dPr>
                          <m:ctrlPr>
                            <a:rPr lang="en-US" sz="2000" i="1" smtClean="0">
                              <a:latin typeface="Cambria Math" panose="02040503050406030204" pitchFamily="18" charset="0"/>
                              <a:ea typeface="Cambria Math" panose="02040503050406030204" pitchFamily="18" charset="0"/>
                            </a:rPr>
                          </m:ctrlPr>
                        </m:dPr>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𝑌</m:t>
                                  </m:r>
                                </m:e>
                                <m:sub>
                                  <m:r>
                                    <a:rPr lang="en-US" sz="2000" i="1">
                                      <a:latin typeface="Cambria Math" panose="02040503050406030204" pitchFamily="18" charset="0"/>
                                    </a:rPr>
                                    <m:t>𝑚</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altLang="zh-CN" sz="2000" i="1">
                                      <a:latin typeface="Cambria Math" panose="02040503050406030204" pitchFamily="18" charset="0"/>
                                    </a:rPr>
                                    <m:t>𝑡</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1+</m:t>
                                  </m:r>
                                  <m:r>
                                    <a:rPr lang="en-US" sz="2000" i="1">
                                      <a:latin typeface="Cambria Math" panose="02040503050406030204" pitchFamily="18" charset="0"/>
                                    </a:rPr>
                                    <m:t>𝑛</m:t>
                                  </m:r>
                                </m:e>
                                <m:sub>
                                  <m:r>
                                    <a:rPr lang="en-US" sz="2000" i="1">
                                      <a:latin typeface="Cambria Math" panose="02040503050406030204" pitchFamily="18" charset="0"/>
                                    </a:rPr>
                                    <m:t>𝑡</m:t>
                                  </m:r>
                                </m:sub>
                              </m:sSub>
                            </m:den>
                          </m:f>
                          <m:r>
                            <a:rPr lang="en-US" altLang="zh-CN" sz="2000" i="1">
                              <a:latin typeface="Cambria Math" panose="02040503050406030204" pitchFamily="18" charset="0"/>
                            </a:rPr>
                            <m:t>+1+ </m:t>
                          </m:r>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𝑡</m:t>
                              </m:r>
                            </m:sub>
                          </m:sSub>
                        </m:e>
                      </m:d>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altLang="zh-CN" sz="2000" i="1">
                              <a:latin typeface="Cambria Math" panose="02040503050406030204" pitchFamily="18" charset="0"/>
                            </a:rPr>
                            <m:t>2</m:t>
                          </m:r>
                        </m:sub>
                      </m:sSub>
                    </m:oMath>
                  </m:oMathPara>
                </a14:m>
                <a:endParaRPr lang="en-US" sz="2000" dirty="0"/>
              </a:p>
            </p:txBody>
          </p:sp>
        </mc:Choice>
        <mc:Fallback xmlns="">
          <p:sp>
            <p:nvSpPr>
              <p:cNvPr id="29" name="TextBox 28"/>
              <p:cNvSpPr txBox="1">
                <a:spLocks noRot="1" noChangeAspect="1" noMove="1" noResize="1" noEditPoints="1" noAdjustHandles="1" noChangeArrowheads="1" noChangeShapeType="1" noTextEdit="1"/>
              </p:cNvSpPr>
              <p:nvPr/>
            </p:nvSpPr>
            <p:spPr>
              <a:xfrm>
                <a:off x="2694441" y="2971800"/>
                <a:ext cx="4486485" cy="69153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3808222" y="3810000"/>
                <a:ext cx="199715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𝑠</m:t>
                          </m:r>
                        </m:sub>
                      </m:sSub>
                      <m:r>
                        <a:rPr lang="en-US" sz="2000">
                          <a:latin typeface="Cambria Math" panose="02040503050406030204" pitchFamily="18" charset="0"/>
                        </a:rPr>
                        <m:t>=</m:t>
                      </m:r>
                      <m:r>
                        <a:rPr lang="en-US" sz="2000" b="0" i="1" smtClean="0">
                          <a:latin typeface="Cambria Math" panose="02040503050406030204" pitchFamily="18" charset="0"/>
                        </a:rPr>
                        <m:t>𝑐</m:t>
                      </m:r>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altLang="zh-CN" sz="2000" b="0" i="1" smtClean="0">
                              <a:latin typeface="Cambria Math" panose="02040503050406030204" pitchFamily="18" charset="0"/>
                            </a:rPr>
                            <m:t>𝐿</m:t>
                          </m:r>
                        </m:sub>
                      </m:sSub>
                      <m:r>
                        <a:rPr lang="en-US" altLang="zh-CN" sz="2000" b="0" i="1" smtClean="0">
                          <a:latin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𝑑</m:t>
                      </m:r>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altLang="zh-CN" sz="2000" i="1">
                              <a:latin typeface="Cambria Math" panose="02040503050406030204" pitchFamily="18" charset="0"/>
                            </a:rPr>
                            <m:t>2</m:t>
                          </m:r>
                        </m:sub>
                      </m:sSub>
                    </m:oMath>
                  </m:oMathPara>
                </a14:m>
                <a:endParaRPr lang="en-US" sz="2000" dirty="0"/>
              </a:p>
            </p:txBody>
          </p:sp>
        </mc:Choice>
        <mc:Fallback xmlns="">
          <p:sp>
            <p:nvSpPr>
              <p:cNvPr id="30" name="TextBox 29"/>
              <p:cNvSpPr txBox="1">
                <a:spLocks noRot="1" noChangeAspect="1" noMove="1" noResize="1" noEditPoints="1" noAdjustHandles="1" noChangeArrowheads="1" noChangeShapeType="1" noTextEdit="1"/>
              </p:cNvSpPr>
              <p:nvPr/>
            </p:nvSpPr>
            <p:spPr>
              <a:xfrm>
                <a:off x="3808222" y="3810000"/>
                <a:ext cx="1997150" cy="307777"/>
              </a:xfrm>
              <a:prstGeom prst="rect">
                <a:avLst/>
              </a:prstGeom>
              <a:blipFill>
                <a:blip r:embed="rId6"/>
                <a:stretch>
                  <a:fillRect l="-2446" r="-917" b="-18000"/>
                </a:stretch>
              </a:blipFill>
            </p:spPr>
            <p:txBody>
              <a:bodyPr/>
              <a:lstStyle/>
              <a:p>
                <a:r>
                  <a:rPr lang="en-US">
                    <a:noFill/>
                  </a:rPr>
                  <a:t> </a:t>
                </a:r>
              </a:p>
            </p:txBody>
          </p:sp>
        </mc:Fallback>
      </mc:AlternateContent>
      <p:sp>
        <p:nvSpPr>
          <p:cNvPr id="31" name="TextBox 30"/>
          <p:cNvSpPr txBox="1"/>
          <p:nvPr/>
        </p:nvSpPr>
        <p:spPr>
          <a:xfrm>
            <a:off x="7993276" y="3810000"/>
            <a:ext cx="611065" cy="400110"/>
          </a:xfrm>
          <a:prstGeom prst="rect">
            <a:avLst/>
          </a:prstGeom>
          <a:noFill/>
        </p:spPr>
        <p:txBody>
          <a:bodyPr wrap="none" rtlCol="0">
            <a:spAutoFit/>
          </a:bodyPr>
          <a:lstStyle/>
          <a:p>
            <a:r>
              <a:rPr lang="en-US" sz="2000" dirty="0"/>
              <a:t>(</a:t>
            </a:r>
            <a:r>
              <a:rPr lang="en-US" altLang="zh-CN" sz="2000" dirty="0"/>
              <a:t>26</a:t>
            </a:r>
            <a:r>
              <a:rPr lang="en-US" sz="2000" dirty="0"/>
              <a:t>)</a:t>
            </a:r>
          </a:p>
        </p:txBody>
      </p:sp>
      <p:sp>
        <p:nvSpPr>
          <p:cNvPr id="32" name="Rectangle 31"/>
          <p:cNvSpPr/>
          <p:nvPr/>
        </p:nvSpPr>
        <p:spPr>
          <a:xfrm>
            <a:off x="152400" y="4191000"/>
            <a:ext cx="8991600" cy="400110"/>
          </a:xfrm>
          <a:prstGeom prst="rect">
            <a:avLst/>
          </a:prstGeom>
        </p:spPr>
        <p:txBody>
          <a:bodyPr wrap="square">
            <a:spAutoFit/>
          </a:bodyPr>
          <a:lstStyle/>
          <a:p>
            <a:r>
              <a:rPr lang="en-US" sz="2000" dirty="0"/>
              <a:t>where</a:t>
            </a:r>
          </a:p>
        </p:txBody>
      </p:sp>
      <mc:AlternateContent xmlns:mc="http://schemas.openxmlformats.org/markup-compatibility/2006" xmlns:a14="http://schemas.microsoft.com/office/drawing/2010/main">
        <mc:Choice Requires="a14">
          <p:sp>
            <p:nvSpPr>
              <p:cNvPr id="33" name="TextBox 32"/>
              <p:cNvSpPr txBox="1"/>
              <p:nvPr/>
            </p:nvSpPr>
            <p:spPr>
              <a:xfrm>
                <a:off x="4102121" y="4572000"/>
                <a:ext cx="1219629" cy="6281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𝑐</m:t>
                      </m:r>
                      <m:r>
                        <a:rPr lang="en-US" sz="2000" b="0" i="1" smtClean="0">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𝑌</m:t>
                              </m:r>
                            </m:e>
                            <m:sub>
                              <m:r>
                                <a:rPr lang="en-US" sz="2000" i="1">
                                  <a:latin typeface="Cambria Math" panose="02040503050406030204" pitchFamily="18" charset="0"/>
                                </a:rPr>
                                <m:t>𝑚</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1+</m:t>
                              </m:r>
                              <m:r>
                                <a:rPr lang="en-US" sz="2000" i="1">
                                  <a:latin typeface="Cambria Math" panose="02040503050406030204" pitchFamily="18" charset="0"/>
                                </a:rPr>
                                <m:t>𝑛</m:t>
                              </m:r>
                            </m:e>
                            <m:sub>
                              <m:r>
                                <a:rPr lang="en-US" sz="2000" i="1">
                                  <a:latin typeface="Cambria Math" panose="02040503050406030204" pitchFamily="18" charset="0"/>
                                </a:rPr>
                                <m:t>𝑡</m:t>
                              </m:r>
                            </m:sub>
                          </m:sSub>
                        </m:den>
                      </m:f>
                    </m:oMath>
                  </m:oMathPara>
                </a14:m>
                <a:endParaRPr lang="en-US" sz="2000" dirty="0"/>
              </a:p>
            </p:txBody>
          </p:sp>
        </mc:Choice>
        <mc:Fallback xmlns="">
          <p:sp>
            <p:nvSpPr>
              <p:cNvPr id="33" name="TextBox 32"/>
              <p:cNvSpPr txBox="1">
                <a:spLocks noRot="1" noChangeAspect="1" noMove="1" noResize="1" noEditPoints="1" noAdjustHandles="1" noChangeArrowheads="1" noChangeShapeType="1" noTextEdit="1"/>
              </p:cNvSpPr>
              <p:nvPr/>
            </p:nvSpPr>
            <p:spPr>
              <a:xfrm>
                <a:off x="4102121" y="4572000"/>
                <a:ext cx="1219629" cy="628185"/>
              </a:xfrm>
              <a:prstGeom prst="rect">
                <a:avLst/>
              </a:prstGeom>
              <a:blipFill>
                <a:blip r:embed="rId7"/>
                <a:stretch>
                  <a:fillRect/>
                </a:stretch>
              </a:blipFill>
            </p:spPr>
            <p:txBody>
              <a:bodyPr/>
              <a:lstStyle/>
              <a:p>
                <a:r>
                  <a:rPr lang="en-US">
                    <a:noFill/>
                  </a:rPr>
                  <a:t> </a:t>
                </a:r>
              </a:p>
            </p:txBody>
          </p:sp>
        </mc:Fallback>
      </mc:AlternateContent>
      <p:sp>
        <p:nvSpPr>
          <p:cNvPr id="34" name="TextBox 33"/>
          <p:cNvSpPr txBox="1"/>
          <p:nvPr/>
        </p:nvSpPr>
        <p:spPr>
          <a:xfrm>
            <a:off x="7993276" y="4572000"/>
            <a:ext cx="611065" cy="400110"/>
          </a:xfrm>
          <a:prstGeom prst="rect">
            <a:avLst/>
          </a:prstGeom>
          <a:noFill/>
        </p:spPr>
        <p:txBody>
          <a:bodyPr wrap="none" rtlCol="0">
            <a:spAutoFit/>
          </a:bodyPr>
          <a:lstStyle/>
          <a:p>
            <a:r>
              <a:rPr lang="en-US" sz="2000" dirty="0"/>
              <a:t>(</a:t>
            </a:r>
            <a:r>
              <a:rPr lang="en-US" altLang="zh-CN" sz="2000" dirty="0"/>
              <a:t>27</a:t>
            </a:r>
            <a:r>
              <a:rPr lang="en-US" sz="2000" dirty="0"/>
              <a:t>)</a:t>
            </a:r>
          </a:p>
        </p:txBody>
      </p:sp>
      <mc:AlternateContent xmlns:mc="http://schemas.openxmlformats.org/markup-compatibility/2006" xmlns:a14="http://schemas.microsoft.com/office/drawing/2010/main">
        <mc:Choice Requires="a14">
          <p:sp>
            <p:nvSpPr>
              <p:cNvPr id="35" name="TextBox 34"/>
              <p:cNvSpPr txBox="1"/>
              <p:nvPr/>
            </p:nvSpPr>
            <p:spPr>
              <a:xfrm>
                <a:off x="3788220" y="5410200"/>
                <a:ext cx="2341282" cy="6281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𝑑</m:t>
                      </m:r>
                      <m:r>
                        <a:rPr lang="en-US" sz="2000" b="0" i="1" smtClean="0">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𝑌</m:t>
                              </m:r>
                            </m:e>
                            <m:sub>
                              <m:r>
                                <a:rPr lang="en-US" sz="2000" i="1">
                                  <a:latin typeface="Cambria Math" panose="02040503050406030204" pitchFamily="18" charset="0"/>
                                </a:rPr>
                                <m:t>𝑚</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altLang="zh-CN" sz="2000" i="1">
                                  <a:latin typeface="Cambria Math" panose="02040503050406030204" pitchFamily="18" charset="0"/>
                                </a:rPr>
                                <m:t>𝑡</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1+</m:t>
                              </m:r>
                              <m:r>
                                <a:rPr lang="en-US" sz="2000" i="1">
                                  <a:latin typeface="Cambria Math" panose="02040503050406030204" pitchFamily="18" charset="0"/>
                                </a:rPr>
                                <m:t>𝑛</m:t>
                              </m:r>
                            </m:e>
                            <m:sub>
                              <m:r>
                                <a:rPr lang="en-US" sz="2000" i="1">
                                  <a:latin typeface="Cambria Math" panose="02040503050406030204" pitchFamily="18" charset="0"/>
                                </a:rPr>
                                <m:t>𝑡</m:t>
                              </m:r>
                            </m:sub>
                          </m:sSub>
                        </m:den>
                      </m:f>
                      <m:r>
                        <a:rPr lang="en-US" altLang="zh-CN" sz="2000" i="1">
                          <a:latin typeface="Cambria Math" panose="02040503050406030204" pitchFamily="18" charset="0"/>
                        </a:rPr>
                        <m:t>+1+ </m:t>
                      </m:r>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𝑡</m:t>
                          </m:r>
                        </m:sub>
                      </m:sSub>
                    </m:oMath>
                  </m:oMathPara>
                </a14:m>
                <a:endParaRPr lang="en-US" sz="2000" dirty="0"/>
              </a:p>
            </p:txBody>
          </p:sp>
        </mc:Choice>
        <mc:Fallback xmlns="">
          <p:sp>
            <p:nvSpPr>
              <p:cNvPr id="35" name="TextBox 34"/>
              <p:cNvSpPr txBox="1">
                <a:spLocks noRot="1" noChangeAspect="1" noMove="1" noResize="1" noEditPoints="1" noAdjustHandles="1" noChangeArrowheads="1" noChangeShapeType="1" noTextEdit="1"/>
              </p:cNvSpPr>
              <p:nvPr/>
            </p:nvSpPr>
            <p:spPr>
              <a:xfrm>
                <a:off x="3788220" y="5410200"/>
                <a:ext cx="2341282" cy="628185"/>
              </a:xfrm>
              <a:prstGeom prst="rect">
                <a:avLst/>
              </a:prstGeom>
              <a:blipFill>
                <a:blip r:embed="rId8"/>
                <a:stretch>
                  <a:fillRect/>
                </a:stretch>
              </a:blipFill>
            </p:spPr>
            <p:txBody>
              <a:bodyPr/>
              <a:lstStyle/>
              <a:p>
                <a:r>
                  <a:rPr lang="en-US">
                    <a:noFill/>
                  </a:rPr>
                  <a:t> </a:t>
                </a:r>
              </a:p>
            </p:txBody>
          </p:sp>
        </mc:Fallback>
      </mc:AlternateContent>
      <p:sp>
        <p:nvSpPr>
          <p:cNvPr id="36" name="TextBox 35"/>
          <p:cNvSpPr txBox="1"/>
          <p:nvPr/>
        </p:nvSpPr>
        <p:spPr>
          <a:xfrm>
            <a:off x="7993275" y="5498068"/>
            <a:ext cx="611065" cy="400110"/>
          </a:xfrm>
          <a:prstGeom prst="rect">
            <a:avLst/>
          </a:prstGeom>
          <a:noFill/>
        </p:spPr>
        <p:txBody>
          <a:bodyPr wrap="none" rtlCol="0">
            <a:spAutoFit/>
          </a:bodyPr>
          <a:lstStyle/>
          <a:p>
            <a:r>
              <a:rPr lang="en-US" sz="2000" dirty="0"/>
              <a:t>(</a:t>
            </a:r>
            <a:r>
              <a:rPr lang="en-US" altLang="zh-CN" sz="2000" dirty="0"/>
              <a:t>28</a:t>
            </a:r>
            <a:r>
              <a:rPr lang="en-US" sz="2000" dirty="0"/>
              <a:t>)</a:t>
            </a:r>
          </a:p>
        </p:txBody>
      </p:sp>
      <p:sp>
        <p:nvSpPr>
          <p:cNvPr id="18"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22305986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5581593" cy="584775"/>
          </a:xfrm>
          <a:prstGeom prst="rect">
            <a:avLst/>
          </a:prstGeom>
        </p:spPr>
        <p:txBody>
          <a:bodyPr wrap="none">
            <a:spAutoFit/>
          </a:bodyPr>
          <a:lstStyle/>
          <a:p>
            <a:r>
              <a:rPr lang="en-US" sz="3200" dirty="0">
                <a:solidFill>
                  <a:srgbClr val="C8102E"/>
                </a:solidFill>
                <a:latin typeface="+mj-lt"/>
                <a:ea typeface="+mj-ea"/>
                <a:cs typeface="+mj-cs"/>
              </a:rPr>
              <a:t>Two-Winding Autotransformer</a:t>
            </a:r>
          </a:p>
        </p:txBody>
      </p:sp>
      <p:sp>
        <p:nvSpPr>
          <p:cNvPr id="4" name="Slide Number Placeholder 3"/>
          <p:cNvSpPr>
            <a:spLocks noGrp="1"/>
          </p:cNvSpPr>
          <p:nvPr>
            <p:ph type="sldNum" sz="quarter" idx="12"/>
          </p:nvPr>
        </p:nvSpPr>
        <p:spPr/>
        <p:txBody>
          <a:bodyPr/>
          <a:lstStyle/>
          <a:p>
            <a:fld id="{5B7A2384-8C5D-49F6-8259-B9A64ECD4852}" type="slidenum">
              <a:rPr lang="en-US" smtClean="0"/>
              <a:t>23</a:t>
            </a:fld>
            <a:endParaRPr lang="en-US" dirty="0"/>
          </a:p>
        </p:txBody>
      </p:sp>
      <mc:AlternateContent xmlns:mc="http://schemas.openxmlformats.org/markup-compatibility/2006" xmlns:a14="http://schemas.microsoft.com/office/drawing/2010/main">
        <mc:Choice Requires="a14">
          <p:sp>
            <p:nvSpPr>
              <p:cNvPr id="33" name="TextBox 32"/>
              <p:cNvSpPr txBox="1"/>
              <p:nvPr/>
            </p:nvSpPr>
            <p:spPr>
              <a:xfrm>
                <a:off x="5119204" y="1142281"/>
                <a:ext cx="1219629" cy="6281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𝑐</m:t>
                      </m:r>
                      <m:r>
                        <a:rPr lang="en-US" sz="2000" b="0" i="1" smtClean="0">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𝑌</m:t>
                              </m:r>
                            </m:e>
                            <m:sub>
                              <m:r>
                                <a:rPr lang="en-US" sz="2000" i="1">
                                  <a:latin typeface="Cambria Math" panose="02040503050406030204" pitchFamily="18" charset="0"/>
                                </a:rPr>
                                <m:t>𝑚</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1+</m:t>
                              </m:r>
                              <m:r>
                                <a:rPr lang="en-US" sz="2000" i="1">
                                  <a:latin typeface="Cambria Math" panose="02040503050406030204" pitchFamily="18" charset="0"/>
                                </a:rPr>
                                <m:t>𝑛</m:t>
                              </m:r>
                            </m:e>
                            <m:sub>
                              <m:r>
                                <a:rPr lang="en-US" sz="2000" i="1">
                                  <a:latin typeface="Cambria Math" panose="02040503050406030204" pitchFamily="18" charset="0"/>
                                </a:rPr>
                                <m:t>𝑡</m:t>
                              </m:r>
                            </m:sub>
                          </m:sSub>
                        </m:den>
                      </m:f>
                    </m:oMath>
                  </m:oMathPara>
                </a14:m>
                <a:endParaRPr lang="en-US" sz="2000" dirty="0"/>
              </a:p>
            </p:txBody>
          </p:sp>
        </mc:Choice>
        <mc:Fallback xmlns="">
          <p:sp>
            <p:nvSpPr>
              <p:cNvPr id="33" name="TextBox 32"/>
              <p:cNvSpPr txBox="1">
                <a:spLocks noRot="1" noChangeAspect="1" noMove="1" noResize="1" noEditPoints="1" noAdjustHandles="1" noChangeArrowheads="1" noChangeShapeType="1" noTextEdit="1"/>
              </p:cNvSpPr>
              <p:nvPr/>
            </p:nvSpPr>
            <p:spPr>
              <a:xfrm>
                <a:off x="5119204" y="1142281"/>
                <a:ext cx="1219629" cy="628185"/>
              </a:xfrm>
              <a:prstGeom prst="rect">
                <a:avLst/>
              </a:prstGeom>
              <a:blipFill>
                <a:blip r:embed="rId2"/>
                <a:stretch>
                  <a:fillRect/>
                </a:stretch>
              </a:blipFill>
            </p:spPr>
            <p:txBody>
              <a:bodyPr/>
              <a:lstStyle/>
              <a:p>
                <a:r>
                  <a:rPr lang="en-US">
                    <a:noFill/>
                  </a:rPr>
                  <a:t> </a:t>
                </a:r>
              </a:p>
            </p:txBody>
          </p:sp>
        </mc:Fallback>
      </mc:AlternateContent>
      <p:sp>
        <p:nvSpPr>
          <p:cNvPr id="34" name="TextBox 33"/>
          <p:cNvSpPr txBox="1"/>
          <p:nvPr/>
        </p:nvSpPr>
        <p:spPr>
          <a:xfrm>
            <a:off x="7499038" y="1293302"/>
            <a:ext cx="611065" cy="400110"/>
          </a:xfrm>
          <a:prstGeom prst="rect">
            <a:avLst/>
          </a:prstGeom>
          <a:noFill/>
        </p:spPr>
        <p:txBody>
          <a:bodyPr wrap="none" rtlCol="0">
            <a:spAutoFit/>
          </a:bodyPr>
          <a:lstStyle/>
          <a:p>
            <a:r>
              <a:rPr lang="en-US" sz="2000" dirty="0"/>
              <a:t>(</a:t>
            </a:r>
            <a:r>
              <a:rPr lang="en-US" altLang="zh-CN" sz="2000" dirty="0"/>
              <a:t>27</a:t>
            </a:r>
            <a:r>
              <a:rPr lang="en-US" sz="2000" dirty="0"/>
              <a:t>)</a:t>
            </a:r>
          </a:p>
        </p:txBody>
      </p:sp>
      <mc:AlternateContent xmlns:mc="http://schemas.openxmlformats.org/markup-compatibility/2006" xmlns:a14="http://schemas.microsoft.com/office/drawing/2010/main">
        <mc:Choice Requires="a14">
          <p:sp>
            <p:nvSpPr>
              <p:cNvPr id="35" name="TextBox 34"/>
              <p:cNvSpPr txBox="1"/>
              <p:nvPr/>
            </p:nvSpPr>
            <p:spPr>
              <a:xfrm>
                <a:off x="4805303" y="1886415"/>
                <a:ext cx="2341282" cy="6281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𝑑</m:t>
                      </m:r>
                      <m:r>
                        <a:rPr lang="en-US" sz="2000" b="0" i="1" smtClean="0">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𝑌</m:t>
                              </m:r>
                            </m:e>
                            <m:sub>
                              <m:r>
                                <a:rPr lang="en-US" sz="2000" i="1">
                                  <a:latin typeface="Cambria Math" panose="02040503050406030204" pitchFamily="18" charset="0"/>
                                </a:rPr>
                                <m:t>𝑚</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altLang="zh-CN" sz="2000" i="1">
                                  <a:latin typeface="Cambria Math" panose="02040503050406030204" pitchFamily="18" charset="0"/>
                                </a:rPr>
                                <m:t>𝑡</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1+</m:t>
                              </m:r>
                              <m:r>
                                <a:rPr lang="en-US" sz="2000" i="1">
                                  <a:latin typeface="Cambria Math" panose="02040503050406030204" pitchFamily="18" charset="0"/>
                                </a:rPr>
                                <m:t>𝑛</m:t>
                              </m:r>
                            </m:e>
                            <m:sub>
                              <m:r>
                                <a:rPr lang="en-US" sz="2000" i="1">
                                  <a:latin typeface="Cambria Math" panose="02040503050406030204" pitchFamily="18" charset="0"/>
                                </a:rPr>
                                <m:t>𝑡</m:t>
                              </m:r>
                            </m:sub>
                          </m:sSub>
                        </m:den>
                      </m:f>
                      <m:r>
                        <a:rPr lang="en-US" altLang="zh-CN" sz="2000" i="1">
                          <a:latin typeface="Cambria Math" panose="02040503050406030204" pitchFamily="18" charset="0"/>
                        </a:rPr>
                        <m:t>+1+ </m:t>
                      </m:r>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𝑡</m:t>
                          </m:r>
                        </m:sub>
                      </m:sSub>
                    </m:oMath>
                  </m:oMathPara>
                </a14:m>
                <a:endParaRPr lang="en-US" sz="2000" dirty="0"/>
              </a:p>
            </p:txBody>
          </p:sp>
        </mc:Choice>
        <mc:Fallback xmlns="">
          <p:sp>
            <p:nvSpPr>
              <p:cNvPr id="35" name="TextBox 34"/>
              <p:cNvSpPr txBox="1">
                <a:spLocks noRot="1" noChangeAspect="1" noMove="1" noResize="1" noEditPoints="1" noAdjustHandles="1" noChangeArrowheads="1" noChangeShapeType="1" noTextEdit="1"/>
              </p:cNvSpPr>
              <p:nvPr/>
            </p:nvSpPr>
            <p:spPr>
              <a:xfrm>
                <a:off x="4805303" y="1886415"/>
                <a:ext cx="2341282" cy="628185"/>
              </a:xfrm>
              <a:prstGeom prst="rect">
                <a:avLst/>
              </a:prstGeom>
              <a:blipFill>
                <a:blip r:embed="rId3"/>
                <a:stretch>
                  <a:fillRect/>
                </a:stretch>
              </a:blipFill>
            </p:spPr>
            <p:txBody>
              <a:bodyPr/>
              <a:lstStyle/>
              <a:p>
                <a:r>
                  <a:rPr lang="en-US">
                    <a:noFill/>
                  </a:rPr>
                  <a:t> </a:t>
                </a:r>
              </a:p>
            </p:txBody>
          </p:sp>
        </mc:Fallback>
      </mc:AlternateContent>
      <p:sp>
        <p:nvSpPr>
          <p:cNvPr id="36" name="TextBox 35"/>
          <p:cNvSpPr txBox="1"/>
          <p:nvPr/>
        </p:nvSpPr>
        <p:spPr>
          <a:xfrm>
            <a:off x="7499037" y="1984423"/>
            <a:ext cx="611065" cy="400110"/>
          </a:xfrm>
          <a:prstGeom prst="rect">
            <a:avLst/>
          </a:prstGeom>
          <a:noFill/>
        </p:spPr>
        <p:txBody>
          <a:bodyPr wrap="none" rtlCol="0">
            <a:spAutoFit/>
          </a:bodyPr>
          <a:lstStyle/>
          <a:p>
            <a:r>
              <a:rPr lang="en-US" sz="2000" dirty="0"/>
              <a:t>(</a:t>
            </a:r>
            <a:r>
              <a:rPr lang="en-US" altLang="zh-CN" sz="2000" dirty="0"/>
              <a:t>28</a:t>
            </a:r>
            <a:r>
              <a:rPr lang="en-US" sz="2000" dirty="0"/>
              <a:t>)</a:t>
            </a:r>
          </a:p>
        </p:txBody>
      </p:sp>
      <mc:AlternateContent xmlns:mc="http://schemas.openxmlformats.org/markup-compatibility/2006" xmlns:a14="http://schemas.microsoft.com/office/drawing/2010/main">
        <mc:Choice Requires="a14">
          <p:sp>
            <p:nvSpPr>
              <p:cNvPr id="37" name="TextBox 36"/>
              <p:cNvSpPr txBox="1"/>
              <p:nvPr/>
            </p:nvSpPr>
            <p:spPr>
              <a:xfrm>
                <a:off x="1447800" y="1079733"/>
                <a:ext cx="1241815" cy="6301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𝑎</m:t>
                      </m:r>
                      <m:r>
                        <a:rPr lang="en-US"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sSub>
                            <m:sSubPr>
                              <m:ctrlPr>
                                <a:rPr lang="en-US" sz="2000" i="1">
                                  <a:latin typeface="Cambria Math" panose="02040503050406030204" pitchFamily="18" charset="0"/>
                                </a:rPr>
                              </m:ctrlPr>
                            </m:sSubPr>
                            <m:e>
                              <m:r>
                                <a:rPr lang="en-US" sz="2000" i="1">
                                  <a:latin typeface="Cambria Math" panose="02040503050406030204" pitchFamily="18" charset="0"/>
                                </a:rPr>
                                <m:t>1+</m:t>
                              </m:r>
                              <m:r>
                                <a:rPr lang="en-US" sz="2000" i="1">
                                  <a:latin typeface="Cambria Math" panose="02040503050406030204" pitchFamily="18" charset="0"/>
                                </a:rPr>
                                <m:t>𝑛</m:t>
                              </m:r>
                            </m:e>
                            <m:sub>
                              <m:r>
                                <a:rPr lang="en-US" sz="2000" i="1">
                                  <a:latin typeface="Cambria Math" panose="02040503050406030204" pitchFamily="18" charset="0"/>
                                </a:rPr>
                                <m:t>𝑡</m:t>
                              </m:r>
                            </m:sub>
                          </m:sSub>
                        </m:den>
                      </m:f>
                    </m:oMath>
                  </m:oMathPara>
                </a14:m>
                <a:endParaRPr lang="en-US" sz="2000" dirty="0"/>
              </a:p>
            </p:txBody>
          </p:sp>
        </mc:Choice>
        <mc:Fallback xmlns="">
          <p:sp>
            <p:nvSpPr>
              <p:cNvPr id="37" name="TextBox 36"/>
              <p:cNvSpPr txBox="1">
                <a:spLocks noRot="1" noChangeAspect="1" noMove="1" noResize="1" noEditPoints="1" noAdjustHandles="1" noChangeArrowheads="1" noChangeShapeType="1" noTextEdit="1"/>
              </p:cNvSpPr>
              <p:nvPr/>
            </p:nvSpPr>
            <p:spPr>
              <a:xfrm>
                <a:off x="1447800" y="1079733"/>
                <a:ext cx="1241815" cy="630173"/>
              </a:xfrm>
              <a:prstGeom prst="rect">
                <a:avLst/>
              </a:prstGeom>
              <a:blipFill>
                <a:blip r:embed="rId4"/>
                <a:stretch>
                  <a:fillRect b="-971"/>
                </a:stretch>
              </a:blipFill>
            </p:spPr>
            <p:txBody>
              <a:bodyPr/>
              <a:lstStyle/>
              <a:p>
                <a:r>
                  <a:rPr lang="en-US">
                    <a:noFill/>
                  </a:rPr>
                  <a:t> </a:t>
                </a:r>
              </a:p>
            </p:txBody>
          </p:sp>
        </mc:Fallback>
      </mc:AlternateContent>
      <p:sp>
        <p:nvSpPr>
          <p:cNvPr id="38" name="TextBox 37"/>
          <p:cNvSpPr txBox="1"/>
          <p:nvPr/>
        </p:nvSpPr>
        <p:spPr>
          <a:xfrm>
            <a:off x="3623041" y="1249304"/>
            <a:ext cx="559769" cy="369332"/>
          </a:xfrm>
          <a:prstGeom prst="rect">
            <a:avLst/>
          </a:prstGeom>
          <a:noFill/>
        </p:spPr>
        <p:txBody>
          <a:bodyPr wrap="none" rtlCol="0">
            <a:spAutoFit/>
          </a:bodyPr>
          <a:lstStyle/>
          <a:p>
            <a:r>
              <a:rPr lang="en-US" dirty="0"/>
              <a:t>(</a:t>
            </a:r>
            <a:r>
              <a:rPr lang="en-US" altLang="zh-CN" dirty="0"/>
              <a:t>23</a:t>
            </a:r>
            <a:r>
              <a:rPr lang="en-US" dirty="0"/>
              <a:t>)</a:t>
            </a:r>
          </a:p>
        </p:txBody>
      </p:sp>
      <mc:AlternateContent xmlns:mc="http://schemas.openxmlformats.org/markup-compatibility/2006" xmlns:a14="http://schemas.microsoft.com/office/drawing/2010/main">
        <mc:Choice Requires="a14">
          <p:sp>
            <p:nvSpPr>
              <p:cNvPr id="39" name="TextBox 38"/>
              <p:cNvSpPr txBox="1"/>
              <p:nvPr/>
            </p:nvSpPr>
            <p:spPr>
              <a:xfrm>
                <a:off x="1487545" y="1857512"/>
                <a:ext cx="1236364" cy="6281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𝑏</m:t>
                      </m:r>
                      <m:r>
                        <a:rPr lang="en-US" sz="2000" b="0" i="1" smtClean="0">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altLang="zh-CN" sz="2000" i="1">
                                  <a:latin typeface="Cambria Math" panose="02040503050406030204" pitchFamily="18" charset="0"/>
                                </a:rPr>
                                <m:t>𝑡</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1+</m:t>
                              </m:r>
                              <m:r>
                                <a:rPr lang="en-US" sz="2000" i="1">
                                  <a:latin typeface="Cambria Math" panose="02040503050406030204" pitchFamily="18" charset="0"/>
                                </a:rPr>
                                <m:t>𝑛</m:t>
                              </m:r>
                            </m:e>
                            <m:sub>
                              <m:r>
                                <a:rPr lang="en-US" sz="2000" i="1">
                                  <a:latin typeface="Cambria Math" panose="02040503050406030204" pitchFamily="18" charset="0"/>
                                </a:rPr>
                                <m:t>𝑡</m:t>
                              </m:r>
                            </m:sub>
                          </m:sSub>
                        </m:den>
                      </m:f>
                    </m:oMath>
                  </m:oMathPara>
                </a14:m>
                <a:endParaRPr lang="en-US" sz="2000" dirty="0"/>
              </a:p>
            </p:txBody>
          </p:sp>
        </mc:Choice>
        <mc:Fallback xmlns="">
          <p:sp>
            <p:nvSpPr>
              <p:cNvPr id="39" name="TextBox 38"/>
              <p:cNvSpPr txBox="1">
                <a:spLocks noRot="1" noChangeAspect="1" noMove="1" noResize="1" noEditPoints="1" noAdjustHandles="1" noChangeArrowheads="1" noChangeShapeType="1" noTextEdit="1"/>
              </p:cNvSpPr>
              <p:nvPr/>
            </p:nvSpPr>
            <p:spPr>
              <a:xfrm>
                <a:off x="1487545" y="1857512"/>
                <a:ext cx="1236364" cy="628185"/>
              </a:xfrm>
              <a:prstGeom prst="rect">
                <a:avLst/>
              </a:prstGeom>
              <a:blipFill>
                <a:blip r:embed="rId5"/>
                <a:stretch>
                  <a:fillRect/>
                </a:stretch>
              </a:blipFill>
            </p:spPr>
            <p:txBody>
              <a:bodyPr/>
              <a:lstStyle/>
              <a:p>
                <a:r>
                  <a:rPr lang="en-US">
                    <a:noFill/>
                  </a:rPr>
                  <a:t> </a:t>
                </a:r>
              </a:p>
            </p:txBody>
          </p:sp>
        </mc:Fallback>
      </mc:AlternateContent>
      <p:sp>
        <p:nvSpPr>
          <p:cNvPr id="40" name="TextBox 39"/>
          <p:cNvSpPr txBox="1"/>
          <p:nvPr/>
        </p:nvSpPr>
        <p:spPr>
          <a:xfrm>
            <a:off x="3623042" y="2053528"/>
            <a:ext cx="559769" cy="369332"/>
          </a:xfrm>
          <a:prstGeom prst="rect">
            <a:avLst/>
          </a:prstGeom>
          <a:noFill/>
        </p:spPr>
        <p:txBody>
          <a:bodyPr wrap="none" rtlCol="0">
            <a:spAutoFit/>
          </a:bodyPr>
          <a:lstStyle/>
          <a:p>
            <a:r>
              <a:rPr lang="en-US" dirty="0"/>
              <a:t>(</a:t>
            </a:r>
            <a:r>
              <a:rPr lang="en-US" altLang="zh-CN" dirty="0"/>
              <a:t>24</a:t>
            </a:r>
            <a:r>
              <a:rPr lang="en-US" dirty="0"/>
              <a:t>)</a:t>
            </a:r>
          </a:p>
        </p:txBody>
      </p:sp>
      <p:sp>
        <p:nvSpPr>
          <p:cNvPr id="2" name="Rectangle 1"/>
          <p:cNvSpPr/>
          <p:nvPr/>
        </p:nvSpPr>
        <p:spPr>
          <a:xfrm>
            <a:off x="152400" y="2667000"/>
            <a:ext cx="9144000" cy="1015663"/>
          </a:xfrm>
          <a:prstGeom prst="rect">
            <a:avLst/>
          </a:prstGeom>
        </p:spPr>
        <p:txBody>
          <a:bodyPr wrap="square">
            <a:spAutoFit/>
          </a:bodyPr>
          <a:lstStyle/>
          <a:p>
            <a:r>
              <a:rPr lang="en-US" sz="2000" dirty="0">
                <a:solidFill>
                  <a:srgbClr val="000000"/>
                </a:solidFill>
              </a:rPr>
              <a:t>Equations (23), (24), (27), and (28) define the generalized constants relating the source voltage and current as a function of the output voltage and current for the “step-up” autotransformer.</a:t>
            </a:r>
            <a:endParaRPr lang="en-US" sz="2000" dirty="0">
              <a:solidFill>
                <a:srgbClr val="000000"/>
              </a:solidFill>
              <a:effectLst/>
            </a:endParaRPr>
          </a:p>
        </p:txBody>
      </p:sp>
      <p:sp>
        <p:nvSpPr>
          <p:cNvPr id="13"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32705607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5581593" cy="584775"/>
          </a:xfrm>
          <a:prstGeom prst="rect">
            <a:avLst/>
          </a:prstGeom>
        </p:spPr>
        <p:txBody>
          <a:bodyPr wrap="none">
            <a:spAutoFit/>
          </a:bodyPr>
          <a:lstStyle/>
          <a:p>
            <a:r>
              <a:rPr lang="en-US" sz="3200" dirty="0">
                <a:solidFill>
                  <a:srgbClr val="C8102E"/>
                </a:solidFill>
                <a:latin typeface="+mj-lt"/>
                <a:ea typeface="+mj-ea"/>
                <a:cs typeface="+mj-cs"/>
              </a:rPr>
              <a:t>Two-Winding Autotransformer</a:t>
            </a:r>
          </a:p>
        </p:txBody>
      </p:sp>
      <p:sp>
        <p:nvSpPr>
          <p:cNvPr id="4" name="Slide Number Placeholder 3"/>
          <p:cNvSpPr>
            <a:spLocks noGrp="1"/>
          </p:cNvSpPr>
          <p:nvPr>
            <p:ph type="sldNum" sz="quarter" idx="12"/>
          </p:nvPr>
        </p:nvSpPr>
        <p:spPr/>
        <p:txBody>
          <a:bodyPr/>
          <a:lstStyle/>
          <a:p>
            <a:fld id="{5B7A2384-8C5D-49F6-8259-B9A64ECD4852}" type="slidenum">
              <a:rPr lang="en-US" smtClean="0"/>
              <a:t>24</a:t>
            </a:fld>
            <a:endParaRPr lang="en-US" dirty="0"/>
          </a:p>
        </p:txBody>
      </p:sp>
      <p:sp>
        <p:nvSpPr>
          <p:cNvPr id="7" name="Rectangle 6"/>
          <p:cNvSpPr/>
          <p:nvPr/>
        </p:nvSpPr>
        <p:spPr>
          <a:xfrm>
            <a:off x="120869" y="684486"/>
            <a:ext cx="8915400" cy="1323439"/>
          </a:xfrm>
          <a:prstGeom prst="rect">
            <a:avLst/>
          </a:prstGeom>
        </p:spPr>
        <p:txBody>
          <a:bodyPr wrap="square">
            <a:spAutoFit/>
          </a:bodyPr>
          <a:lstStyle/>
          <a:p>
            <a:pPr algn="just"/>
            <a:r>
              <a:rPr lang="en-US" sz="2000" dirty="0"/>
              <a:t>The two-winding transformer can also be connected in the “step-down” connection by reversing the connection between the shunt and series winding as shown in Fig.4.</a:t>
            </a:r>
          </a:p>
          <a:p>
            <a:pPr algn="just"/>
            <a:r>
              <a:rPr lang="en-US" sz="2000" dirty="0"/>
              <a:t>Generalized constants can be developed for the “step-down” connection following the same procedure as that for the step-up connection.</a:t>
            </a:r>
          </a:p>
        </p:txBody>
      </p:sp>
      <p:sp>
        <p:nvSpPr>
          <p:cNvPr id="30" name="TextBox 29"/>
          <p:cNvSpPr txBox="1"/>
          <p:nvPr/>
        </p:nvSpPr>
        <p:spPr>
          <a:xfrm>
            <a:off x="2178269" y="5490130"/>
            <a:ext cx="5638800" cy="369332"/>
          </a:xfrm>
          <a:prstGeom prst="rect">
            <a:avLst/>
          </a:prstGeom>
          <a:noFill/>
        </p:spPr>
        <p:txBody>
          <a:bodyPr wrap="square" rtlCol="0">
            <a:spAutoFit/>
          </a:bodyPr>
          <a:lstStyle/>
          <a:p>
            <a:pPr algn="ctr"/>
            <a:r>
              <a:rPr lang="en-US" sz="1800" dirty="0"/>
              <a:t>Fig.4 Step-down autotransformer</a:t>
            </a:r>
          </a:p>
        </p:txBody>
      </p:sp>
      <p:pic>
        <p:nvPicPr>
          <p:cNvPr id="2" name="Picture 1"/>
          <p:cNvPicPr>
            <a:picLocks noChangeAspect="1"/>
          </p:cNvPicPr>
          <p:nvPr/>
        </p:nvPicPr>
        <p:blipFill>
          <a:blip r:embed="rId2"/>
          <a:stretch>
            <a:fillRect/>
          </a:stretch>
        </p:blipFill>
        <p:spPr>
          <a:xfrm>
            <a:off x="2178269" y="2133599"/>
            <a:ext cx="5071502" cy="3135867"/>
          </a:xfrm>
          <a:prstGeom prst="rect">
            <a:avLst/>
          </a:prstGeom>
        </p:spPr>
      </p:pic>
      <p:sp>
        <p:nvSpPr>
          <p:cNvPr id="8"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12273000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5581593" cy="584775"/>
          </a:xfrm>
          <a:prstGeom prst="rect">
            <a:avLst/>
          </a:prstGeom>
        </p:spPr>
        <p:txBody>
          <a:bodyPr wrap="none">
            <a:spAutoFit/>
          </a:bodyPr>
          <a:lstStyle/>
          <a:p>
            <a:r>
              <a:rPr lang="en-US" sz="3200" dirty="0">
                <a:solidFill>
                  <a:srgbClr val="C8102E"/>
                </a:solidFill>
                <a:latin typeface="+mj-lt"/>
                <a:ea typeface="+mj-ea"/>
                <a:cs typeface="+mj-cs"/>
              </a:rPr>
              <a:t>Two-Winding Autotransformer</a:t>
            </a:r>
          </a:p>
        </p:txBody>
      </p:sp>
      <p:sp>
        <p:nvSpPr>
          <p:cNvPr id="4" name="Slide Number Placeholder 3"/>
          <p:cNvSpPr>
            <a:spLocks noGrp="1"/>
          </p:cNvSpPr>
          <p:nvPr>
            <p:ph type="sldNum" sz="quarter" idx="12"/>
          </p:nvPr>
        </p:nvSpPr>
        <p:spPr/>
        <p:txBody>
          <a:bodyPr/>
          <a:lstStyle/>
          <a:p>
            <a:fld id="{5B7A2384-8C5D-49F6-8259-B9A64ECD4852}" type="slidenum">
              <a:rPr lang="en-US" smtClean="0"/>
              <a:t>25</a:t>
            </a:fld>
            <a:endParaRPr lang="en-US" dirty="0"/>
          </a:p>
        </p:txBody>
      </p:sp>
      <p:sp>
        <p:nvSpPr>
          <p:cNvPr id="8" name="Rectangle 7"/>
          <p:cNvSpPr/>
          <p:nvPr/>
        </p:nvSpPr>
        <p:spPr>
          <a:xfrm>
            <a:off x="152400" y="762000"/>
            <a:ext cx="8915400" cy="400110"/>
          </a:xfrm>
          <a:prstGeom prst="rect">
            <a:avLst/>
          </a:prstGeom>
        </p:spPr>
        <p:txBody>
          <a:bodyPr wrap="square">
            <a:spAutoFit/>
          </a:bodyPr>
          <a:lstStyle/>
          <a:p>
            <a:pPr algn="just"/>
            <a:r>
              <a:rPr lang="en-US" sz="2000" dirty="0"/>
              <a:t>Applying KVL in the secondary circuit,</a:t>
            </a:r>
          </a:p>
        </p:txBody>
      </p:sp>
      <mc:AlternateContent xmlns:mc="http://schemas.openxmlformats.org/markup-compatibility/2006" xmlns:a14="http://schemas.microsoft.com/office/drawing/2010/main">
        <mc:Choice Requires="a14">
          <p:sp>
            <p:nvSpPr>
              <p:cNvPr id="9" name="TextBox 8"/>
              <p:cNvSpPr txBox="1"/>
              <p:nvPr/>
            </p:nvSpPr>
            <p:spPr>
              <a:xfrm>
                <a:off x="3347959" y="3807943"/>
                <a:ext cx="2812308"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𝐸</m:t>
                          </m:r>
                        </m:e>
                        <m:sub>
                          <m:r>
                            <a:rPr lang="en-US" altLang="zh-CN" sz="2000" b="0" i="1" smtClean="0">
                              <a:latin typeface="Cambria Math" panose="02040503050406030204" pitchFamily="18" charset="0"/>
                            </a:rPr>
                            <m:t>1</m:t>
                          </m:r>
                        </m:sub>
                      </m:sSub>
                      <m:r>
                        <a:rPr lang="en-US" altLang="zh-CN" sz="2000" b="0" i="0" smtClean="0">
                          <a:latin typeface="Cambria Math" panose="02040503050406030204" pitchFamily="18" charset="0"/>
                        </a:rPr>
                        <m:t>−</m:t>
                      </m:r>
                      <m:sSub>
                        <m:sSubPr>
                          <m:ctrlPr>
                            <a:rPr lang="en-US" sz="2000" i="1">
                              <a:latin typeface="Cambria Math" panose="02040503050406030204" pitchFamily="18" charset="0"/>
                            </a:rPr>
                          </m:ctrlPr>
                        </m:sSubPr>
                        <m:e>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m:rPr>
                                  <m:sty m:val="p"/>
                                </m:rPr>
                                <a:rPr lang="en-US" altLang="zh-CN" sz="2000" i="1">
                                  <a:latin typeface="Cambria Math" panose="02040503050406030204" pitchFamily="18" charset="0"/>
                                </a:rPr>
                                <m:t>t</m:t>
                              </m:r>
                            </m:sub>
                          </m:sSub>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rPr>
                            <m:t>𝐸</m:t>
                          </m:r>
                        </m:e>
                        <m:sub>
                          <m:r>
                            <a:rPr lang="en-US" sz="2000" b="0" i="1" smtClean="0">
                              <a:latin typeface="Cambria Math" panose="02040503050406030204" pitchFamily="18" charset="0"/>
                            </a:rPr>
                            <m:t>1</m:t>
                          </m:r>
                        </m:sub>
                      </m:sSub>
                      <m:r>
                        <a:rPr lang="en-US" sz="200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altLang="zh-CN" sz="2000" b="0" i="1" smtClean="0">
                              <a:latin typeface="Cambria Math" panose="02040503050406030204" pitchFamily="18" charset="0"/>
                            </a:rPr>
                            <m:t>𝐿</m:t>
                          </m:r>
                        </m:sub>
                      </m:sSub>
                      <m:r>
                        <a:rPr lang="en-US" altLang="zh-CN" sz="200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m:rPr>
                              <m:sty m:val="p"/>
                            </m:rPr>
                            <a:rPr lang="en-US" altLang="zh-CN" sz="2000" i="1">
                              <a:latin typeface="Cambria Math" panose="02040503050406030204" pitchFamily="18" charset="0"/>
                            </a:rPr>
                            <m:t>t</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altLang="zh-CN" sz="2000" b="0" i="1" smtClean="0">
                              <a:latin typeface="Cambria Math" panose="02040503050406030204" pitchFamily="18" charset="0"/>
                            </a:rPr>
                            <m:t>2</m:t>
                          </m:r>
                        </m:sub>
                      </m:sSub>
                    </m:oMath>
                  </m:oMathPara>
                </a14:m>
                <a:endParaRPr lang="en-US" sz="2000" dirty="0"/>
              </a:p>
            </p:txBody>
          </p:sp>
        </mc:Choice>
        <mc:Fallback xmlns="">
          <p:sp>
            <p:nvSpPr>
              <p:cNvPr id="9" name="TextBox 8"/>
              <p:cNvSpPr txBox="1">
                <a:spLocks noRot="1" noChangeAspect="1" noMove="1" noResize="1" noEditPoints="1" noAdjustHandles="1" noChangeArrowheads="1" noChangeShapeType="1" noTextEdit="1"/>
              </p:cNvSpPr>
              <p:nvPr/>
            </p:nvSpPr>
            <p:spPr>
              <a:xfrm>
                <a:off x="3347959" y="3807943"/>
                <a:ext cx="2812308" cy="307777"/>
              </a:xfrm>
              <a:prstGeom prst="rect">
                <a:avLst/>
              </a:prstGeom>
              <a:blipFill>
                <a:blip r:embed="rId2"/>
                <a:stretch>
                  <a:fillRect l="-1515" r="-433" b="-18000"/>
                </a:stretch>
              </a:blipFill>
            </p:spPr>
            <p:txBody>
              <a:bodyPr/>
              <a:lstStyle/>
              <a:p>
                <a:r>
                  <a:rPr lang="en-US">
                    <a:noFill/>
                  </a:rPr>
                  <a:t> </a:t>
                </a:r>
              </a:p>
            </p:txBody>
          </p:sp>
        </mc:Fallback>
      </mc:AlternateContent>
      <p:sp>
        <p:nvSpPr>
          <p:cNvPr id="10" name="TextBox 9"/>
          <p:cNvSpPr txBox="1"/>
          <p:nvPr/>
        </p:nvSpPr>
        <p:spPr>
          <a:xfrm>
            <a:off x="7935700" y="1533555"/>
            <a:ext cx="611065" cy="400110"/>
          </a:xfrm>
          <a:prstGeom prst="rect">
            <a:avLst/>
          </a:prstGeom>
          <a:noFill/>
        </p:spPr>
        <p:txBody>
          <a:bodyPr wrap="none" rtlCol="0">
            <a:spAutoFit/>
          </a:bodyPr>
          <a:lstStyle/>
          <a:p>
            <a:r>
              <a:rPr lang="en-US" sz="2000" dirty="0"/>
              <a:t>(2</a:t>
            </a:r>
            <a:r>
              <a:rPr lang="en-US" altLang="zh-CN" sz="2000" dirty="0"/>
              <a:t>9</a:t>
            </a:r>
            <a:r>
              <a:rPr lang="en-US" sz="2000" dirty="0"/>
              <a:t>)</a:t>
            </a:r>
          </a:p>
        </p:txBody>
      </p:sp>
      <p:sp>
        <p:nvSpPr>
          <p:cNvPr id="5" name="Rectangle 4"/>
          <p:cNvSpPr/>
          <p:nvPr/>
        </p:nvSpPr>
        <p:spPr>
          <a:xfrm>
            <a:off x="152400" y="3226064"/>
            <a:ext cx="8839200" cy="400110"/>
          </a:xfrm>
          <a:prstGeom prst="rect">
            <a:avLst/>
          </a:prstGeom>
        </p:spPr>
        <p:txBody>
          <a:bodyPr wrap="square">
            <a:spAutoFit/>
          </a:bodyPr>
          <a:lstStyle/>
          <a:p>
            <a:r>
              <a:rPr lang="en-US" sz="2000" dirty="0">
                <a:solidFill>
                  <a:srgbClr val="000000"/>
                </a:solidFill>
              </a:rPr>
              <a:t>Using the “ideal” transformer relationship of Equation (5),</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1" name="TextBox 10"/>
              <p:cNvSpPr txBox="1"/>
              <p:nvPr/>
            </p:nvSpPr>
            <p:spPr>
              <a:xfrm>
                <a:off x="3460531" y="2286000"/>
                <a:ext cx="2225161" cy="6265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𝐼</m:t>
                          </m:r>
                        </m:e>
                        <m:sub>
                          <m:r>
                            <a:rPr lang="en-US" altLang="zh-CN" sz="2000" b="0" i="1" smtClean="0">
                              <a:latin typeface="Cambria Math" panose="02040503050406030204" pitchFamily="18" charset="0"/>
                            </a:rPr>
                            <m:t>1</m:t>
                          </m:r>
                        </m:sub>
                      </m:sSub>
                      <m:r>
                        <a:rPr lang="en-US" sz="2000">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𝑁</m:t>
                              </m:r>
                            </m:e>
                            <m:sub>
                              <m:r>
                                <a:rPr lang="en-US" altLang="zh-CN" sz="2000" i="1">
                                  <a:latin typeface="Cambria Math" panose="02040503050406030204" pitchFamily="18" charset="0"/>
                                </a:rPr>
                                <m:t>2</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𝑁</m:t>
                              </m:r>
                            </m:e>
                            <m:sub>
                              <m:r>
                                <a:rPr lang="en-US" sz="2000" i="1">
                                  <a:latin typeface="Cambria Math" panose="02040503050406030204" pitchFamily="18" charset="0"/>
                                </a:rPr>
                                <m:t>1</m:t>
                              </m:r>
                            </m:sub>
                          </m:sSub>
                        </m:den>
                      </m:f>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altLang="zh-CN" sz="2000" b="0" i="1" smtClean="0">
                              <a:latin typeface="Cambria Math" panose="02040503050406030204" pitchFamily="18" charset="0"/>
                            </a:rPr>
                            <m:t>2</m:t>
                          </m:r>
                        </m:sub>
                      </m:sSub>
                      <m:r>
                        <a:rPr lang="en-US" altLang="zh-CN"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m:rPr>
                              <m:sty m:val="p"/>
                            </m:rPr>
                            <a:rPr lang="en-US" altLang="zh-CN" sz="2000" i="1">
                              <a:latin typeface="Cambria Math" panose="02040503050406030204" pitchFamily="18" charset="0"/>
                            </a:rPr>
                            <m:t>t</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altLang="zh-CN" sz="2000" b="0" i="1" smtClean="0">
                              <a:latin typeface="Cambria Math" panose="02040503050406030204" pitchFamily="18" charset="0"/>
                            </a:rPr>
                            <m:t>2</m:t>
                          </m:r>
                        </m:sub>
                      </m:sSub>
                    </m:oMath>
                  </m:oMathPara>
                </a14:m>
                <a:endParaRPr lang="en-US" sz="20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460531" y="2286000"/>
                <a:ext cx="2225161" cy="626518"/>
              </a:xfrm>
              <a:prstGeom prst="rect">
                <a:avLst/>
              </a:prstGeom>
              <a:blipFill>
                <a:blip r:embed="rId3"/>
                <a:stretch>
                  <a:fillRect/>
                </a:stretch>
              </a:blipFill>
            </p:spPr>
            <p:txBody>
              <a:bodyPr/>
              <a:lstStyle/>
              <a:p>
                <a:r>
                  <a:rPr lang="en-US">
                    <a:noFill/>
                  </a:rPr>
                  <a:t> </a:t>
                </a:r>
              </a:p>
            </p:txBody>
          </p:sp>
        </mc:Fallback>
      </mc:AlternateContent>
      <p:sp>
        <p:nvSpPr>
          <p:cNvPr id="12" name="TextBox 11"/>
          <p:cNvSpPr txBox="1"/>
          <p:nvPr/>
        </p:nvSpPr>
        <p:spPr>
          <a:xfrm>
            <a:off x="8033141" y="2462925"/>
            <a:ext cx="653659" cy="400110"/>
          </a:xfrm>
          <a:prstGeom prst="rect">
            <a:avLst/>
          </a:prstGeom>
          <a:noFill/>
        </p:spPr>
        <p:txBody>
          <a:bodyPr wrap="square" rtlCol="0">
            <a:spAutoFit/>
          </a:bodyPr>
          <a:lstStyle/>
          <a:p>
            <a:r>
              <a:rPr lang="en-US" sz="2000" dirty="0"/>
              <a:t>(</a:t>
            </a:r>
            <a:r>
              <a:rPr lang="en-US" altLang="zh-CN" sz="2000" dirty="0"/>
              <a:t>5</a:t>
            </a:r>
            <a:r>
              <a:rPr lang="en-US" sz="2000" dirty="0"/>
              <a:t>)</a:t>
            </a:r>
          </a:p>
        </p:txBody>
      </p:sp>
      <p:sp>
        <p:nvSpPr>
          <p:cNvPr id="14" name="TextBox 13"/>
          <p:cNvSpPr txBox="1"/>
          <p:nvPr/>
        </p:nvSpPr>
        <p:spPr>
          <a:xfrm>
            <a:off x="8033141" y="3746388"/>
            <a:ext cx="611065" cy="400110"/>
          </a:xfrm>
          <a:prstGeom prst="rect">
            <a:avLst/>
          </a:prstGeom>
          <a:noFill/>
        </p:spPr>
        <p:txBody>
          <a:bodyPr wrap="none" rtlCol="0">
            <a:spAutoFit/>
          </a:bodyPr>
          <a:lstStyle/>
          <a:p>
            <a:r>
              <a:rPr lang="en-US" sz="2000" dirty="0"/>
              <a:t>(30)</a:t>
            </a:r>
          </a:p>
        </p:txBody>
      </p:sp>
      <mc:AlternateContent xmlns:mc="http://schemas.openxmlformats.org/markup-compatibility/2006" xmlns:a14="http://schemas.microsoft.com/office/drawing/2010/main">
        <mc:Choice Requires="a14">
          <p:sp>
            <p:nvSpPr>
              <p:cNvPr id="16" name="TextBox 15"/>
              <p:cNvSpPr txBox="1"/>
              <p:nvPr/>
            </p:nvSpPr>
            <p:spPr>
              <a:xfrm>
                <a:off x="3581400" y="1595110"/>
                <a:ext cx="240027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𝐸</m:t>
                          </m:r>
                        </m:e>
                        <m:sub>
                          <m:r>
                            <a:rPr lang="en-US" altLang="zh-CN" sz="2000" b="0" i="1" smtClean="0">
                              <a:latin typeface="Cambria Math" panose="02040503050406030204" pitchFamily="18" charset="0"/>
                            </a:rPr>
                            <m:t>1</m:t>
                          </m:r>
                        </m:sub>
                      </m:sSub>
                      <m:r>
                        <a:rPr lang="en-US" altLang="zh-CN" sz="2000" b="0" i="0"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𝐸</m:t>
                          </m:r>
                        </m:e>
                        <m:sub>
                          <m:r>
                            <a:rPr lang="en-US" altLang="zh-CN" sz="2000" i="1">
                              <a:latin typeface="Cambria Math" panose="02040503050406030204" pitchFamily="18" charset="0"/>
                            </a:rPr>
                            <m:t>2</m:t>
                          </m:r>
                        </m:sub>
                      </m:sSub>
                      <m:r>
                        <a:rPr lang="en-US" sz="200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altLang="zh-CN" sz="2000" b="0" i="1" smtClean="0">
                              <a:latin typeface="Cambria Math" panose="02040503050406030204" pitchFamily="18" charset="0"/>
                            </a:rPr>
                            <m:t>𝐿</m:t>
                          </m:r>
                        </m:sub>
                      </m:sSub>
                      <m:r>
                        <a:rPr lang="en-US" altLang="zh-CN" sz="200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m:rPr>
                              <m:sty m:val="p"/>
                            </m:rPr>
                            <a:rPr lang="en-US" altLang="zh-CN" sz="2000" i="1">
                              <a:latin typeface="Cambria Math" panose="02040503050406030204" pitchFamily="18" charset="0"/>
                            </a:rPr>
                            <m:t>t</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altLang="zh-CN" sz="2000" b="0" i="1" smtClean="0">
                              <a:latin typeface="Cambria Math" panose="02040503050406030204" pitchFamily="18" charset="0"/>
                            </a:rPr>
                            <m:t>2</m:t>
                          </m:r>
                        </m:sub>
                      </m:sSub>
                    </m:oMath>
                  </m:oMathPara>
                </a14:m>
                <a:endParaRPr lang="en-US" sz="2000" dirty="0"/>
              </a:p>
            </p:txBody>
          </p:sp>
        </mc:Choice>
        <mc:Fallback xmlns="">
          <p:sp>
            <p:nvSpPr>
              <p:cNvPr id="16" name="TextBox 15"/>
              <p:cNvSpPr txBox="1">
                <a:spLocks noRot="1" noChangeAspect="1" noMove="1" noResize="1" noEditPoints="1" noAdjustHandles="1" noChangeArrowheads="1" noChangeShapeType="1" noTextEdit="1"/>
              </p:cNvSpPr>
              <p:nvPr/>
            </p:nvSpPr>
            <p:spPr>
              <a:xfrm>
                <a:off x="3581400" y="1595110"/>
                <a:ext cx="2400272" cy="307777"/>
              </a:xfrm>
              <a:prstGeom prst="rect">
                <a:avLst/>
              </a:prstGeom>
              <a:blipFill>
                <a:blip r:embed="rId4"/>
                <a:stretch>
                  <a:fillRect l="-2036" r="-763" b="-18000"/>
                </a:stretch>
              </a:blipFill>
            </p:spPr>
            <p:txBody>
              <a:bodyPr/>
              <a:lstStyle/>
              <a:p>
                <a:r>
                  <a:rPr lang="en-US">
                    <a:noFill/>
                  </a:rPr>
                  <a:t> </a:t>
                </a:r>
              </a:p>
            </p:txBody>
          </p:sp>
        </mc:Fallback>
      </mc:AlternateContent>
      <p:sp>
        <p:nvSpPr>
          <p:cNvPr id="13"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33559486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5581593" cy="584775"/>
          </a:xfrm>
          <a:prstGeom prst="rect">
            <a:avLst/>
          </a:prstGeom>
        </p:spPr>
        <p:txBody>
          <a:bodyPr wrap="none">
            <a:spAutoFit/>
          </a:bodyPr>
          <a:lstStyle/>
          <a:p>
            <a:r>
              <a:rPr lang="en-US" sz="3200" dirty="0">
                <a:solidFill>
                  <a:srgbClr val="C8102E"/>
                </a:solidFill>
                <a:latin typeface="+mj-lt"/>
                <a:ea typeface="+mj-ea"/>
                <a:cs typeface="+mj-cs"/>
              </a:rPr>
              <a:t>Two-Winding Autotransformer</a:t>
            </a:r>
          </a:p>
        </p:txBody>
      </p:sp>
      <p:sp>
        <p:nvSpPr>
          <p:cNvPr id="4" name="Slide Number Placeholder 3"/>
          <p:cNvSpPr>
            <a:spLocks noGrp="1"/>
          </p:cNvSpPr>
          <p:nvPr>
            <p:ph type="sldNum" sz="quarter" idx="12"/>
          </p:nvPr>
        </p:nvSpPr>
        <p:spPr/>
        <p:txBody>
          <a:bodyPr/>
          <a:lstStyle/>
          <a:p>
            <a:fld id="{5B7A2384-8C5D-49F6-8259-B9A64ECD4852}" type="slidenum">
              <a:rPr lang="en-US" smtClean="0"/>
              <a:t>26</a:t>
            </a:fld>
            <a:endParaRPr lang="en-US" dirty="0"/>
          </a:p>
        </p:txBody>
      </p:sp>
      <mc:AlternateContent xmlns:mc="http://schemas.openxmlformats.org/markup-compatibility/2006" xmlns:a14="http://schemas.microsoft.com/office/drawing/2010/main">
        <mc:Choice Requires="a14">
          <p:sp>
            <p:nvSpPr>
              <p:cNvPr id="13" name="TextBox 12"/>
              <p:cNvSpPr txBox="1"/>
              <p:nvPr/>
            </p:nvSpPr>
            <p:spPr>
              <a:xfrm>
                <a:off x="3171905" y="1122427"/>
                <a:ext cx="3117007" cy="6301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altLang="zh-CN" sz="2000" b="0" i="1" smtClean="0">
                              <a:latin typeface="Cambria Math" panose="02040503050406030204" pitchFamily="18" charset="0"/>
                            </a:rPr>
                            <m:t>𝑠</m:t>
                          </m:r>
                        </m:sub>
                      </m:sSub>
                      <m:r>
                        <a:rPr lang="en-US" sz="2000">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sSub>
                            <m:sSubPr>
                              <m:ctrlPr>
                                <a:rPr lang="en-US" sz="2000" i="1">
                                  <a:latin typeface="Cambria Math" panose="02040503050406030204" pitchFamily="18" charset="0"/>
                                </a:rPr>
                              </m:ctrlPr>
                            </m:sSubPr>
                            <m:e>
                              <m:r>
                                <a:rPr lang="en-US" sz="2000" i="1">
                                  <a:latin typeface="Cambria Math" panose="02040503050406030204" pitchFamily="18" charset="0"/>
                                </a:rPr>
                                <m:t>1</m:t>
                              </m:r>
                              <m:r>
                                <a:rPr lang="en-US" sz="2000" b="0" i="1" smtClean="0">
                                  <a:latin typeface="Cambria Math" panose="02040503050406030204" pitchFamily="18" charset="0"/>
                                </a:rPr>
                                <m:t>−</m:t>
                              </m:r>
                              <m:r>
                                <a:rPr lang="en-US" sz="2000" i="1">
                                  <a:latin typeface="Cambria Math" panose="02040503050406030204" pitchFamily="18" charset="0"/>
                                </a:rPr>
                                <m:t>𝑛</m:t>
                              </m:r>
                            </m:e>
                            <m:sub>
                              <m:r>
                                <a:rPr lang="en-US" sz="2000" i="1">
                                  <a:latin typeface="Cambria Math" panose="02040503050406030204" pitchFamily="18" charset="0"/>
                                </a:rPr>
                                <m:t>𝑡</m:t>
                              </m:r>
                            </m:sub>
                          </m:sSub>
                        </m:den>
                      </m:f>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altLang="zh-CN" sz="2000" i="1">
                              <a:latin typeface="Cambria Math" panose="02040503050406030204" pitchFamily="18" charset="0"/>
                            </a:rPr>
                            <m:t>𝐿</m:t>
                          </m:r>
                        </m:sub>
                      </m:sSub>
                      <m:r>
                        <a:rPr lang="en-US" altLang="zh-CN" sz="2000" i="1">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altLang="zh-CN" sz="2000" i="1">
                                  <a:latin typeface="Cambria Math" panose="02040503050406030204" pitchFamily="18" charset="0"/>
                                </a:rPr>
                                <m:t>𝑡</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1</m:t>
                              </m:r>
                              <m:r>
                                <a:rPr lang="en-US" sz="2000" b="0" i="1" smtClean="0">
                                  <a:latin typeface="Cambria Math" panose="02040503050406030204" pitchFamily="18" charset="0"/>
                                </a:rPr>
                                <m:t>−</m:t>
                              </m:r>
                              <m:r>
                                <a:rPr lang="en-US" sz="2000" i="1">
                                  <a:latin typeface="Cambria Math" panose="02040503050406030204" pitchFamily="18" charset="0"/>
                                </a:rPr>
                                <m:t>𝑛</m:t>
                              </m:r>
                            </m:e>
                            <m:sub>
                              <m:r>
                                <a:rPr lang="en-US" sz="2000" i="1">
                                  <a:latin typeface="Cambria Math" panose="02040503050406030204" pitchFamily="18" charset="0"/>
                                </a:rPr>
                                <m:t>𝑡</m:t>
                              </m:r>
                            </m:sub>
                          </m:sSub>
                        </m:den>
                      </m:f>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altLang="zh-CN" sz="2000" b="0" i="1" smtClean="0">
                              <a:latin typeface="Cambria Math" panose="02040503050406030204" pitchFamily="18" charset="0"/>
                            </a:rPr>
                            <m:t>2</m:t>
                          </m:r>
                        </m:sub>
                      </m:sSub>
                    </m:oMath>
                  </m:oMathPara>
                </a14:m>
                <a:endParaRPr lang="en-US" sz="2000" dirty="0"/>
              </a:p>
            </p:txBody>
          </p:sp>
        </mc:Choice>
        <mc:Fallback xmlns="">
          <p:sp>
            <p:nvSpPr>
              <p:cNvPr id="13" name="TextBox 12"/>
              <p:cNvSpPr txBox="1">
                <a:spLocks noRot="1" noChangeAspect="1" noMove="1" noResize="1" noEditPoints="1" noAdjustHandles="1" noChangeArrowheads="1" noChangeShapeType="1" noTextEdit="1"/>
              </p:cNvSpPr>
              <p:nvPr/>
            </p:nvSpPr>
            <p:spPr>
              <a:xfrm>
                <a:off x="3171905" y="1122427"/>
                <a:ext cx="3117007" cy="630173"/>
              </a:xfrm>
              <a:prstGeom prst="rect">
                <a:avLst/>
              </a:prstGeom>
              <a:blipFill>
                <a:blip r:embed="rId2"/>
                <a:stretch>
                  <a:fillRect/>
                </a:stretch>
              </a:blipFill>
            </p:spPr>
            <p:txBody>
              <a:bodyPr/>
              <a:lstStyle/>
              <a:p>
                <a:r>
                  <a:rPr lang="en-US">
                    <a:noFill/>
                  </a:rPr>
                  <a:t> </a:t>
                </a:r>
              </a:p>
            </p:txBody>
          </p:sp>
        </mc:Fallback>
      </mc:AlternateContent>
      <p:sp>
        <p:nvSpPr>
          <p:cNvPr id="15" name="Rectangle 14"/>
          <p:cNvSpPr/>
          <p:nvPr/>
        </p:nvSpPr>
        <p:spPr>
          <a:xfrm>
            <a:off x="152400" y="609600"/>
            <a:ext cx="8991600" cy="707886"/>
          </a:xfrm>
          <a:prstGeom prst="rect">
            <a:avLst/>
          </a:prstGeom>
        </p:spPr>
        <p:txBody>
          <a:bodyPr wrap="square">
            <a:spAutoFit/>
          </a:bodyPr>
          <a:lstStyle/>
          <a:p>
            <a:pPr algn="just"/>
            <a:r>
              <a:rPr lang="en-US" sz="2000" dirty="0">
                <a:solidFill>
                  <a:srgbClr val="000000"/>
                </a:solidFill>
              </a:rPr>
              <a:t>Since the source voltage </a:t>
            </a:r>
            <a:r>
              <a:rPr lang="en-US" sz="2000" i="1" dirty="0">
                <a:solidFill>
                  <a:srgbClr val="000000"/>
                </a:solidFill>
              </a:rPr>
              <a:t>V</a:t>
            </a:r>
            <a:r>
              <a:rPr lang="en-US" sz="2000" i="1" baseline="-25000" dirty="0">
                <a:solidFill>
                  <a:srgbClr val="000000"/>
                </a:solidFill>
              </a:rPr>
              <a:t>S</a:t>
            </a:r>
            <a:r>
              <a:rPr lang="en-US" sz="2000" dirty="0">
                <a:solidFill>
                  <a:srgbClr val="000000"/>
                </a:solidFill>
              </a:rPr>
              <a:t> is equal to </a:t>
            </a:r>
            <a:r>
              <a:rPr lang="en-US" sz="2000" i="1" dirty="0">
                <a:solidFill>
                  <a:srgbClr val="000000"/>
                </a:solidFill>
              </a:rPr>
              <a:t>E</a:t>
            </a:r>
            <a:r>
              <a:rPr lang="en-US" sz="2000" baseline="-25000" dirty="0">
                <a:solidFill>
                  <a:srgbClr val="000000"/>
                </a:solidFill>
              </a:rPr>
              <a:t>1</a:t>
            </a:r>
            <a:r>
              <a:rPr lang="en-US" sz="2000" dirty="0">
                <a:solidFill>
                  <a:srgbClr val="000000"/>
                </a:solidFill>
              </a:rPr>
              <a:t> and </a:t>
            </a:r>
            <a:r>
              <a:rPr lang="en-US" sz="2000" i="1" dirty="0">
                <a:solidFill>
                  <a:srgbClr val="000000"/>
                </a:solidFill>
              </a:rPr>
              <a:t>I</a:t>
            </a:r>
            <a:r>
              <a:rPr lang="en-US" sz="2000" baseline="-25000" dirty="0">
                <a:solidFill>
                  <a:srgbClr val="000000"/>
                </a:solidFill>
              </a:rPr>
              <a:t>2</a:t>
            </a:r>
            <a:r>
              <a:rPr lang="en-US" sz="2000" dirty="0">
                <a:solidFill>
                  <a:srgbClr val="000000"/>
                </a:solidFill>
              </a:rPr>
              <a:t> is equal to </a:t>
            </a:r>
            <a:r>
              <a:rPr lang="en-US" sz="2000" i="1" dirty="0">
                <a:solidFill>
                  <a:srgbClr val="000000"/>
                </a:solidFill>
              </a:rPr>
              <a:t>I</a:t>
            </a:r>
            <a:r>
              <a:rPr lang="en-US" sz="2000" i="1" baseline="-25000" dirty="0">
                <a:solidFill>
                  <a:srgbClr val="000000"/>
                </a:solidFill>
              </a:rPr>
              <a:t>L</a:t>
            </a:r>
            <a:r>
              <a:rPr lang="en-US" sz="2000" dirty="0">
                <a:solidFill>
                  <a:srgbClr val="000000"/>
                </a:solidFill>
              </a:rPr>
              <a:t>, Equation (30) can be modified to</a:t>
            </a:r>
            <a:endParaRPr lang="en-US" sz="2000" dirty="0">
              <a:solidFill>
                <a:srgbClr val="000000"/>
              </a:solidFill>
              <a:effectLst/>
            </a:endParaRPr>
          </a:p>
        </p:txBody>
      </p:sp>
      <p:sp>
        <p:nvSpPr>
          <p:cNvPr id="17" name="TextBox 16"/>
          <p:cNvSpPr txBox="1"/>
          <p:nvPr/>
        </p:nvSpPr>
        <p:spPr>
          <a:xfrm>
            <a:off x="8305800" y="1143000"/>
            <a:ext cx="611065" cy="400110"/>
          </a:xfrm>
          <a:prstGeom prst="rect">
            <a:avLst/>
          </a:prstGeom>
          <a:noFill/>
        </p:spPr>
        <p:txBody>
          <a:bodyPr wrap="none" rtlCol="0">
            <a:spAutoFit/>
          </a:bodyPr>
          <a:lstStyle/>
          <a:p>
            <a:r>
              <a:rPr lang="en-US" sz="2000" dirty="0"/>
              <a:t>(31)</a:t>
            </a:r>
          </a:p>
        </p:txBody>
      </p:sp>
      <mc:AlternateContent xmlns:mc="http://schemas.openxmlformats.org/markup-compatibility/2006" xmlns:a14="http://schemas.microsoft.com/office/drawing/2010/main">
        <mc:Choice Requires="a14">
          <p:sp>
            <p:nvSpPr>
              <p:cNvPr id="18" name="TextBox 17"/>
              <p:cNvSpPr txBox="1"/>
              <p:nvPr/>
            </p:nvSpPr>
            <p:spPr>
              <a:xfrm>
                <a:off x="3733800" y="1828800"/>
                <a:ext cx="202164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altLang="zh-CN" sz="2000" b="0" i="1" smtClean="0">
                              <a:latin typeface="Cambria Math" panose="02040503050406030204" pitchFamily="18" charset="0"/>
                            </a:rPr>
                            <m:t>𝑠</m:t>
                          </m:r>
                        </m:sub>
                      </m:sSub>
                      <m:r>
                        <a:rPr lang="en-US" sz="2000">
                          <a:latin typeface="Cambria Math" panose="02040503050406030204" pitchFamily="18" charset="0"/>
                        </a:rPr>
                        <m:t>=</m:t>
                      </m:r>
                      <m:r>
                        <a:rPr lang="en-US" sz="2000" i="1" smtClean="0">
                          <a:latin typeface="Cambria Math" panose="02040503050406030204" pitchFamily="18" charset="0"/>
                        </a:rPr>
                        <m:t>𝑎</m:t>
                      </m:r>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altLang="zh-CN" sz="2000" i="1">
                              <a:latin typeface="Cambria Math" panose="02040503050406030204" pitchFamily="18" charset="0"/>
                            </a:rPr>
                            <m:t>𝐿</m:t>
                          </m:r>
                        </m:sub>
                      </m:sSub>
                      <m:r>
                        <a:rPr lang="en-US" altLang="zh-CN" sz="2000" i="1">
                          <a:latin typeface="Cambria Math" panose="02040503050406030204" pitchFamily="18" charset="0"/>
                        </a:rPr>
                        <m:t>+</m:t>
                      </m:r>
                      <m:r>
                        <a:rPr lang="en-US" sz="2000" i="1" smtClean="0">
                          <a:latin typeface="Cambria Math" panose="02040503050406030204" pitchFamily="18" charset="0"/>
                        </a:rPr>
                        <m:t>𝑏</m:t>
                      </m:r>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altLang="zh-CN" sz="2000" b="0" i="1" smtClean="0">
                              <a:latin typeface="Cambria Math" panose="02040503050406030204" pitchFamily="18" charset="0"/>
                            </a:rPr>
                            <m:t>2</m:t>
                          </m:r>
                        </m:sub>
                      </m:sSub>
                    </m:oMath>
                  </m:oMathPara>
                </a14:m>
                <a:endParaRPr lang="en-US" sz="2000" dirty="0"/>
              </a:p>
            </p:txBody>
          </p:sp>
        </mc:Choice>
        <mc:Fallback xmlns="">
          <p:sp>
            <p:nvSpPr>
              <p:cNvPr id="18" name="TextBox 17"/>
              <p:cNvSpPr txBox="1">
                <a:spLocks noRot="1" noChangeAspect="1" noMove="1" noResize="1" noEditPoints="1" noAdjustHandles="1" noChangeArrowheads="1" noChangeShapeType="1" noTextEdit="1"/>
              </p:cNvSpPr>
              <p:nvPr/>
            </p:nvSpPr>
            <p:spPr>
              <a:xfrm>
                <a:off x="3733800" y="1828800"/>
                <a:ext cx="2021644" cy="307777"/>
              </a:xfrm>
              <a:prstGeom prst="rect">
                <a:avLst/>
              </a:prstGeom>
              <a:blipFill>
                <a:blip r:embed="rId3"/>
                <a:stretch>
                  <a:fillRect l="-2417" r="-906" b="-18000"/>
                </a:stretch>
              </a:blipFill>
            </p:spPr>
            <p:txBody>
              <a:bodyPr/>
              <a:lstStyle/>
              <a:p>
                <a:r>
                  <a:rPr lang="en-US">
                    <a:noFill/>
                  </a:rPr>
                  <a:t> </a:t>
                </a:r>
              </a:p>
            </p:txBody>
          </p:sp>
        </mc:Fallback>
      </mc:AlternateContent>
      <p:sp>
        <p:nvSpPr>
          <p:cNvPr id="19" name="TextBox 18"/>
          <p:cNvSpPr txBox="1"/>
          <p:nvPr/>
        </p:nvSpPr>
        <p:spPr>
          <a:xfrm>
            <a:off x="8305799" y="1723042"/>
            <a:ext cx="611065" cy="400110"/>
          </a:xfrm>
          <a:prstGeom prst="rect">
            <a:avLst/>
          </a:prstGeom>
          <a:noFill/>
        </p:spPr>
        <p:txBody>
          <a:bodyPr wrap="none" rtlCol="0">
            <a:spAutoFit/>
          </a:bodyPr>
          <a:lstStyle/>
          <a:p>
            <a:r>
              <a:rPr lang="en-US" sz="2000" dirty="0"/>
              <a:t>(32)</a:t>
            </a:r>
          </a:p>
        </p:txBody>
      </p:sp>
      <p:sp>
        <p:nvSpPr>
          <p:cNvPr id="20" name="Rectangle 19"/>
          <p:cNvSpPr/>
          <p:nvPr/>
        </p:nvSpPr>
        <p:spPr>
          <a:xfrm>
            <a:off x="228600" y="2133600"/>
            <a:ext cx="8991600" cy="400110"/>
          </a:xfrm>
          <a:prstGeom prst="rect">
            <a:avLst/>
          </a:prstGeom>
        </p:spPr>
        <p:txBody>
          <a:bodyPr wrap="square">
            <a:spAutoFit/>
          </a:bodyPr>
          <a:lstStyle/>
          <a:p>
            <a:r>
              <a:rPr lang="en-US" sz="2000" dirty="0"/>
              <a:t>where</a:t>
            </a:r>
          </a:p>
        </p:txBody>
      </p:sp>
      <mc:AlternateContent xmlns:mc="http://schemas.openxmlformats.org/markup-compatibility/2006" xmlns:a14="http://schemas.microsoft.com/office/drawing/2010/main">
        <mc:Choice Requires="a14">
          <p:sp>
            <p:nvSpPr>
              <p:cNvPr id="21" name="TextBox 20"/>
              <p:cNvSpPr txBox="1"/>
              <p:nvPr/>
            </p:nvSpPr>
            <p:spPr>
              <a:xfrm>
                <a:off x="4038600" y="2362200"/>
                <a:ext cx="1241815" cy="6301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𝑎</m:t>
                      </m:r>
                      <m:r>
                        <a:rPr lang="en-US"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sSub>
                            <m:sSubPr>
                              <m:ctrlPr>
                                <a:rPr lang="en-US" sz="2000" i="1">
                                  <a:latin typeface="Cambria Math" panose="02040503050406030204" pitchFamily="18" charset="0"/>
                                </a:rPr>
                              </m:ctrlPr>
                            </m:sSubPr>
                            <m:e>
                              <m:r>
                                <a:rPr lang="en-US" sz="2000" i="1">
                                  <a:latin typeface="Cambria Math" panose="02040503050406030204" pitchFamily="18" charset="0"/>
                                </a:rPr>
                                <m:t>1</m:t>
                              </m:r>
                              <m:r>
                                <a:rPr lang="en-US" sz="2000" b="0" i="1" smtClean="0">
                                  <a:latin typeface="Cambria Math" panose="02040503050406030204" pitchFamily="18" charset="0"/>
                                </a:rPr>
                                <m:t>−</m:t>
                              </m:r>
                              <m:r>
                                <a:rPr lang="en-US" sz="2000" i="1">
                                  <a:latin typeface="Cambria Math" panose="02040503050406030204" pitchFamily="18" charset="0"/>
                                </a:rPr>
                                <m:t>𝑛</m:t>
                              </m:r>
                            </m:e>
                            <m:sub>
                              <m:r>
                                <a:rPr lang="en-US" sz="2000" i="1">
                                  <a:latin typeface="Cambria Math" panose="02040503050406030204" pitchFamily="18" charset="0"/>
                                </a:rPr>
                                <m:t>𝑡</m:t>
                              </m:r>
                            </m:sub>
                          </m:sSub>
                        </m:den>
                      </m:f>
                    </m:oMath>
                  </m:oMathPara>
                </a14:m>
                <a:endParaRPr lang="en-US" sz="2000" dirty="0"/>
              </a:p>
            </p:txBody>
          </p:sp>
        </mc:Choice>
        <mc:Fallback xmlns="">
          <p:sp>
            <p:nvSpPr>
              <p:cNvPr id="21" name="TextBox 20"/>
              <p:cNvSpPr txBox="1">
                <a:spLocks noRot="1" noChangeAspect="1" noMove="1" noResize="1" noEditPoints="1" noAdjustHandles="1" noChangeArrowheads="1" noChangeShapeType="1" noTextEdit="1"/>
              </p:cNvSpPr>
              <p:nvPr/>
            </p:nvSpPr>
            <p:spPr>
              <a:xfrm>
                <a:off x="4038600" y="2362200"/>
                <a:ext cx="1241815" cy="630173"/>
              </a:xfrm>
              <a:prstGeom prst="rect">
                <a:avLst/>
              </a:prstGeom>
              <a:blipFill>
                <a:blip r:embed="rId4"/>
                <a:stretch>
                  <a:fillRect/>
                </a:stretch>
              </a:blipFill>
            </p:spPr>
            <p:txBody>
              <a:bodyPr/>
              <a:lstStyle/>
              <a:p>
                <a:r>
                  <a:rPr lang="en-US">
                    <a:noFill/>
                  </a:rPr>
                  <a:t> </a:t>
                </a:r>
              </a:p>
            </p:txBody>
          </p:sp>
        </mc:Fallback>
      </mc:AlternateContent>
      <p:sp>
        <p:nvSpPr>
          <p:cNvPr id="22" name="TextBox 21"/>
          <p:cNvSpPr txBox="1"/>
          <p:nvPr/>
        </p:nvSpPr>
        <p:spPr>
          <a:xfrm>
            <a:off x="8303171" y="2565082"/>
            <a:ext cx="611065" cy="400110"/>
          </a:xfrm>
          <a:prstGeom prst="rect">
            <a:avLst/>
          </a:prstGeom>
          <a:noFill/>
        </p:spPr>
        <p:txBody>
          <a:bodyPr wrap="none" rtlCol="0">
            <a:spAutoFit/>
          </a:bodyPr>
          <a:lstStyle/>
          <a:p>
            <a:r>
              <a:rPr lang="en-US" sz="2000" dirty="0"/>
              <a:t>(</a:t>
            </a:r>
            <a:r>
              <a:rPr lang="en-US" altLang="zh-CN" sz="2000" dirty="0"/>
              <a:t>33</a:t>
            </a:r>
            <a:r>
              <a:rPr lang="en-US" sz="2000" dirty="0"/>
              <a:t>)</a:t>
            </a:r>
          </a:p>
        </p:txBody>
      </p:sp>
      <mc:AlternateContent xmlns:mc="http://schemas.openxmlformats.org/markup-compatibility/2006" xmlns:a14="http://schemas.microsoft.com/office/drawing/2010/main">
        <mc:Choice Requires="a14">
          <p:sp>
            <p:nvSpPr>
              <p:cNvPr id="23" name="TextBox 22"/>
              <p:cNvSpPr txBox="1"/>
              <p:nvPr/>
            </p:nvSpPr>
            <p:spPr>
              <a:xfrm>
                <a:off x="4102657" y="3048000"/>
                <a:ext cx="1236364" cy="6281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𝑏</m:t>
                      </m:r>
                      <m:r>
                        <a:rPr lang="en-US" sz="2000" b="0" i="1" smtClean="0">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altLang="zh-CN" sz="2000" i="1">
                                  <a:latin typeface="Cambria Math" panose="02040503050406030204" pitchFamily="18" charset="0"/>
                                </a:rPr>
                                <m:t>𝑡</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1</m:t>
                              </m:r>
                              <m:r>
                                <a:rPr lang="en-US" sz="2000" b="0" i="1" smtClean="0">
                                  <a:latin typeface="Cambria Math" panose="02040503050406030204" pitchFamily="18" charset="0"/>
                                </a:rPr>
                                <m:t>−</m:t>
                              </m:r>
                              <m:r>
                                <a:rPr lang="en-US" sz="2000" i="1">
                                  <a:latin typeface="Cambria Math" panose="02040503050406030204" pitchFamily="18" charset="0"/>
                                </a:rPr>
                                <m:t>𝑛</m:t>
                              </m:r>
                            </m:e>
                            <m:sub>
                              <m:r>
                                <a:rPr lang="en-US" sz="2000" i="1">
                                  <a:latin typeface="Cambria Math" panose="02040503050406030204" pitchFamily="18" charset="0"/>
                                </a:rPr>
                                <m:t>𝑡</m:t>
                              </m:r>
                            </m:sub>
                          </m:sSub>
                        </m:den>
                      </m:f>
                    </m:oMath>
                  </m:oMathPara>
                </a14:m>
                <a:endParaRPr lang="en-US" sz="2000" dirty="0"/>
              </a:p>
            </p:txBody>
          </p:sp>
        </mc:Choice>
        <mc:Fallback xmlns="">
          <p:sp>
            <p:nvSpPr>
              <p:cNvPr id="23" name="TextBox 22"/>
              <p:cNvSpPr txBox="1">
                <a:spLocks noRot="1" noChangeAspect="1" noMove="1" noResize="1" noEditPoints="1" noAdjustHandles="1" noChangeArrowheads="1" noChangeShapeType="1" noTextEdit="1"/>
              </p:cNvSpPr>
              <p:nvPr/>
            </p:nvSpPr>
            <p:spPr>
              <a:xfrm>
                <a:off x="4102657" y="3048000"/>
                <a:ext cx="1236364" cy="628185"/>
              </a:xfrm>
              <a:prstGeom prst="rect">
                <a:avLst/>
              </a:prstGeom>
              <a:blipFill>
                <a:blip r:embed="rId5"/>
                <a:stretch>
                  <a:fillRect/>
                </a:stretch>
              </a:blipFill>
            </p:spPr>
            <p:txBody>
              <a:bodyPr/>
              <a:lstStyle/>
              <a:p>
                <a:r>
                  <a:rPr lang="en-US">
                    <a:noFill/>
                  </a:rPr>
                  <a:t> </a:t>
                </a:r>
              </a:p>
            </p:txBody>
          </p:sp>
        </mc:Fallback>
      </mc:AlternateContent>
      <p:sp>
        <p:nvSpPr>
          <p:cNvPr id="24" name="TextBox 23"/>
          <p:cNvSpPr txBox="1"/>
          <p:nvPr/>
        </p:nvSpPr>
        <p:spPr>
          <a:xfrm>
            <a:off x="8303170" y="3138730"/>
            <a:ext cx="611065" cy="400110"/>
          </a:xfrm>
          <a:prstGeom prst="rect">
            <a:avLst/>
          </a:prstGeom>
          <a:noFill/>
        </p:spPr>
        <p:txBody>
          <a:bodyPr wrap="none" rtlCol="0">
            <a:spAutoFit/>
          </a:bodyPr>
          <a:lstStyle/>
          <a:p>
            <a:r>
              <a:rPr lang="en-US" sz="2000" dirty="0"/>
              <a:t>(</a:t>
            </a:r>
            <a:r>
              <a:rPr lang="en-US" altLang="zh-CN" sz="2000" dirty="0"/>
              <a:t>34</a:t>
            </a:r>
            <a:r>
              <a:rPr lang="en-US" sz="2000" dirty="0"/>
              <a:t>)</a:t>
            </a:r>
          </a:p>
        </p:txBody>
      </p:sp>
      <p:sp>
        <p:nvSpPr>
          <p:cNvPr id="2" name="Rectangle 1"/>
          <p:cNvSpPr/>
          <p:nvPr/>
        </p:nvSpPr>
        <p:spPr>
          <a:xfrm>
            <a:off x="175466" y="3657600"/>
            <a:ext cx="8839200" cy="1015663"/>
          </a:xfrm>
          <a:prstGeom prst="rect">
            <a:avLst/>
          </a:prstGeom>
        </p:spPr>
        <p:txBody>
          <a:bodyPr wrap="square">
            <a:spAutoFit/>
          </a:bodyPr>
          <a:lstStyle/>
          <a:p>
            <a:pPr algn="just"/>
            <a:r>
              <a:rPr lang="en-US" sz="2000" dirty="0">
                <a:solidFill>
                  <a:srgbClr val="000000"/>
                </a:solidFill>
              </a:rPr>
              <a:t>It is observed at this point that the only difference between the </a:t>
            </a:r>
            <a:r>
              <a:rPr lang="en-US" sz="2000" i="1" dirty="0">
                <a:solidFill>
                  <a:srgbClr val="000000"/>
                </a:solidFill>
              </a:rPr>
              <a:t>a</a:t>
            </a:r>
            <a:r>
              <a:rPr lang="en-US" sz="2000" dirty="0">
                <a:solidFill>
                  <a:srgbClr val="000000"/>
                </a:solidFill>
              </a:rPr>
              <a:t> and </a:t>
            </a:r>
            <a:r>
              <a:rPr lang="en-US" sz="2000" i="1" dirty="0">
                <a:solidFill>
                  <a:srgbClr val="000000"/>
                </a:solidFill>
              </a:rPr>
              <a:t>b</a:t>
            </a:r>
            <a:r>
              <a:rPr lang="en-US" sz="2000" dirty="0">
                <a:solidFill>
                  <a:srgbClr val="000000"/>
                </a:solidFill>
              </a:rPr>
              <a:t> constants of Equations (23) and (24) for the step-up connection and Equations (33) and (44) for the step-down connection is the sign in front of the turns ratio (</a:t>
            </a:r>
            <a:r>
              <a:rPr lang="en-US" sz="2000" i="1" dirty="0" err="1">
                <a:solidFill>
                  <a:srgbClr val="000000"/>
                </a:solidFill>
              </a:rPr>
              <a:t>n</a:t>
            </a:r>
            <a:r>
              <a:rPr lang="en-US" sz="2000" i="1" baseline="-25000" dirty="0" err="1">
                <a:solidFill>
                  <a:srgbClr val="000000"/>
                </a:solidFill>
              </a:rPr>
              <a:t>t</a:t>
            </a:r>
            <a:r>
              <a:rPr lang="en-US" sz="2000" dirty="0">
                <a:solidFill>
                  <a:srgbClr val="000000"/>
                </a:solidFill>
              </a:rPr>
              <a:t>).</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25" name="TextBox 24"/>
              <p:cNvSpPr txBox="1"/>
              <p:nvPr/>
            </p:nvSpPr>
            <p:spPr>
              <a:xfrm>
                <a:off x="4159468" y="4782015"/>
                <a:ext cx="1241815" cy="6301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𝑎</m:t>
                      </m:r>
                      <m:r>
                        <a:rPr lang="en-US"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sSub>
                            <m:sSubPr>
                              <m:ctrlPr>
                                <a:rPr lang="en-US" sz="2000" i="1">
                                  <a:latin typeface="Cambria Math" panose="02040503050406030204" pitchFamily="18" charset="0"/>
                                </a:rPr>
                              </m:ctrlPr>
                            </m:sSubPr>
                            <m:e>
                              <m:r>
                                <a:rPr lang="en-US" sz="2000" i="1">
                                  <a:latin typeface="Cambria Math" panose="02040503050406030204" pitchFamily="18" charset="0"/>
                                </a:rPr>
                                <m:t>1+</m:t>
                              </m:r>
                              <m:r>
                                <a:rPr lang="en-US" sz="2000" i="1">
                                  <a:latin typeface="Cambria Math" panose="02040503050406030204" pitchFamily="18" charset="0"/>
                                </a:rPr>
                                <m:t>𝑛</m:t>
                              </m:r>
                            </m:e>
                            <m:sub>
                              <m:r>
                                <a:rPr lang="en-US" sz="2000" i="1">
                                  <a:latin typeface="Cambria Math" panose="02040503050406030204" pitchFamily="18" charset="0"/>
                                </a:rPr>
                                <m:t>𝑡</m:t>
                              </m:r>
                            </m:sub>
                          </m:sSub>
                        </m:den>
                      </m:f>
                    </m:oMath>
                  </m:oMathPara>
                </a14:m>
                <a:endParaRPr lang="en-US" sz="2000" dirty="0"/>
              </a:p>
            </p:txBody>
          </p:sp>
        </mc:Choice>
        <mc:Fallback xmlns="">
          <p:sp>
            <p:nvSpPr>
              <p:cNvPr id="25" name="TextBox 24"/>
              <p:cNvSpPr txBox="1">
                <a:spLocks noRot="1" noChangeAspect="1" noMove="1" noResize="1" noEditPoints="1" noAdjustHandles="1" noChangeArrowheads="1" noChangeShapeType="1" noTextEdit="1"/>
              </p:cNvSpPr>
              <p:nvPr/>
            </p:nvSpPr>
            <p:spPr>
              <a:xfrm>
                <a:off x="4159468" y="4782015"/>
                <a:ext cx="1241815" cy="630173"/>
              </a:xfrm>
              <a:prstGeom prst="rect">
                <a:avLst/>
              </a:prstGeom>
              <a:blipFill>
                <a:blip r:embed="rId6"/>
                <a:stretch>
                  <a:fillRect/>
                </a:stretch>
              </a:blipFill>
            </p:spPr>
            <p:txBody>
              <a:bodyPr/>
              <a:lstStyle/>
              <a:p>
                <a:r>
                  <a:rPr lang="en-US">
                    <a:noFill/>
                  </a:rPr>
                  <a:t> </a:t>
                </a:r>
              </a:p>
            </p:txBody>
          </p:sp>
        </mc:Fallback>
      </mc:AlternateContent>
      <p:sp>
        <p:nvSpPr>
          <p:cNvPr id="26" name="TextBox 25"/>
          <p:cNvSpPr txBox="1"/>
          <p:nvPr/>
        </p:nvSpPr>
        <p:spPr>
          <a:xfrm>
            <a:off x="8297914" y="4953000"/>
            <a:ext cx="611065" cy="400110"/>
          </a:xfrm>
          <a:prstGeom prst="rect">
            <a:avLst/>
          </a:prstGeom>
          <a:noFill/>
        </p:spPr>
        <p:txBody>
          <a:bodyPr wrap="none" rtlCol="0">
            <a:spAutoFit/>
          </a:bodyPr>
          <a:lstStyle/>
          <a:p>
            <a:r>
              <a:rPr lang="en-US" sz="2000" dirty="0"/>
              <a:t>(</a:t>
            </a:r>
            <a:r>
              <a:rPr lang="en-US" altLang="zh-CN" sz="2000" dirty="0"/>
              <a:t>23</a:t>
            </a:r>
            <a:r>
              <a:rPr lang="en-US" sz="2000" dirty="0"/>
              <a:t>)</a:t>
            </a:r>
          </a:p>
        </p:txBody>
      </p:sp>
      <mc:AlternateContent xmlns:mc="http://schemas.openxmlformats.org/markup-compatibility/2006" xmlns:a14="http://schemas.microsoft.com/office/drawing/2010/main">
        <mc:Choice Requires="a14">
          <p:sp>
            <p:nvSpPr>
              <p:cNvPr id="27" name="TextBox 26"/>
              <p:cNvSpPr txBox="1"/>
              <p:nvPr/>
            </p:nvSpPr>
            <p:spPr>
              <a:xfrm>
                <a:off x="4223525" y="5391615"/>
                <a:ext cx="1236364" cy="6281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𝑏</m:t>
                      </m:r>
                      <m:r>
                        <a:rPr lang="en-US" sz="2000" b="0" i="1" smtClean="0">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altLang="zh-CN" sz="2000" i="1">
                                  <a:latin typeface="Cambria Math" panose="02040503050406030204" pitchFamily="18" charset="0"/>
                                </a:rPr>
                                <m:t>𝑡</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1+</m:t>
                              </m:r>
                              <m:r>
                                <a:rPr lang="en-US" sz="2000" i="1">
                                  <a:latin typeface="Cambria Math" panose="02040503050406030204" pitchFamily="18" charset="0"/>
                                </a:rPr>
                                <m:t>𝑛</m:t>
                              </m:r>
                            </m:e>
                            <m:sub>
                              <m:r>
                                <a:rPr lang="en-US" sz="2000" i="1">
                                  <a:latin typeface="Cambria Math" panose="02040503050406030204" pitchFamily="18" charset="0"/>
                                </a:rPr>
                                <m:t>𝑡</m:t>
                              </m:r>
                            </m:sub>
                          </m:sSub>
                        </m:den>
                      </m:f>
                    </m:oMath>
                  </m:oMathPara>
                </a14:m>
                <a:endParaRPr lang="en-US" sz="2000" dirty="0"/>
              </a:p>
            </p:txBody>
          </p:sp>
        </mc:Choice>
        <mc:Fallback xmlns="">
          <p:sp>
            <p:nvSpPr>
              <p:cNvPr id="27" name="TextBox 26"/>
              <p:cNvSpPr txBox="1">
                <a:spLocks noRot="1" noChangeAspect="1" noMove="1" noResize="1" noEditPoints="1" noAdjustHandles="1" noChangeArrowheads="1" noChangeShapeType="1" noTextEdit="1"/>
              </p:cNvSpPr>
              <p:nvPr/>
            </p:nvSpPr>
            <p:spPr>
              <a:xfrm>
                <a:off x="4223525" y="5391615"/>
                <a:ext cx="1236364" cy="628185"/>
              </a:xfrm>
              <a:prstGeom prst="rect">
                <a:avLst/>
              </a:prstGeom>
              <a:blipFill>
                <a:blip r:embed="rId7"/>
                <a:stretch>
                  <a:fillRect/>
                </a:stretch>
              </a:blipFill>
            </p:spPr>
            <p:txBody>
              <a:bodyPr/>
              <a:lstStyle/>
              <a:p>
                <a:r>
                  <a:rPr lang="en-US">
                    <a:noFill/>
                  </a:rPr>
                  <a:t> </a:t>
                </a:r>
              </a:p>
            </p:txBody>
          </p:sp>
        </mc:Fallback>
      </mc:AlternateContent>
      <p:sp>
        <p:nvSpPr>
          <p:cNvPr id="28" name="TextBox 27"/>
          <p:cNvSpPr txBox="1"/>
          <p:nvPr/>
        </p:nvSpPr>
        <p:spPr>
          <a:xfrm>
            <a:off x="8297915" y="5537776"/>
            <a:ext cx="611065" cy="400110"/>
          </a:xfrm>
          <a:prstGeom prst="rect">
            <a:avLst/>
          </a:prstGeom>
          <a:noFill/>
        </p:spPr>
        <p:txBody>
          <a:bodyPr wrap="none" rtlCol="0">
            <a:spAutoFit/>
          </a:bodyPr>
          <a:lstStyle/>
          <a:p>
            <a:r>
              <a:rPr lang="en-US" sz="2000" dirty="0"/>
              <a:t>(</a:t>
            </a:r>
            <a:r>
              <a:rPr lang="en-US" altLang="zh-CN" sz="2000" dirty="0"/>
              <a:t>24</a:t>
            </a:r>
            <a:r>
              <a:rPr lang="en-US" sz="2000" dirty="0"/>
              <a:t>)</a:t>
            </a:r>
          </a:p>
        </p:txBody>
      </p:sp>
      <p:sp>
        <p:nvSpPr>
          <p:cNvPr id="29"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15723259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5581593" cy="584775"/>
          </a:xfrm>
          <a:prstGeom prst="rect">
            <a:avLst/>
          </a:prstGeom>
        </p:spPr>
        <p:txBody>
          <a:bodyPr wrap="none">
            <a:spAutoFit/>
          </a:bodyPr>
          <a:lstStyle/>
          <a:p>
            <a:r>
              <a:rPr lang="en-US" sz="3200" dirty="0">
                <a:solidFill>
                  <a:srgbClr val="C8102E"/>
                </a:solidFill>
                <a:latin typeface="+mj-lt"/>
                <a:ea typeface="+mj-ea"/>
                <a:cs typeface="+mj-cs"/>
              </a:rPr>
              <a:t>Two-Winding Autotransformer</a:t>
            </a:r>
          </a:p>
        </p:txBody>
      </p:sp>
      <p:sp>
        <p:nvSpPr>
          <p:cNvPr id="4" name="Slide Number Placeholder 3"/>
          <p:cNvSpPr>
            <a:spLocks noGrp="1"/>
          </p:cNvSpPr>
          <p:nvPr>
            <p:ph type="sldNum" sz="quarter" idx="12"/>
          </p:nvPr>
        </p:nvSpPr>
        <p:spPr/>
        <p:txBody>
          <a:bodyPr/>
          <a:lstStyle/>
          <a:p>
            <a:fld id="{5B7A2384-8C5D-49F6-8259-B9A64ECD4852}" type="slidenum">
              <a:rPr lang="en-US" smtClean="0"/>
              <a:t>27</a:t>
            </a:fld>
            <a:endParaRPr lang="en-US" dirty="0"/>
          </a:p>
        </p:txBody>
      </p:sp>
      <p:sp>
        <p:nvSpPr>
          <p:cNvPr id="15" name="Rectangle 14"/>
          <p:cNvSpPr/>
          <p:nvPr/>
        </p:nvSpPr>
        <p:spPr>
          <a:xfrm>
            <a:off x="152400" y="721871"/>
            <a:ext cx="8991600" cy="707886"/>
          </a:xfrm>
          <a:prstGeom prst="rect">
            <a:avLst/>
          </a:prstGeom>
        </p:spPr>
        <p:txBody>
          <a:bodyPr wrap="square">
            <a:spAutoFit/>
          </a:bodyPr>
          <a:lstStyle/>
          <a:p>
            <a:pPr algn="just"/>
            <a:r>
              <a:rPr lang="en-US" sz="2000" dirty="0"/>
              <a:t>This will also be the case for the </a:t>
            </a:r>
            <a:r>
              <a:rPr lang="en-US" sz="2000" i="1" dirty="0"/>
              <a:t>c</a:t>
            </a:r>
            <a:r>
              <a:rPr lang="en-US" sz="2000" dirty="0"/>
              <a:t> and </a:t>
            </a:r>
            <a:r>
              <a:rPr lang="en-US" sz="2000" i="1" dirty="0"/>
              <a:t>d</a:t>
            </a:r>
            <a:r>
              <a:rPr lang="en-US" sz="2000" dirty="0"/>
              <a:t> constants. Therefore, for the step-down connection, the </a:t>
            </a:r>
            <a:r>
              <a:rPr lang="en-US" sz="2000" i="1" dirty="0"/>
              <a:t>c</a:t>
            </a:r>
            <a:r>
              <a:rPr lang="en-US" sz="2000" dirty="0"/>
              <a:t> and </a:t>
            </a:r>
            <a:r>
              <a:rPr lang="en-US" sz="2000" i="1" dirty="0"/>
              <a:t>d</a:t>
            </a:r>
            <a:r>
              <a:rPr lang="en-US" sz="2000" dirty="0"/>
              <a:t> constants are defined by</a:t>
            </a:r>
          </a:p>
        </p:txBody>
      </p:sp>
      <mc:AlternateContent xmlns:mc="http://schemas.openxmlformats.org/markup-compatibility/2006" xmlns:a14="http://schemas.microsoft.com/office/drawing/2010/main">
        <mc:Choice Requires="a14">
          <p:sp>
            <p:nvSpPr>
              <p:cNvPr id="29" name="TextBox 28"/>
              <p:cNvSpPr txBox="1"/>
              <p:nvPr/>
            </p:nvSpPr>
            <p:spPr>
              <a:xfrm>
                <a:off x="3962400" y="1416619"/>
                <a:ext cx="1219629" cy="6281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𝑐</m:t>
                      </m:r>
                      <m:r>
                        <a:rPr lang="en-US" sz="2000" b="0" i="1" smtClean="0">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𝑌</m:t>
                              </m:r>
                            </m:e>
                            <m:sub>
                              <m:r>
                                <a:rPr lang="en-US" sz="2000" i="1">
                                  <a:latin typeface="Cambria Math" panose="02040503050406030204" pitchFamily="18" charset="0"/>
                                </a:rPr>
                                <m:t>𝑚</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1</m:t>
                              </m:r>
                              <m:r>
                                <a:rPr lang="en-US" sz="2000" b="0" i="1" smtClean="0">
                                  <a:latin typeface="Cambria Math" panose="02040503050406030204" pitchFamily="18" charset="0"/>
                                </a:rPr>
                                <m:t>−</m:t>
                              </m:r>
                              <m:r>
                                <a:rPr lang="en-US" sz="2000" i="1">
                                  <a:latin typeface="Cambria Math" panose="02040503050406030204" pitchFamily="18" charset="0"/>
                                </a:rPr>
                                <m:t>𝑛</m:t>
                              </m:r>
                            </m:e>
                            <m:sub>
                              <m:r>
                                <a:rPr lang="en-US" sz="2000" i="1">
                                  <a:latin typeface="Cambria Math" panose="02040503050406030204" pitchFamily="18" charset="0"/>
                                </a:rPr>
                                <m:t>𝑡</m:t>
                              </m:r>
                            </m:sub>
                          </m:sSub>
                        </m:den>
                      </m:f>
                    </m:oMath>
                  </m:oMathPara>
                </a14:m>
                <a:endParaRPr lang="en-US" sz="2000" dirty="0"/>
              </a:p>
            </p:txBody>
          </p:sp>
        </mc:Choice>
        <mc:Fallback xmlns="">
          <p:sp>
            <p:nvSpPr>
              <p:cNvPr id="29" name="TextBox 28"/>
              <p:cNvSpPr txBox="1">
                <a:spLocks noRot="1" noChangeAspect="1" noMove="1" noResize="1" noEditPoints="1" noAdjustHandles="1" noChangeArrowheads="1" noChangeShapeType="1" noTextEdit="1"/>
              </p:cNvSpPr>
              <p:nvPr/>
            </p:nvSpPr>
            <p:spPr>
              <a:xfrm>
                <a:off x="3962400" y="1416619"/>
                <a:ext cx="1219629" cy="628185"/>
              </a:xfrm>
              <a:prstGeom prst="rect">
                <a:avLst/>
              </a:prstGeom>
              <a:blipFill>
                <a:blip r:embed="rId2"/>
                <a:stretch>
                  <a:fillRect/>
                </a:stretch>
              </a:blipFill>
            </p:spPr>
            <p:txBody>
              <a:bodyPr/>
              <a:lstStyle/>
              <a:p>
                <a:r>
                  <a:rPr lang="en-US">
                    <a:noFill/>
                  </a:rPr>
                  <a:t> </a:t>
                </a:r>
              </a:p>
            </p:txBody>
          </p:sp>
        </mc:Fallback>
      </mc:AlternateContent>
      <p:sp>
        <p:nvSpPr>
          <p:cNvPr id="30" name="TextBox 29"/>
          <p:cNvSpPr txBox="1"/>
          <p:nvPr/>
        </p:nvSpPr>
        <p:spPr>
          <a:xfrm>
            <a:off x="7853555" y="1567640"/>
            <a:ext cx="611065" cy="400110"/>
          </a:xfrm>
          <a:prstGeom prst="rect">
            <a:avLst/>
          </a:prstGeom>
          <a:noFill/>
        </p:spPr>
        <p:txBody>
          <a:bodyPr wrap="none" rtlCol="0">
            <a:spAutoFit/>
          </a:bodyPr>
          <a:lstStyle/>
          <a:p>
            <a:r>
              <a:rPr lang="en-US" sz="2000" dirty="0"/>
              <a:t>(</a:t>
            </a:r>
            <a:r>
              <a:rPr lang="en-US" altLang="zh-CN" sz="2000" dirty="0"/>
              <a:t>35</a:t>
            </a:r>
            <a:r>
              <a:rPr lang="en-US" sz="2000" dirty="0"/>
              <a:t>)</a:t>
            </a:r>
          </a:p>
        </p:txBody>
      </p:sp>
      <mc:AlternateContent xmlns:mc="http://schemas.openxmlformats.org/markup-compatibility/2006" xmlns:a14="http://schemas.microsoft.com/office/drawing/2010/main">
        <mc:Choice Requires="a14">
          <p:sp>
            <p:nvSpPr>
              <p:cNvPr id="31" name="TextBox 30"/>
              <p:cNvSpPr txBox="1"/>
              <p:nvPr/>
            </p:nvSpPr>
            <p:spPr>
              <a:xfrm>
                <a:off x="3648499" y="2160753"/>
                <a:ext cx="2341282" cy="6281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𝑑</m:t>
                      </m:r>
                      <m:r>
                        <a:rPr lang="en-US" sz="2000" b="0" i="1" smtClean="0">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𝑌</m:t>
                              </m:r>
                            </m:e>
                            <m:sub>
                              <m:r>
                                <a:rPr lang="en-US" sz="2000" i="1">
                                  <a:latin typeface="Cambria Math" panose="02040503050406030204" pitchFamily="18" charset="0"/>
                                </a:rPr>
                                <m:t>𝑚</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altLang="zh-CN" sz="2000" i="1">
                                  <a:latin typeface="Cambria Math" panose="02040503050406030204" pitchFamily="18" charset="0"/>
                                </a:rPr>
                                <m:t>𝑡</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1</m:t>
                              </m:r>
                              <m:r>
                                <a:rPr lang="en-US" sz="2000" b="0" i="1" smtClean="0">
                                  <a:latin typeface="Cambria Math" panose="02040503050406030204" pitchFamily="18" charset="0"/>
                                </a:rPr>
                                <m:t>−</m:t>
                              </m:r>
                              <m:r>
                                <a:rPr lang="en-US" sz="2000" i="1">
                                  <a:latin typeface="Cambria Math" panose="02040503050406030204" pitchFamily="18" charset="0"/>
                                </a:rPr>
                                <m:t>𝑛</m:t>
                              </m:r>
                            </m:e>
                            <m:sub>
                              <m:r>
                                <a:rPr lang="en-US" sz="2000" i="1">
                                  <a:latin typeface="Cambria Math" panose="02040503050406030204" pitchFamily="18" charset="0"/>
                                </a:rPr>
                                <m:t>𝑡</m:t>
                              </m:r>
                            </m:sub>
                          </m:sSub>
                        </m:den>
                      </m:f>
                      <m:r>
                        <a:rPr lang="en-US" altLang="zh-CN" sz="2000" i="1">
                          <a:latin typeface="Cambria Math" panose="02040503050406030204" pitchFamily="18" charset="0"/>
                        </a:rPr>
                        <m:t>+1</m:t>
                      </m:r>
                      <m:r>
                        <a:rPr lang="en-US" altLang="zh-CN" sz="2000" b="0" i="1" smtClean="0">
                          <a:latin typeface="Cambria Math" panose="02040503050406030204" pitchFamily="18" charset="0"/>
                        </a:rPr>
                        <m:t>−</m:t>
                      </m:r>
                      <m:r>
                        <a:rPr lang="en-US" altLang="zh-CN" sz="2000" i="1">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𝑡</m:t>
                          </m:r>
                        </m:sub>
                      </m:sSub>
                    </m:oMath>
                  </m:oMathPara>
                </a14:m>
                <a:endParaRPr lang="en-US" sz="2000" dirty="0"/>
              </a:p>
            </p:txBody>
          </p:sp>
        </mc:Choice>
        <mc:Fallback xmlns="">
          <p:sp>
            <p:nvSpPr>
              <p:cNvPr id="31" name="TextBox 30"/>
              <p:cNvSpPr txBox="1">
                <a:spLocks noRot="1" noChangeAspect="1" noMove="1" noResize="1" noEditPoints="1" noAdjustHandles="1" noChangeArrowheads="1" noChangeShapeType="1" noTextEdit="1"/>
              </p:cNvSpPr>
              <p:nvPr/>
            </p:nvSpPr>
            <p:spPr>
              <a:xfrm>
                <a:off x="3648499" y="2160753"/>
                <a:ext cx="2341282" cy="628185"/>
              </a:xfrm>
              <a:prstGeom prst="rect">
                <a:avLst/>
              </a:prstGeom>
              <a:blipFill>
                <a:blip r:embed="rId3"/>
                <a:stretch>
                  <a:fillRect/>
                </a:stretch>
              </a:blipFill>
            </p:spPr>
            <p:txBody>
              <a:bodyPr/>
              <a:lstStyle/>
              <a:p>
                <a:r>
                  <a:rPr lang="en-US">
                    <a:noFill/>
                  </a:rPr>
                  <a:t> </a:t>
                </a:r>
              </a:p>
            </p:txBody>
          </p:sp>
        </mc:Fallback>
      </mc:AlternateContent>
      <p:sp>
        <p:nvSpPr>
          <p:cNvPr id="32" name="TextBox 31"/>
          <p:cNvSpPr txBox="1"/>
          <p:nvPr/>
        </p:nvSpPr>
        <p:spPr>
          <a:xfrm>
            <a:off x="7853554" y="2258761"/>
            <a:ext cx="611065" cy="400110"/>
          </a:xfrm>
          <a:prstGeom prst="rect">
            <a:avLst/>
          </a:prstGeom>
          <a:noFill/>
        </p:spPr>
        <p:txBody>
          <a:bodyPr wrap="none" rtlCol="0">
            <a:spAutoFit/>
          </a:bodyPr>
          <a:lstStyle/>
          <a:p>
            <a:r>
              <a:rPr lang="en-US" sz="2000" dirty="0"/>
              <a:t>(</a:t>
            </a:r>
            <a:r>
              <a:rPr lang="en-US" altLang="zh-CN" sz="2000" dirty="0"/>
              <a:t>36</a:t>
            </a:r>
            <a:r>
              <a:rPr lang="en-US" sz="2000" dirty="0"/>
              <a:t>)</a:t>
            </a:r>
          </a:p>
        </p:txBody>
      </p:sp>
      <p:sp>
        <p:nvSpPr>
          <p:cNvPr id="5" name="Rectangle 4"/>
          <p:cNvSpPr/>
          <p:nvPr/>
        </p:nvSpPr>
        <p:spPr>
          <a:xfrm>
            <a:off x="162228" y="2971800"/>
            <a:ext cx="8981772" cy="707886"/>
          </a:xfrm>
          <a:prstGeom prst="rect">
            <a:avLst/>
          </a:prstGeom>
        </p:spPr>
        <p:txBody>
          <a:bodyPr wrap="square">
            <a:spAutoFit/>
          </a:bodyPr>
          <a:lstStyle/>
          <a:p>
            <a:r>
              <a:rPr lang="en-US" sz="2000" dirty="0">
                <a:solidFill>
                  <a:srgbClr val="000000"/>
                </a:solidFill>
              </a:rPr>
              <a:t>The only difference between the definitions of the generalized constants is the sign of the turns ratio </a:t>
            </a:r>
            <a:r>
              <a:rPr lang="en-US" sz="2000" i="1" dirty="0">
                <a:solidFill>
                  <a:srgbClr val="000000"/>
                </a:solidFill>
              </a:rPr>
              <a:t>n</a:t>
            </a:r>
            <a:r>
              <a:rPr lang="en-US" sz="2000" i="1" baseline="-25000" dirty="0">
                <a:solidFill>
                  <a:srgbClr val="000000"/>
                </a:solidFill>
              </a:rPr>
              <a:t>t</a:t>
            </a:r>
            <a:r>
              <a:rPr lang="en-US" sz="2000" dirty="0">
                <a:solidFill>
                  <a:srgbClr val="000000"/>
                </a:solidFill>
              </a:rPr>
              <a:t>. In general, then, the generalized constants can be defined by</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33" name="TextBox 32"/>
              <p:cNvSpPr txBox="1"/>
              <p:nvPr/>
            </p:nvSpPr>
            <p:spPr>
              <a:xfrm>
                <a:off x="838200" y="3938470"/>
                <a:ext cx="1241815" cy="6301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𝑎</m:t>
                      </m:r>
                      <m:r>
                        <a:rPr lang="en-US"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sSub>
                            <m:sSubPr>
                              <m:ctrlPr>
                                <a:rPr lang="en-US" sz="2000" i="1" smtClean="0">
                                  <a:latin typeface="Cambria Math" panose="02040503050406030204" pitchFamily="18" charset="0"/>
                                </a:rPr>
                              </m:ctrlPr>
                            </m:sSubPr>
                            <m:e>
                              <m:r>
                                <a:rPr lang="en-US" sz="2000" i="1">
                                  <a:latin typeface="Cambria Math" panose="02040503050406030204" pitchFamily="18" charset="0"/>
                                </a:rPr>
                                <m:t>1</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rPr>
                                <m:t>𝑛</m:t>
                              </m:r>
                            </m:e>
                            <m:sub>
                              <m:r>
                                <a:rPr lang="en-US" sz="2000" i="1">
                                  <a:latin typeface="Cambria Math" panose="02040503050406030204" pitchFamily="18" charset="0"/>
                                </a:rPr>
                                <m:t>𝑡</m:t>
                              </m:r>
                            </m:sub>
                          </m:sSub>
                        </m:den>
                      </m:f>
                    </m:oMath>
                  </m:oMathPara>
                </a14:m>
                <a:endParaRPr lang="en-US" sz="2000" dirty="0"/>
              </a:p>
            </p:txBody>
          </p:sp>
        </mc:Choice>
        <mc:Fallback xmlns="">
          <p:sp>
            <p:nvSpPr>
              <p:cNvPr id="33" name="TextBox 32"/>
              <p:cNvSpPr txBox="1">
                <a:spLocks noRot="1" noChangeAspect="1" noMove="1" noResize="1" noEditPoints="1" noAdjustHandles="1" noChangeArrowheads="1" noChangeShapeType="1" noTextEdit="1"/>
              </p:cNvSpPr>
              <p:nvPr/>
            </p:nvSpPr>
            <p:spPr>
              <a:xfrm>
                <a:off x="838200" y="3938470"/>
                <a:ext cx="1241815" cy="630173"/>
              </a:xfrm>
              <a:prstGeom prst="rect">
                <a:avLst/>
              </a:prstGeom>
              <a:blipFill>
                <a:blip r:embed="rId4"/>
                <a:stretch>
                  <a:fillRect b="-971"/>
                </a:stretch>
              </a:blipFill>
            </p:spPr>
            <p:txBody>
              <a:bodyPr/>
              <a:lstStyle/>
              <a:p>
                <a:r>
                  <a:rPr lang="en-US">
                    <a:noFill/>
                  </a:rPr>
                  <a:t> </a:t>
                </a:r>
              </a:p>
            </p:txBody>
          </p:sp>
        </mc:Fallback>
      </mc:AlternateContent>
      <p:sp>
        <p:nvSpPr>
          <p:cNvPr id="34" name="TextBox 33"/>
          <p:cNvSpPr txBox="1"/>
          <p:nvPr/>
        </p:nvSpPr>
        <p:spPr>
          <a:xfrm>
            <a:off x="2510977" y="4036043"/>
            <a:ext cx="559769" cy="369332"/>
          </a:xfrm>
          <a:prstGeom prst="rect">
            <a:avLst/>
          </a:prstGeom>
          <a:noFill/>
        </p:spPr>
        <p:txBody>
          <a:bodyPr wrap="none" rtlCol="0">
            <a:spAutoFit/>
          </a:bodyPr>
          <a:lstStyle/>
          <a:p>
            <a:r>
              <a:rPr lang="en-US" dirty="0"/>
              <a:t>(</a:t>
            </a:r>
            <a:r>
              <a:rPr lang="en-US" altLang="zh-CN" dirty="0"/>
              <a:t>37</a:t>
            </a:r>
            <a:r>
              <a:rPr lang="en-US" dirty="0"/>
              <a:t>)</a:t>
            </a:r>
          </a:p>
        </p:txBody>
      </p:sp>
      <mc:AlternateContent xmlns:mc="http://schemas.openxmlformats.org/markup-compatibility/2006" xmlns:a14="http://schemas.microsoft.com/office/drawing/2010/main">
        <mc:Choice Requires="a14">
          <p:sp>
            <p:nvSpPr>
              <p:cNvPr id="35" name="TextBox 34"/>
              <p:cNvSpPr txBox="1"/>
              <p:nvPr/>
            </p:nvSpPr>
            <p:spPr>
              <a:xfrm>
                <a:off x="902257" y="4619213"/>
                <a:ext cx="1236364" cy="6281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𝑏</m:t>
                      </m:r>
                      <m:r>
                        <a:rPr lang="en-US" sz="2000" b="0" i="1" smtClean="0">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altLang="zh-CN" sz="2000" i="1">
                                  <a:latin typeface="Cambria Math" panose="02040503050406030204" pitchFamily="18" charset="0"/>
                                </a:rPr>
                                <m:t>𝑡</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1</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rPr>
                                <m:t>𝑛</m:t>
                              </m:r>
                            </m:e>
                            <m:sub>
                              <m:r>
                                <a:rPr lang="en-US" sz="2000" i="1">
                                  <a:latin typeface="Cambria Math" panose="02040503050406030204" pitchFamily="18" charset="0"/>
                                </a:rPr>
                                <m:t>𝑡</m:t>
                              </m:r>
                            </m:sub>
                          </m:sSub>
                        </m:den>
                      </m:f>
                    </m:oMath>
                  </m:oMathPara>
                </a14:m>
                <a:endParaRPr lang="en-US" sz="2000" dirty="0"/>
              </a:p>
            </p:txBody>
          </p:sp>
        </mc:Choice>
        <mc:Fallback xmlns="">
          <p:sp>
            <p:nvSpPr>
              <p:cNvPr id="35" name="TextBox 34"/>
              <p:cNvSpPr txBox="1">
                <a:spLocks noRot="1" noChangeAspect="1" noMove="1" noResize="1" noEditPoints="1" noAdjustHandles="1" noChangeArrowheads="1" noChangeShapeType="1" noTextEdit="1"/>
              </p:cNvSpPr>
              <p:nvPr/>
            </p:nvSpPr>
            <p:spPr>
              <a:xfrm>
                <a:off x="902257" y="4619213"/>
                <a:ext cx="1236364" cy="628185"/>
              </a:xfrm>
              <a:prstGeom prst="rect">
                <a:avLst/>
              </a:prstGeom>
              <a:blipFill>
                <a:blip r:embed="rId5"/>
                <a:stretch>
                  <a:fillRect/>
                </a:stretch>
              </a:blipFill>
            </p:spPr>
            <p:txBody>
              <a:bodyPr/>
              <a:lstStyle/>
              <a:p>
                <a:r>
                  <a:rPr lang="en-US">
                    <a:noFill/>
                  </a:rPr>
                  <a:t> </a:t>
                </a:r>
              </a:p>
            </p:txBody>
          </p:sp>
        </mc:Fallback>
      </mc:AlternateContent>
      <p:sp>
        <p:nvSpPr>
          <p:cNvPr id="36" name="TextBox 35"/>
          <p:cNvSpPr txBox="1"/>
          <p:nvPr/>
        </p:nvSpPr>
        <p:spPr>
          <a:xfrm>
            <a:off x="2510976" y="4721139"/>
            <a:ext cx="559769" cy="369332"/>
          </a:xfrm>
          <a:prstGeom prst="rect">
            <a:avLst/>
          </a:prstGeom>
          <a:noFill/>
        </p:spPr>
        <p:txBody>
          <a:bodyPr wrap="none" rtlCol="0">
            <a:spAutoFit/>
          </a:bodyPr>
          <a:lstStyle/>
          <a:p>
            <a:r>
              <a:rPr lang="en-US" dirty="0"/>
              <a:t>(</a:t>
            </a:r>
            <a:r>
              <a:rPr lang="en-US" altLang="zh-CN" dirty="0"/>
              <a:t>38</a:t>
            </a:r>
            <a:r>
              <a:rPr lang="en-US" dirty="0"/>
              <a:t>)</a:t>
            </a:r>
          </a:p>
        </p:txBody>
      </p:sp>
      <mc:AlternateContent xmlns:mc="http://schemas.openxmlformats.org/markup-compatibility/2006" xmlns:a14="http://schemas.microsoft.com/office/drawing/2010/main">
        <mc:Choice Requires="a14">
          <p:sp>
            <p:nvSpPr>
              <p:cNvPr id="37" name="TextBox 36"/>
              <p:cNvSpPr txBox="1"/>
              <p:nvPr/>
            </p:nvSpPr>
            <p:spPr>
              <a:xfrm>
                <a:off x="4925674" y="3899595"/>
                <a:ext cx="1219629" cy="6281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𝑐</m:t>
                      </m:r>
                      <m:r>
                        <a:rPr lang="en-US" sz="2000" b="0" i="1" smtClean="0">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𝑌</m:t>
                              </m:r>
                            </m:e>
                            <m:sub>
                              <m:r>
                                <a:rPr lang="en-US" sz="2000" i="1">
                                  <a:latin typeface="Cambria Math" panose="02040503050406030204" pitchFamily="18" charset="0"/>
                                </a:rPr>
                                <m:t>𝑚</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1</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rPr>
                                <m:t>𝑛</m:t>
                              </m:r>
                            </m:e>
                            <m:sub>
                              <m:r>
                                <a:rPr lang="en-US" sz="2000" i="1">
                                  <a:latin typeface="Cambria Math" panose="02040503050406030204" pitchFamily="18" charset="0"/>
                                </a:rPr>
                                <m:t>𝑡</m:t>
                              </m:r>
                            </m:sub>
                          </m:sSub>
                        </m:den>
                      </m:f>
                    </m:oMath>
                  </m:oMathPara>
                </a14:m>
                <a:endParaRPr lang="en-US" sz="2000" dirty="0"/>
              </a:p>
            </p:txBody>
          </p:sp>
        </mc:Choice>
        <mc:Fallback xmlns="">
          <p:sp>
            <p:nvSpPr>
              <p:cNvPr id="37" name="TextBox 36"/>
              <p:cNvSpPr txBox="1">
                <a:spLocks noRot="1" noChangeAspect="1" noMove="1" noResize="1" noEditPoints="1" noAdjustHandles="1" noChangeArrowheads="1" noChangeShapeType="1" noTextEdit="1"/>
              </p:cNvSpPr>
              <p:nvPr/>
            </p:nvSpPr>
            <p:spPr>
              <a:xfrm>
                <a:off x="4925674" y="3899595"/>
                <a:ext cx="1219629" cy="628185"/>
              </a:xfrm>
              <a:prstGeom prst="rect">
                <a:avLst/>
              </a:prstGeom>
              <a:blipFill>
                <a:blip r:embed="rId6"/>
                <a:stretch>
                  <a:fillRect/>
                </a:stretch>
              </a:blipFill>
            </p:spPr>
            <p:txBody>
              <a:bodyPr/>
              <a:lstStyle/>
              <a:p>
                <a:r>
                  <a:rPr lang="en-US">
                    <a:noFill/>
                  </a:rPr>
                  <a:t> </a:t>
                </a:r>
              </a:p>
            </p:txBody>
          </p:sp>
        </mc:Fallback>
      </mc:AlternateContent>
      <p:sp>
        <p:nvSpPr>
          <p:cNvPr id="38" name="TextBox 37"/>
          <p:cNvSpPr txBox="1"/>
          <p:nvPr/>
        </p:nvSpPr>
        <p:spPr>
          <a:xfrm>
            <a:off x="7853554" y="4095611"/>
            <a:ext cx="611065" cy="400110"/>
          </a:xfrm>
          <a:prstGeom prst="rect">
            <a:avLst/>
          </a:prstGeom>
          <a:noFill/>
        </p:spPr>
        <p:txBody>
          <a:bodyPr wrap="none" rtlCol="0">
            <a:spAutoFit/>
          </a:bodyPr>
          <a:lstStyle/>
          <a:p>
            <a:r>
              <a:rPr lang="en-US" sz="2000" dirty="0"/>
              <a:t>(</a:t>
            </a:r>
            <a:r>
              <a:rPr lang="en-US" altLang="zh-CN" sz="2000" dirty="0"/>
              <a:t>39</a:t>
            </a:r>
            <a:r>
              <a:rPr lang="en-US" sz="2000" dirty="0"/>
              <a:t>)</a:t>
            </a:r>
          </a:p>
        </p:txBody>
      </p:sp>
      <mc:AlternateContent xmlns:mc="http://schemas.openxmlformats.org/markup-compatibility/2006" xmlns:a14="http://schemas.microsoft.com/office/drawing/2010/main">
        <mc:Choice Requires="a14">
          <p:sp>
            <p:nvSpPr>
              <p:cNvPr id="39" name="TextBox 38"/>
              <p:cNvSpPr txBox="1"/>
              <p:nvPr/>
            </p:nvSpPr>
            <p:spPr>
              <a:xfrm>
                <a:off x="4611773" y="4643729"/>
                <a:ext cx="2285177" cy="6281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𝑑</m:t>
                      </m:r>
                      <m:r>
                        <a:rPr lang="en-US" sz="2000" b="0" i="1" smtClean="0">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𝑌</m:t>
                              </m:r>
                            </m:e>
                            <m:sub>
                              <m:r>
                                <a:rPr lang="en-US" sz="2000" i="1">
                                  <a:latin typeface="Cambria Math" panose="02040503050406030204" pitchFamily="18" charset="0"/>
                                </a:rPr>
                                <m:t>𝑚</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altLang="zh-CN" sz="2000" i="1">
                                  <a:latin typeface="Cambria Math" panose="02040503050406030204" pitchFamily="18" charset="0"/>
                                </a:rPr>
                                <m:t>𝑡</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1</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rPr>
                                <m:t>𝑛</m:t>
                              </m:r>
                            </m:e>
                            <m:sub>
                              <m:r>
                                <a:rPr lang="en-US" sz="2000" i="1">
                                  <a:latin typeface="Cambria Math" panose="02040503050406030204" pitchFamily="18" charset="0"/>
                                </a:rPr>
                                <m:t>𝑡</m:t>
                              </m:r>
                            </m:sub>
                          </m:sSub>
                        </m:den>
                      </m:f>
                      <m:r>
                        <a:rPr lang="en-US" altLang="zh-CN" sz="2000" i="1">
                          <a:latin typeface="Cambria Math" panose="02040503050406030204" pitchFamily="18" charset="0"/>
                        </a:rPr>
                        <m:t>+1</m:t>
                      </m:r>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𝑡</m:t>
                          </m:r>
                        </m:sub>
                      </m:sSub>
                    </m:oMath>
                  </m:oMathPara>
                </a14:m>
                <a:endParaRPr lang="en-US" sz="2000" dirty="0"/>
              </a:p>
            </p:txBody>
          </p:sp>
        </mc:Choice>
        <mc:Fallback xmlns="">
          <p:sp>
            <p:nvSpPr>
              <p:cNvPr id="39" name="TextBox 38"/>
              <p:cNvSpPr txBox="1">
                <a:spLocks noRot="1" noChangeAspect="1" noMove="1" noResize="1" noEditPoints="1" noAdjustHandles="1" noChangeArrowheads="1" noChangeShapeType="1" noTextEdit="1"/>
              </p:cNvSpPr>
              <p:nvPr/>
            </p:nvSpPr>
            <p:spPr>
              <a:xfrm>
                <a:off x="4611773" y="4643729"/>
                <a:ext cx="2285177" cy="628185"/>
              </a:xfrm>
              <a:prstGeom prst="rect">
                <a:avLst/>
              </a:prstGeom>
              <a:blipFill>
                <a:blip r:embed="rId7"/>
                <a:stretch>
                  <a:fillRect/>
                </a:stretch>
              </a:blipFill>
            </p:spPr>
            <p:txBody>
              <a:bodyPr/>
              <a:lstStyle/>
              <a:p>
                <a:r>
                  <a:rPr lang="en-US">
                    <a:noFill/>
                  </a:rPr>
                  <a:t> </a:t>
                </a:r>
              </a:p>
            </p:txBody>
          </p:sp>
        </mc:Fallback>
      </mc:AlternateContent>
      <p:sp>
        <p:nvSpPr>
          <p:cNvPr id="40" name="TextBox 39"/>
          <p:cNvSpPr txBox="1"/>
          <p:nvPr/>
        </p:nvSpPr>
        <p:spPr>
          <a:xfrm>
            <a:off x="7853553" y="4786732"/>
            <a:ext cx="611065" cy="400110"/>
          </a:xfrm>
          <a:prstGeom prst="rect">
            <a:avLst/>
          </a:prstGeom>
          <a:noFill/>
        </p:spPr>
        <p:txBody>
          <a:bodyPr wrap="none" rtlCol="0">
            <a:spAutoFit/>
          </a:bodyPr>
          <a:lstStyle/>
          <a:p>
            <a:r>
              <a:rPr lang="en-US" sz="2000" dirty="0"/>
              <a:t>(</a:t>
            </a:r>
            <a:r>
              <a:rPr lang="en-US" altLang="zh-CN" sz="2000" dirty="0"/>
              <a:t>40</a:t>
            </a:r>
            <a:r>
              <a:rPr lang="en-US" sz="2000" dirty="0"/>
              <a:t>)</a:t>
            </a:r>
          </a:p>
        </p:txBody>
      </p:sp>
      <p:sp>
        <p:nvSpPr>
          <p:cNvPr id="6" name="Rectangle 5"/>
          <p:cNvSpPr/>
          <p:nvPr/>
        </p:nvSpPr>
        <p:spPr>
          <a:xfrm>
            <a:off x="152400" y="5387863"/>
            <a:ext cx="8978891" cy="707886"/>
          </a:xfrm>
          <a:prstGeom prst="rect">
            <a:avLst/>
          </a:prstGeom>
        </p:spPr>
        <p:txBody>
          <a:bodyPr wrap="square">
            <a:spAutoFit/>
          </a:bodyPr>
          <a:lstStyle/>
          <a:p>
            <a:pPr algn="just"/>
            <a:r>
              <a:rPr lang="en-US" sz="2000" dirty="0">
                <a:solidFill>
                  <a:srgbClr val="000000"/>
                </a:solidFill>
              </a:rPr>
              <a:t>In Equations (37) through (40), the sign of </a:t>
            </a:r>
            <a:r>
              <a:rPr lang="en-US" sz="2000" i="1" dirty="0" err="1">
                <a:solidFill>
                  <a:srgbClr val="000000"/>
                </a:solidFill>
              </a:rPr>
              <a:t>n</a:t>
            </a:r>
            <a:r>
              <a:rPr lang="en-US" sz="2000" i="1" baseline="-25000" dirty="0" err="1">
                <a:solidFill>
                  <a:srgbClr val="000000"/>
                </a:solidFill>
              </a:rPr>
              <a:t>t</a:t>
            </a:r>
            <a:r>
              <a:rPr lang="en-US" sz="2000" dirty="0">
                <a:solidFill>
                  <a:srgbClr val="000000"/>
                </a:solidFill>
              </a:rPr>
              <a:t> will be positive for the step-up connection and negative for the step-down connection.</a:t>
            </a:r>
            <a:endParaRPr lang="en-US" sz="2000" dirty="0">
              <a:solidFill>
                <a:srgbClr val="000000"/>
              </a:solidFill>
              <a:effectLst/>
            </a:endParaRPr>
          </a:p>
        </p:txBody>
      </p:sp>
      <p:sp>
        <p:nvSpPr>
          <p:cNvPr id="19"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37320222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5581593" cy="584775"/>
          </a:xfrm>
          <a:prstGeom prst="rect">
            <a:avLst/>
          </a:prstGeom>
        </p:spPr>
        <p:txBody>
          <a:bodyPr wrap="none">
            <a:spAutoFit/>
          </a:bodyPr>
          <a:lstStyle/>
          <a:p>
            <a:r>
              <a:rPr lang="en-US" sz="3200" dirty="0">
                <a:solidFill>
                  <a:srgbClr val="C8102E"/>
                </a:solidFill>
                <a:latin typeface="+mj-lt"/>
                <a:ea typeface="+mj-ea"/>
                <a:cs typeface="+mj-cs"/>
              </a:rPr>
              <a:t>Two-Winding Autotransformer</a:t>
            </a:r>
          </a:p>
        </p:txBody>
      </p:sp>
      <p:sp>
        <p:nvSpPr>
          <p:cNvPr id="4" name="Slide Number Placeholder 3"/>
          <p:cNvSpPr>
            <a:spLocks noGrp="1"/>
          </p:cNvSpPr>
          <p:nvPr>
            <p:ph type="sldNum" sz="quarter" idx="12"/>
          </p:nvPr>
        </p:nvSpPr>
        <p:spPr/>
        <p:txBody>
          <a:bodyPr/>
          <a:lstStyle/>
          <a:p>
            <a:fld id="{5B7A2384-8C5D-49F6-8259-B9A64ECD4852}" type="slidenum">
              <a:rPr lang="en-US" smtClean="0"/>
              <a:t>28</a:t>
            </a:fld>
            <a:endParaRPr lang="en-US" dirty="0"/>
          </a:p>
        </p:txBody>
      </p:sp>
      <p:sp>
        <p:nvSpPr>
          <p:cNvPr id="2" name="Rectangle 1"/>
          <p:cNvSpPr/>
          <p:nvPr/>
        </p:nvSpPr>
        <p:spPr>
          <a:xfrm>
            <a:off x="76200" y="1066800"/>
            <a:ext cx="9067800" cy="1015663"/>
          </a:xfrm>
          <a:prstGeom prst="rect">
            <a:avLst/>
          </a:prstGeom>
        </p:spPr>
        <p:txBody>
          <a:bodyPr wrap="square">
            <a:spAutoFit/>
          </a:bodyPr>
          <a:lstStyle/>
          <a:p>
            <a:pPr algn="just"/>
            <a:r>
              <a:rPr lang="en-US" sz="2000" dirty="0">
                <a:solidFill>
                  <a:srgbClr val="000000"/>
                </a:solidFill>
              </a:rPr>
              <a:t>As with the two-winding transformer, it is sometimes necessary to relate the output voltage as a function of the source voltage and the output current. Solving Equation (32) for the output voltage:</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20" name="TextBox 19"/>
              <p:cNvSpPr txBox="1"/>
              <p:nvPr/>
            </p:nvSpPr>
            <p:spPr>
              <a:xfrm>
                <a:off x="3578680" y="765201"/>
                <a:ext cx="202305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altLang="zh-CN" sz="2000" b="0" i="1" smtClean="0">
                              <a:latin typeface="Cambria Math" panose="02040503050406030204" pitchFamily="18" charset="0"/>
                            </a:rPr>
                            <m:t>𝑠</m:t>
                          </m:r>
                        </m:sub>
                      </m:sSub>
                      <m:r>
                        <a:rPr lang="en-US" sz="2000">
                          <a:latin typeface="Cambria Math" panose="02040503050406030204" pitchFamily="18" charset="0"/>
                        </a:rPr>
                        <m:t>=</m:t>
                      </m:r>
                      <m:r>
                        <a:rPr lang="en-US" sz="2000" i="1" smtClean="0">
                          <a:latin typeface="Cambria Math" panose="02040503050406030204" pitchFamily="18" charset="0"/>
                        </a:rPr>
                        <m:t>𝑎</m:t>
                      </m:r>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altLang="zh-CN" sz="2000" i="1">
                              <a:latin typeface="Cambria Math" panose="02040503050406030204" pitchFamily="18" charset="0"/>
                            </a:rPr>
                            <m:t>𝐿</m:t>
                          </m:r>
                        </m:sub>
                      </m:sSub>
                      <m:r>
                        <a:rPr lang="en-US" altLang="zh-CN" sz="2000" i="1">
                          <a:latin typeface="Cambria Math" panose="02040503050406030204" pitchFamily="18" charset="0"/>
                        </a:rPr>
                        <m:t>+</m:t>
                      </m:r>
                      <m:r>
                        <a:rPr lang="en-US" sz="2000" i="1" smtClean="0">
                          <a:latin typeface="Cambria Math" panose="02040503050406030204" pitchFamily="18" charset="0"/>
                        </a:rPr>
                        <m:t>𝑏</m:t>
                      </m:r>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altLang="zh-CN" sz="2000" b="0" i="1" smtClean="0">
                              <a:latin typeface="Cambria Math" panose="02040503050406030204" pitchFamily="18" charset="0"/>
                            </a:rPr>
                            <m:t>2</m:t>
                          </m:r>
                        </m:sub>
                      </m:sSub>
                    </m:oMath>
                  </m:oMathPara>
                </a14:m>
                <a:endParaRPr lang="en-US" sz="2000" dirty="0"/>
              </a:p>
            </p:txBody>
          </p:sp>
        </mc:Choice>
        <mc:Fallback xmlns="">
          <p:sp>
            <p:nvSpPr>
              <p:cNvPr id="20" name="TextBox 19"/>
              <p:cNvSpPr txBox="1">
                <a:spLocks noRot="1" noChangeAspect="1" noMove="1" noResize="1" noEditPoints="1" noAdjustHandles="1" noChangeArrowheads="1" noChangeShapeType="1" noTextEdit="1"/>
              </p:cNvSpPr>
              <p:nvPr/>
            </p:nvSpPr>
            <p:spPr>
              <a:xfrm>
                <a:off x="3578680" y="765201"/>
                <a:ext cx="2023053" cy="307777"/>
              </a:xfrm>
              <a:prstGeom prst="rect">
                <a:avLst/>
              </a:prstGeom>
              <a:blipFill>
                <a:blip r:embed="rId2"/>
                <a:stretch>
                  <a:fillRect l="-2108" r="-904" b="-18000"/>
                </a:stretch>
              </a:blipFill>
            </p:spPr>
            <p:txBody>
              <a:bodyPr/>
              <a:lstStyle/>
              <a:p>
                <a:r>
                  <a:rPr lang="en-US">
                    <a:noFill/>
                  </a:rPr>
                  <a:t> </a:t>
                </a:r>
              </a:p>
            </p:txBody>
          </p:sp>
        </mc:Fallback>
      </mc:AlternateContent>
      <p:sp>
        <p:nvSpPr>
          <p:cNvPr id="21" name="TextBox 20"/>
          <p:cNvSpPr txBox="1"/>
          <p:nvPr/>
        </p:nvSpPr>
        <p:spPr>
          <a:xfrm>
            <a:off x="8132286" y="719034"/>
            <a:ext cx="611065" cy="400110"/>
          </a:xfrm>
          <a:prstGeom prst="rect">
            <a:avLst/>
          </a:prstGeom>
          <a:noFill/>
        </p:spPr>
        <p:txBody>
          <a:bodyPr wrap="none" rtlCol="0">
            <a:spAutoFit/>
          </a:bodyPr>
          <a:lstStyle/>
          <a:p>
            <a:r>
              <a:rPr lang="en-US" sz="2000" dirty="0"/>
              <a:t>(32)</a:t>
            </a:r>
          </a:p>
        </p:txBody>
      </p:sp>
      <mc:AlternateContent xmlns:mc="http://schemas.openxmlformats.org/markup-compatibility/2006" xmlns:a14="http://schemas.microsoft.com/office/drawing/2010/main">
        <mc:Choice Requires="a14">
          <p:sp>
            <p:nvSpPr>
              <p:cNvPr id="22" name="TextBox 21"/>
              <p:cNvSpPr txBox="1"/>
              <p:nvPr/>
            </p:nvSpPr>
            <p:spPr>
              <a:xfrm>
                <a:off x="3677078" y="2197163"/>
                <a:ext cx="2330831" cy="443263"/>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altLang="zh-CN" sz="2000" b="0" i="1" smtClean="0">
                            <a:latin typeface="Cambria Math" panose="02040503050406030204" pitchFamily="18" charset="0"/>
                          </a:rPr>
                          <m:t>𝐿</m:t>
                        </m:r>
                      </m:sub>
                    </m:sSub>
                    <m:r>
                      <a:rPr lang="en-US" sz="2000">
                        <a:latin typeface="Cambria Math" panose="02040503050406030204" pitchFamily="18" charset="0"/>
                      </a:rPr>
                      <m:t>=</m:t>
                    </m:r>
                    <m:f>
                      <m:fPr>
                        <m:ctrlPr>
                          <a:rPr lang="en-US" sz="200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𝑎</m:t>
                        </m:r>
                      </m:den>
                    </m:f>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altLang="zh-CN" sz="2000" b="0" i="1" smtClean="0">
                            <a:latin typeface="Cambria Math" panose="02040503050406030204" pitchFamily="18" charset="0"/>
                          </a:rPr>
                          <m:t>𝑠</m:t>
                        </m:r>
                      </m:sub>
                    </m:sSub>
                  </m:oMath>
                </a14:m>
                <a:r>
                  <a:rPr lang="en-US" altLang="zh-CN" sz="2000" dirty="0"/>
                  <a:t> </a:t>
                </a:r>
                <a14:m>
                  <m:oMath xmlns:m="http://schemas.openxmlformats.org/officeDocument/2006/math">
                    <m:r>
                      <a:rPr lang="en-US" altLang="zh-CN"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𝑏</m:t>
                        </m:r>
                      </m:num>
                      <m:den>
                        <m:r>
                          <a:rPr lang="en-US" sz="2000" i="1">
                            <a:latin typeface="Cambria Math" panose="02040503050406030204" pitchFamily="18" charset="0"/>
                          </a:rPr>
                          <m:t>𝑎</m:t>
                        </m:r>
                      </m:den>
                    </m:f>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a:rPr lang="en-US" altLang="zh-CN" sz="2000" b="0" i="1" smtClean="0">
                            <a:latin typeface="Cambria Math" panose="02040503050406030204" pitchFamily="18" charset="0"/>
                          </a:rPr>
                          <m:t>𝑡</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altLang="zh-CN" sz="2000" b="0" i="1" smtClean="0">
                            <a:latin typeface="Cambria Math" panose="02040503050406030204" pitchFamily="18" charset="0"/>
                          </a:rPr>
                          <m:t>2</m:t>
                        </m:r>
                      </m:sub>
                    </m:sSub>
                  </m:oMath>
                </a14:m>
                <a:endParaRPr lang="en-US" sz="2000" dirty="0"/>
              </a:p>
            </p:txBody>
          </p:sp>
        </mc:Choice>
        <mc:Fallback xmlns="">
          <p:sp>
            <p:nvSpPr>
              <p:cNvPr id="22" name="TextBox 21"/>
              <p:cNvSpPr txBox="1">
                <a:spLocks noRot="1" noChangeAspect="1" noMove="1" noResize="1" noEditPoints="1" noAdjustHandles="1" noChangeArrowheads="1" noChangeShapeType="1" noTextEdit="1"/>
              </p:cNvSpPr>
              <p:nvPr/>
            </p:nvSpPr>
            <p:spPr>
              <a:xfrm>
                <a:off x="3677078" y="2197163"/>
                <a:ext cx="2330831" cy="443263"/>
              </a:xfrm>
              <a:prstGeom prst="rect">
                <a:avLst/>
              </a:prstGeom>
              <a:blipFill>
                <a:blip r:embed="rId3"/>
                <a:stretch>
                  <a:fillRect/>
                </a:stretch>
              </a:blipFill>
            </p:spPr>
            <p:txBody>
              <a:bodyPr/>
              <a:lstStyle/>
              <a:p>
                <a:r>
                  <a:rPr lang="en-US">
                    <a:noFill/>
                  </a:rPr>
                  <a:t> </a:t>
                </a:r>
              </a:p>
            </p:txBody>
          </p:sp>
        </mc:Fallback>
      </mc:AlternateContent>
      <p:sp>
        <p:nvSpPr>
          <p:cNvPr id="23" name="TextBox 22"/>
          <p:cNvSpPr txBox="1"/>
          <p:nvPr/>
        </p:nvSpPr>
        <p:spPr>
          <a:xfrm>
            <a:off x="8098127" y="2197163"/>
            <a:ext cx="611065" cy="400110"/>
          </a:xfrm>
          <a:prstGeom prst="rect">
            <a:avLst/>
          </a:prstGeom>
          <a:noFill/>
        </p:spPr>
        <p:txBody>
          <a:bodyPr wrap="none" rtlCol="0">
            <a:spAutoFit/>
          </a:bodyPr>
          <a:lstStyle/>
          <a:p>
            <a:r>
              <a:rPr lang="en-US" sz="2000" dirty="0"/>
              <a:t>(</a:t>
            </a:r>
            <a:r>
              <a:rPr lang="en-US" altLang="zh-CN" sz="2000" dirty="0"/>
              <a:t>41</a:t>
            </a:r>
            <a:r>
              <a:rPr lang="en-US" sz="2000" dirty="0"/>
              <a:t>)</a:t>
            </a:r>
          </a:p>
        </p:txBody>
      </p:sp>
      <p:sp>
        <p:nvSpPr>
          <p:cNvPr id="24" name="Rectangle 23"/>
          <p:cNvSpPr/>
          <p:nvPr/>
        </p:nvSpPr>
        <p:spPr>
          <a:xfrm>
            <a:off x="139262" y="3333630"/>
            <a:ext cx="8991600" cy="400110"/>
          </a:xfrm>
          <a:prstGeom prst="rect">
            <a:avLst/>
          </a:prstGeom>
        </p:spPr>
        <p:txBody>
          <a:bodyPr wrap="square">
            <a:spAutoFit/>
          </a:bodyPr>
          <a:lstStyle/>
          <a:p>
            <a:r>
              <a:rPr lang="en-US" sz="2000" dirty="0"/>
              <a:t>where</a:t>
            </a:r>
          </a:p>
        </p:txBody>
      </p:sp>
      <mc:AlternateContent xmlns:mc="http://schemas.openxmlformats.org/markup-compatibility/2006" xmlns:a14="http://schemas.microsoft.com/office/drawing/2010/main">
        <mc:Choice Requires="a14">
          <p:sp>
            <p:nvSpPr>
              <p:cNvPr id="25" name="TextBox 24"/>
              <p:cNvSpPr txBox="1"/>
              <p:nvPr/>
            </p:nvSpPr>
            <p:spPr>
              <a:xfrm>
                <a:off x="3986092" y="3297262"/>
                <a:ext cx="1741054" cy="5782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𝐴</m:t>
                      </m:r>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𝑎</m:t>
                              </m:r>
                            </m:den>
                          </m:f>
                          <m:r>
                            <a:rPr lang="en-US" sz="2000" b="0" i="1" smtClean="0">
                              <a:latin typeface="Cambria Math" panose="02040503050406030204" pitchFamily="18" charset="0"/>
                            </a:rPr>
                            <m:t>=1</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rPr>
                            <m:t>𝑛</m:t>
                          </m:r>
                        </m:e>
                        <m:sub>
                          <m:r>
                            <a:rPr lang="en-US" sz="2000" i="1">
                              <a:latin typeface="Cambria Math" panose="02040503050406030204" pitchFamily="18" charset="0"/>
                            </a:rPr>
                            <m:t>𝑡</m:t>
                          </m:r>
                        </m:sub>
                      </m:sSub>
                    </m:oMath>
                  </m:oMathPara>
                </a14:m>
                <a:endParaRPr lang="en-US" sz="2000" dirty="0"/>
              </a:p>
            </p:txBody>
          </p:sp>
        </mc:Choice>
        <mc:Fallback xmlns="">
          <p:sp>
            <p:nvSpPr>
              <p:cNvPr id="25" name="TextBox 24"/>
              <p:cNvSpPr txBox="1">
                <a:spLocks noRot="1" noChangeAspect="1" noMove="1" noResize="1" noEditPoints="1" noAdjustHandles="1" noChangeArrowheads="1" noChangeShapeType="1" noTextEdit="1"/>
              </p:cNvSpPr>
              <p:nvPr/>
            </p:nvSpPr>
            <p:spPr>
              <a:xfrm>
                <a:off x="3986092" y="3297262"/>
                <a:ext cx="1741054" cy="578235"/>
              </a:xfrm>
              <a:prstGeom prst="rect">
                <a:avLst/>
              </a:prstGeom>
              <a:blipFill>
                <a:blip r:embed="rId4"/>
                <a:stretch>
                  <a:fillRect/>
                </a:stretch>
              </a:blipFill>
            </p:spPr>
            <p:txBody>
              <a:bodyPr/>
              <a:lstStyle/>
              <a:p>
                <a:r>
                  <a:rPr lang="en-US">
                    <a:noFill/>
                  </a:rPr>
                  <a:t> </a:t>
                </a:r>
              </a:p>
            </p:txBody>
          </p:sp>
        </mc:Fallback>
      </mc:AlternateContent>
      <p:sp>
        <p:nvSpPr>
          <p:cNvPr id="26" name="TextBox 25"/>
          <p:cNvSpPr txBox="1"/>
          <p:nvPr/>
        </p:nvSpPr>
        <p:spPr>
          <a:xfrm>
            <a:off x="8100755" y="3297262"/>
            <a:ext cx="611065" cy="400110"/>
          </a:xfrm>
          <a:prstGeom prst="rect">
            <a:avLst/>
          </a:prstGeom>
          <a:noFill/>
        </p:spPr>
        <p:txBody>
          <a:bodyPr wrap="none" rtlCol="0">
            <a:spAutoFit/>
          </a:bodyPr>
          <a:lstStyle/>
          <a:p>
            <a:r>
              <a:rPr lang="en-US" sz="2000" dirty="0"/>
              <a:t>(</a:t>
            </a:r>
            <a:r>
              <a:rPr lang="en-US" altLang="zh-CN" sz="2000" dirty="0"/>
              <a:t>43</a:t>
            </a:r>
            <a:r>
              <a:rPr lang="en-US" sz="2000" dirty="0"/>
              <a:t>)</a:t>
            </a:r>
          </a:p>
        </p:txBody>
      </p:sp>
      <mc:AlternateContent xmlns:mc="http://schemas.openxmlformats.org/markup-compatibility/2006" xmlns:a14="http://schemas.microsoft.com/office/drawing/2010/main">
        <mc:Choice Requires="a14">
          <p:sp>
            <p:nvSpPr>
              <p:cNvPr id="27" name="TextBox 26"/>
              <p:cNvSpPr txBox="1"/>
              <p:nvPr/>
            </p:nvSpPr>
            <p:spPr>
              <a:xfrm>
                <a:off x="4114800" y="3950572"/>
                <a:ext cx="1337739" cy="89216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𝐵</m:t>
                      </m:r>
                      <m:r>
                        <a:rPr lang="en-US"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𝑏</m:t>
                          </m:r>
                        </m:num>
                        <m:den>
                          <m:r>
                            <a:rPr lang="en-US" sz="2000" i="1">
                              <a:latin typeface="Cambria Math" panose="02040503050406030204" pitchFamily="18" charset="0"/>
                            </a:rPr>
                            <m:t>𝑎</m:t>
                          </m:r>
                        </m:den>
                      </m:f>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altLang="zh-CN" sz="2000" i="1">
                              <a:latin typeface="Cambria Math" panose="02040503050406030204" pitchFamily="18" charset="0"/>
                            </a:rPr>
                            <m:t>𝑡</m:t>
                          </m:r>
                        </m:sub>
                      </m:sSub>
                    </m:oMath>
                  </m:oMathPara>
                </a14:m>
                <a:endParaRPr lang="en-US" sz="2000" dirty="0"/>
              </a:p>
              <a:p>
                <a:endParaRPr lang="en-US" sz="2000" dirty="0"/>
              </a:p>
            </p:txBody>
          </p:sp>
        </mc:Choice>
        <mc:Fallback xmlns="">
          <p:sp>
            <p:nvSpPr>
              <p:cNvPr id="27" name="TextBox 26"/>
              <p:cNvSpPr txBox="1">
                <a:spLocks noRot="1" noChangeAspect="1" noMove="1" noResize="1" noEditPoints="1" noAdjustHandles="1" noChangeArrowheads="1" noChangeShapeType="1" noTextEdit="1"/>
              </p:cNvSpPr>
              <p:nvPr/>
            </p:nvSpPr>
            <p:spPr>
              <a:xfrm>
                <a:off x="4114800" y="3950572"/>
                <a:ext cx="1337739" cy="892167"/>
              </a:xfrm>
              <a:prstGeom prst="rect">
                <a:avLst/>
              </a:prstGeom>
              <a:blipFill>
                <a:blip r:embed="rId5"/>
                <a:stretch>
                  <a:fillRect/>
                </a:stretch>
              </a:blipFill>
            </p:spPr>
            <p:txBody>
              <a:bodyPr/>
              <a:lstStyle/>
              <a:p>
                <a:r>
                  <a:rPr lang="en-US">
                    <a:noFill/>
                  </a:rPr>
                  <a:t> </a:t>
                </a:r>
              </a:p>
            </p:txBody>
          </p:sp>
        </mc:Fallback>
      </mc:AlternateContent>
      <p:sp>
        <p:nvSpPr>
          <p:cNvPr id="28" name="TextBox 27"/>
          <p:cNvSpPr txBox="1"/>
          <p:nvPr/>
        </p:nvSpPr>
        <p:spPr>
          <a:xfrm>
            <a:off x="8134914" y="3760535"/>
            <a:ext cx="611065" cy="400110"/>
          </a:xfrm>
          <a:prstGeom prst="rect">
            <a:avLst/>
          </a:prstGeom>
          <a:noFill/>
        </p:spPr>
        <p:txBody>
          <a:bodyPr wrap="none" rtlCol="0">
            <a:spAutoFit/>
          </a:bodyPr>
          <a:lstStyle/>
          <a:p>
            <a:r>
              <a:rPr lang="en-US" sz="2000" dirty="0"/>
              <a:t>(</a:t>
            </a:r>
            <a:r>
              <a:rPr lang="en-US" altLang="zh-CN" sz="2000" dirty="0"/>
              <a:t>44</a:t>
            </a:r>
            <a:r>
              <a:rPr lang="en-US" sz="2000" dirty="0"/>
              <a:t>)</a:t>
            </a:r>
          </a:p>
        </p:txBody>
      </p:sp>
      <mc:AlternateContent xmlns:mc="http://schemas.openxmlformats.org/markup-compatibility/2006" xmlns:a14="http://schemas.microsoft.com/office/drawing/2010/main">
        <mc:Choice Requires="a14">
          <p:sp>
            <p:nvSpPr>
              <p:cNvPr id="41" name="TextBox 40"/>
              <p:cNvSpPr txBox="1"/>
              <p:nvPr/>
            </p:nvSpPr>
            <p:spPr>
              <a:xfrm>
                <a:off x="3700086" y="2765396"/>
                <a:ext cx="2330831" cy="443263"/>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altLang="zh-CN" sz="2000" b="0" i="1" smtClean="0">
                            <a:latin typeface="Cambria Math" panose="02040503050406030204" pitchFamily="18" charset="0"/>
                          </a:rPr>
                          <m:t>𝐿</m:t>
                        </m:r>
                      </m:sub>
                    </m:sSub>
                    <m:r>
                      <a:rPr lang="en-US" sz="2000">
                        <a:latin typeface="Cambria Math" panose="02040503050406030204" pitchFamily="18" charset="0"/>
                      </a:rPr>
                      <m:t>=</m:t>
                    </m:r>
                    <m:f>
                      <m:fPr>
                        <m:ctrlPr>
                          <a:rPr lang="en-US" sz="200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𝑎</m:t>
                        </m:r>
                      </m:den>
                    </m:f>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altLang="zh-CN" sz="2000" b="0" i="1" smtClean="0">
                            <a:latin typeface="Cambria Math" panose="02040503050406030204" pitchFamily="18" charset="0"/>
                          </a:rPr>
                          <m:t>𝑠</m:t>
                        </m:r>
                      </m:sub>
                    </m:sSub>
                  </m:oMath>
                </a14:m>
                <a:r>
                  <a:rPr lang="en-US" altLang="zh-CN" sz="2000" dirty="0"/>
                  <a:t> </a:t>
                </a:r>
                <a14:m>
                  <m:oMath xmlns:m="http://schemas.openxmlformats.org/officeDocument/2006/math">
                    <m:r>
                      <a:rPr lang="en-US" altLang="zh-CN"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𝑏</m:t>
                        </m:r>
                      </m:num>
                      <m:den>
                        <m:r>
                          <a:rPr lang="en-US" sz="2000" i="1">
                            <a:latin typeface="Cambria Math" panose="02040503050406030204" pitchFamily="18" charset="0"/>
                          </a:rPr>
                          <m:t>𝑎</m:t>
                        </m:r>
                      </m:den>
                    </m:f>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a:rPr lang="en-US" altLang="zh-CN" sz="2000" b="0" i="1" smtClean="0">
                            <a:latin typeface="Cambria Math" panose="02040503050406030204" pitchFamily="18" charset="0"/>
                          </a:rPr>
                          <m:t>𝑡</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altLang="zh-CN" sz="2000" b="0" i="1" smtClean="0">
                            <a:latin typeface="Cambria Math" panose="02040503050406030204" pitchFamily="18" charset="0"/>
                          </a:rPr>
                          <m:t>2</m:t>
                        </m:r>
                      </m:sub>
                    </m:sSub>
                  </m:oMath>
                </a14:m>
                <a:endParaRPr lang="en-US" sz="2000" dirty="0"/>
              </a:p>
            </p:txBody>
          </p:sp>
        </mc:Choice>
        <mc:Fallback xmlns="">
          <p:sp>
            <p:nvSpPr>
              <p:cNvPr id="41" name="TextBox 40"/>
              <p:cNvSpPr txBox="1">
                <a:spLocks noRot="1" noChangeAspect="1" noMove="1" noResize="1" noEditPoints="1" noAdjustHandles="1" noChangeArrowheads="1" noChangeShapeType="1" noTextEdit="1"/>
              </p:cNvSpPr>
              <p:nvPr/>
            </p:nvSpPr>
            <p:spPr>
              <a:xfrm>
                <a:off x="3700086" y="2765396"/>
                <a:ext cx="2330831" cy="443263"/>
              </a:xfrm>
              <a:prstGeom prst="rect">
                <a:avLst/>
              </a:prstGeom>
              <a:blipFill>
                <a:blip r:embed="rId6"/>
                <a:stretch>
                  <a:fillRect/>
                </a:stretch>
              </a:blipFill>
            </p:spPr>
            <p:txBody>
              <a:bodyPr/>
              <a:lstStyle/>
              <a:p>
                <a:r>
                  <a:rPr lang="en-US">
                    <a:noFill/>
                  </a:rPr>
                  <a:t> </a:t>
                </a:r>
              </a:p>
            </p:txBody>
          </p:sp>
        </mc:Fallback>
      </mc:AlternateContent>
      <p:sp>
        <p:nvSpPr>
          <p:cNvPr id="42" name="TextBox 41"/>
          <p:cNvSpPr txBox="1"/>
          <p:nvPr/>
        </p:nvSpPr>
        <p:spPr>
          <a:xfrm>
            <a:off x="8121135" y="2765396"/>
            <a:ext cx="611065" cy="400110"/>
          </a:xfrm>
          <a:prstGeom prst="rect">
            <a:avLst/>
          </a:prstGeom>
          <a:noFill/>
        </p:spPr>
        <p:txBody>
          <a:bodyPr wrap="none" rtlCol="0">
            <a:spAutoFit/>
          </a:bodyPr>
          <a:lstStyle/>
          <a:p>
            <a:r>
              <a:rPr lang="en-US" sz="2000" dirty="0"/>
              <a:t>(</a:t>
            </a:r>
            <a:r>
              <a:rPr lang="en-US" altLang="zh-CN" sz="2000" dirty="0"/>
              <a:t>42</a:t>
            </a:r>
            <a:r>
              <a:rPr lang="en-US" sz="2000" dirty="0"/>
              <a:t>)</a:t>
            </a:r>
          </a:p>
        </p:txBody>
      </p:sp>
      <p:sp>
        <p:nvSpPr>
          <p:cNvPr id="7" name="Rectangle 6"/>
          <p:cNvSpPr/>
          <p:nvPr/>
        </p:nvSpPr>
        <p:spPr>
          <a:xfrm>
            <a:off x="123496" y="4514013"/>
            <a:ext cx="8951328" cy="1631216"/>
          </a:xfrm>
          <a:prstGeom prst="rect">
            <a:avLst/>
          </a:prstGeom>
        </p:spPr>
        <p:txBody>
          <a:bodyPr wrap="square">
            <a:spAutoFit/>
          </a:bodyPr>
          <a:lstStyle/>
          <a:p>
            <a:pPr algn="just"/>
            <a:r>
              <a:rPr lang="en-US" sz="2000" dirty="0">
                <a:solidFill>
                  <a:srgbClr val="000000"/>
                </a:solidFill>
              </a:rPr>
              <a:t>The generalized equations for the step-up and step-down autotransformers have been developed. They are of exactly the same form as was derived for the two-winding transformer and for the line segment in Chapter 6. For the single-phase autotransformer, the generalized constants are single values but will be expanded later to 3 × 3 matrices for three-phase autotransformers.</a:t>
            </a:r>
            <a:endParaRPr lang="en-US" sz="2000" dirty="0">
              <a:solidFill>
                <a:srgbClr val="000000"/>
              </a:solidFill>
              <a:effectLst/>
            </a:endParaRPr>
          </a:p>
        </p:txBody>
      </p:sp>
      <p:sp>
        <p:nvSpPr>
          <p:cNvPr id="17"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39654546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4624984" cy="584775"/>
          </a:xfrm>
          <a:prstGeom prst="rect">
            <a:avLst/>
          </a:prstGeom>
        </p:spPr>
        <p:txBody>
          <a:bodyPr wrap="none">
            <a:spAutoFit/>
          </a:bodyPr>
          <a:lstStyle/>
          <a:p>
            <a:r>
              <a:rPr lang="en-US" sz="3200" dirty="0">
                <a:solidFill>
                  <a:srgbClr val="C8102E"/>
                </a:solidFill>
                <a:latin typeface="+mj-lt"/>
                <a:ea typeface="+mj-ea"/>
                <a:cs typeface="+mj-cs"/>
              </a:rPr>
              <a:t>Autotransformer Ratings</a:t>
            </a:r>
          </a:p>
        </p:txBody>
      </p:sp>
      <p:sp>
        <p:nvSpPr>
          <p:cNvPr id="4" name="Slide Number Placeholder 3"/>
          <p:cNvSpPr>
            <a:spLocks noGrp="1"/>
          </p:cNvSpPr>
          <p:nvPr>
            <p:ph type="sldNum" sz="quarter" idx="12"/>
          </p:nvPr>
        </p:nvSpPr>
        <p:spPr/>
        <p:txBody>
          <a:bodyPr/>
          <a:lstStyle/>
          <a:p>
            <a:fld id="{5B7A2384-8C5D-49F6-8259-B9A64ECD4852}" type="slidenum">
              <a:rPr lang="en-US" smtClean="0"/>
              <a:t>29</a:t>
            </a:fld>
            <a:endParaRPr lang="en-US" dirty="0"/>
          </a:p>
        </p:txBody>
      </p:sp>
      <p:sp>
        <p:nvSpPr>
          <p:cNvPr id="5" name="Rectangle 4"/>
          <p:cNvSpPr/>
          <p:nvPr/>
        </p:nvSpPr>
        <p:spPr>
          <a:xfrm>
            <a:off x="304800" y="1600200"/>
            <a:ext cx="8686800" cy="3477875"/>
          </a:xfrm>
          <a:prstGeom prst="rect">
            <a:avLst/>
          </a:prstGeom>
        </p:spPr>
        <p:txBody>
          <a:bodyPr wrap="square">
            <a:spAutoFit/>
          </a:bodyPr>
          <a:lstStyle/>
          <a:p>
            <a:r>
              <a:rPr lang="en-US" sz="2000" dirty="0">
                <a:solidFill>
                  <a:srgbClr val="000000"/>
                </a:solidFill>
              </a:rPr>
              <a:t>The kVA rating of the autotransformer is the product of the rated input voltage </a:t>
            </a:r>
            <a:r>
              <a:rPr lang="en-US" sz="2000" i="1" dirty="0">
                <a:solidFill>
                  <a:srgbClr val="000000"/>
                </a:solidFill>
              </a:rPr>
              <a:t>V</a:t>
            </a:r>
            <a:r>
              <a:rPr lang="en-US" sz="2000" i="1" baseline="-25000" dirty="0">
                <a:solidFill>
                  <a:srgbClr val="000000"/>
                </a:solidFill>
              </a:rPr>
              <a:t>S</a:t>
            </a:r>
            <a:r>
              <a:rPr lang="en-US" sz="2000" dirty="0">
                <a:solidFill>
                  <a:srgbClr val="000000"/>
                </a:solidFill>
              </a:rPr>
              <a:t> times the rated input current </a:t>
            </a:r>
            <a:r>
              <a:rPr lang="en-US" sz="2000" i="1" dirty="0">
                <a:solidFill>
                  <a:srgbClr val="000000"/>
                </a:solidFill>
              </a:rPr>
              <a:t>I</a:t>
            </a:r>
            <a:r>
              <a:rPr lang="en-US" sz="2000" i="1" baseline="-25000" dirty="0">
                <a:solidFill>
                  <a:srgbClr val="000000"/>
                </a:solidFill>
              </a:rPr>
              <a:t>S</a:t>
            </a:r>
            <a:r>
              <a:rPr lang="en-US" sz="2000" dirty="0">
                <a:solidFill>
                  <a:srgbClr val="000000"/>
                </a:solidFill>
              </a:rPr>
              <a:t> or the rated load voltage </a:t>
            </a:r>
            <a:r>
              <a:rPr lang="en-US" sz="2000" i="1" dirty="0">
                <a:solidFill>
                  <a:srgbClr val="000000"/>
                </a:solidFill>
              </a:rPr>
              <a:t>V</a:t>
            </a:r>
            <a:r>
              <a:rPr lang="en-US" sz="2000" i="1" baseline="-25000" dirty="0">
                <a:solidFill>
                  <a:srgbClr val="000000"/>
                </a:solidFill>
              </a:rPr>
              <a:t>L</a:t>
            </a:r>
            <a:r>
              <a:rPr lang="en-US" sz="2000" dirty="0">
                <a:solidFill>
                  <a:srgbClr val="000000"/>
                </a:solidFill>
              </a:rPr>
              <a:t> times the rated load current </a:t>
            </a:r>
            <a:r>
              <a:rPr lang="en-US" sz="2000" i="1" dirty="0">
                <a:solidFill>
                  <a:srgbClr val="000000"/>
                </a:solidFill>
              </a:rPr>
              <a:t>I</a:t>
            </a:r>
            <a:r>
              <a:rPr lang="en-US" sz="2000" i="1" baseline="-25000" dirty="0">
                <a:solidFill>
                  <a:srgbClr val="000000"/>
                </a:solidFill>
              </a:rPr>
              <a:t>L</a:t>
            </a:r>
            <a:r>
              <a:rPr lang="en-US" sz="2000" dirty="0">
                <a:solidFill>
                  <a:srgbClr val="000000"/>
                </a:solidFill>
              </a:rPr>
              <a:t>. Define the rated kVA and rated voltages of the two-winding transformer and autotransformer as follows:</a:t>
            </a:r>
          </a:p>
          <a:p>
            <a:endParaRPr lang="en-US" sz="2000" dirty="0">
              <a:solidFill>
                <a:srgbClr val="000000"/>
              </a:solidFill>
            </a:endParaRPr>
          </a:p>
          <a:p>
            <a:pPr marL="285750" indent="-285750">
              <a:buFont typeface="Courier New" panose="02070309020205020404" pitchFamily="49" charset="0"/>
              <a:buChar char="o"/>
            </a:pPr>
            <a:r>
              <a:rPr lang="en-US" sz="2000" i="1" dirty="0" err="1">
                <a:solidFill>
                  <a:srgbClr val="000000"/>
                </a:solidFill>
              </a:rPr>
              <a:t>kVA</a:t>
            </a:r>
            <a:r>
              <a:rPr lang="en-US" sz="2000" i="1" baseline="-25000" dirty="0" err="1">
                <a:solidFill>
                  <a:srgbClr val="000000"/>
                </a:solidFill>
              </a:rPr>
              <a:t>xfm</a:t>
            </a:r>
            <a:r>
              <a:rPr lang="en-US" sz="2000" dirty="0">
                <a:solidFill>
                  <a:srgbClr val="000000"/>
                </a:solidFill>
              </a:rPr>
              <a:t> represents the kVA rating of the two-winding transformer.</a:t>
            </a:r>
          </a:p>
          <a:p>
            <a:pPr marL="285750" indent="-285750">
              <a:buFont typeface="Courier New" panose="02070309020205020404" pitchFamily="49" charset="0"/>
              <a:buChar char="o"/>
            </a:pPr>
            <a:r>
              <a:rPr lang="en-US" sz="2000" i="1" dirty="0" err="1">
                <a:solidFill>
                  <a:srgbClr val="000000"/>
                </a:solidFill>
              </a:rPr>
              <a:t>kVA</a:t>
            </a:r>
            <a:r>
              <a:rPr lang="en-US" sz="2000" i="1" baseline="-25000" dirty="0" err="1">
                <a:solidFill>
                  <a:srgbClr val="000000"/>
                </a:solidFill>
              </a:rPr>
              <a:t>auto</a:t>
            </a:r>
            <a:r>
              <a:rPr lang="en-US" sz="2000" dirty="0">
                <a:solidFill>
                  <a:srgbClr val="000000"/>
                </a:solidFill>
              </a:rPr>
              <a:t> represents the kVA rating of the autotransformer.</a:t>
            </a:r>
          </a:p>
          <a:p>
            <a:pPr marL="285750" indent="-285750">
              <a:buFont typeface="Courier New" panose="02070309020205020404" pitchFamily="49" charset="0"/>
              <a:buChar char="o"/>
            </a:pPr>
            <a:r>
              <a:rPr lang="en-US" sz="2000" i="1" dirty="0">
                <a:solidFill>
                  <a:srgbClr val="000000"/>
                </a:solidFill>
              </a:rPr>
              <a:t>V</a:t>
            </a:r>
            <a:r>
              <a:rPr lang="en-US" sz="2000" i="1" baseline="-25000" dirty="0">
                <a:solidFill>
                  <a:srgbClr val="000000"/>
                </a:solidFill>
              </a:rPr>
              <a:t>rated</a:t>
            </a:r>
            <a:r>
              <a:rPr lang="en-US" sz="2000" baseline="-25000" dirty="0">
                <a:solidFill>
                  <a:srgbClr val="000000"/>
                </a:solidFill>
              </a:rPr>
              <a:t>_1</a:t>
            </a:r>
            <a:r>
              <a:rPr lang="en-US" sz="2000" dirty="0">
                <a:solidFill>
                  <a:srgbClr val="000000"/>
                </a:solidFill>
              </a:rPr>
              <a:t> = </a:t>
            </a:r>
            <a:r>
              <a:rPr lang="en-US" sz="2000" i="1" dirty="0">
                <a:solidFill>
                  <a:srgbClr val="000000"/>
                </a:solidFill>
              </a:rPr>
              <a:t>E</a:t>
            </a:r>
            <a:r>
              <a:rPr lang="en-US" sz="2000" baseline="-25000" dirty="0">
                <a:solidFill>
                  <a:srgbClr val="000000"/>
                </a:solidFill>
              </a:rPr>
              <a:t>1</a:t>
            </a:r>
            <a:r>
              <a:rPr lang="en-US" sz="2000" dirty="0">
                <a:solidFill>
                  <a:srgbClr val="000000"/>
                </a:solidFill>
              </a:rPr>
              <a:t> represents rated source voltage of the two-winding transformer.</a:t>
            </a:r>
          </a:p>
          <a:p>
            <a:pPr marL="285750" indent="-285750">
              <a:buFont typeface="Courier New" panose="02070309020205020404" pitchFamily="49" charset="0"/>
              <a:buChar char="o"/>
            </a:pPr>
            <a:r>
              <a:rPr lang="en-US" sz="2000" i="1" dirty="0">
                <a:solidFill>
                  <a:srgbClr val="000000"/>
                </a:solidFill>
              </a:rPr>
              <a:t>V</a:t>
            </a:r>
            <a:r>
              <a:rPr lang="en-US" sz="2000" i="1" baseline="-25000" dirty="0">
                <a:solidFill>
                  <a:srgbClr val="000000"/>
                </a:solidFill>
              </a:rPr>
              <a:t>rated</a:t>
            </a:r>
            <a:r>
              <a:rPr lang="en-US" sz="2000" baseline="-25000" dirty="0">
                <a:solidFill>
                  <a:srgbClr val="000000"/>
                </a:solidFill>
              </a:rPr>
              <a:t>_2</a:t>
            </a:r>
            <a:r>
              <a:rPr lang="en-US" sz="2000" dirty="0">
                <a:solidFill>
                  <a:srgbClr val="000000"/>
                </a:solidFill>
              </a:rPr>
              <a:t> = </a:t>
            </a:r>
            <a:r>
              <a:rPr lang="en-US" sz="2000" i="1" dirty="0">
                <a:solidFill>
                  <a:srgbClr val="000000"/>
                </a:solidFill>
              </a:rPr>
              <a:t>E</a:t>
            </a:r>
            <a:r>
              <a:rPr lang="en-US" sz="2000" baseline="-25000" dirty="0">
                <a:solidFill>
                  <a:srgbClr val="000000"/>
                </a:solidFill>
              </a:rPr>
              <a:t>2</a:t>
            </a:r>
            <a:r>
              <a:rPr lang="en-US" sz="2000" dirty="0">
                <a:solidFill>
                  <a:srgbClr val="000000"/>
                </a:solidFill>
              </a:rPr>
              <a:t> represents rated load voltage of the two-winding transformer.</a:t>
            </a:r>
          </a:p>
          <a:p>
            <a:pPr marL="285750" indent="-285750">
              <a:buFont typeface="Courier New" panose="02070309020205020404" pitchFamily="49" charset="0"/>
              <a:buChar char="o"/>
            </a:pPr>
            <a:r>
              <a:rPr lang="en-US" sz="2000" i="1" dirty="0" err="1">
                <a:solidFill>
                  <a:srgbClr val="000000"/>
                </a:solidFill>
              </a:rPr>
              <a:t>V</a:t>
            </a:r>
            <a:r>
              <a:rPr lang="en-US" sz="2000" i="1" baseline="-25000" dirty="0" err="1">
                <a:solidFill>
                  <a:srgbClr val="000000"/>
                </a:solidFill>
              </a:rPr>
              <a:t>auto_S</a:t>
            </a:r>
            <a:r>
              <a:rPr lang="en-US" sz="2000" dirty="0">
                <a:solidFill>
                  <a:srgbClr val="000000"/>
                </a:solidFill>
              </a:rPr>
              <a:t> represents rated source voltage of the autotransformer.</a:t>
            </a:r>
          </a:p>
          <a:p>
            <a:pPr marL="285750" indent="-285750">
              <a:buFont typeface="Courier New" panose="02070309020205020404" pitchFamily="49" charset="0"/>
              <a:buChar char="o"/>
            </a:pPr>
            <a:r>
              <a:rPr lang="en-US" sz="2000" i="1" dirty="0" err="1">
                <a:solidFill>
                  <a:srgbClr val="000000"/>
                </a:solidFill>
              </a:rPr>
              <a:t>V</a:t>
            </a:r>
            <a:r>
              <a:rPr lang="en-US" sz="2000" i="1" baseline="-25000" dirty="0" err="1">
                <a:solidFill>
                  <a:srgbClr val="000000"/>
                </a:solidFill>
              </a:rPr>
              <a:t>auto_L</a:t>
            </a:r>
            <a:r>
              <a:rPr lang="en-US" sz="2000" dirty="0">
                <a:solidFill>
                  <a:srgbClr val="000000"/>
                </a:solidFill>
              </a:rPr>
              <a:t> represents rated load voltage of the autotransformer.</a:t>
            </a:r>
          </a:p>
        </p:txBody>
      </p:sp>
      <p:sp>
        <p:nvSpPr>
          <p:cNvPr id="6"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3622171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3624518" cy="584775"/>
          </a:xfrm>
          <a:prstGeom prst="rect">
            <a:avLst/>
          </a:prstGeom>
        </p:spPr>
        <p:txBody>
          <a:bodyPr wrap="none">
            <a:spAutoFit/>
          </a:bodyPr>
          <a:lstStyle/>
          <a:p>
            <a:r>
              <a:rPr lang="en-US" sz="3200" dirty="0">
                <a:solidFill>
                  <a:srgbClr val="C8102E"/>
                </a:solidFill>
                <a:latin typeface="+mj-lt"/>
                <a:ea typeface="+mj-ea"/>
                <a:cs typeface="+mj-cs"/>
              </a:rPr>
              <a:t>Voltage Regulation</a:t>
            </a:r>
          </a:p>
        </p:txBody>
      </p:sp>
      <p:sp>
        <p:nvSpPr>
          <p:cNvPr id="2" name="Rectangle 1"/>
          <p:cNvSpPr/>
          <p:nvPr/>
        </p:nvSpPr>
        <p:spPr>
          <a:xfrm>
            <a:off x="457200" y="1066800"/>
            <a:ext cx="8229600" cy="4939814"/>
          </a:xfrm>
          <a:prstGeom prst="rect">
            <a:avLst/>
          </a:prstGeom>
        </p:spPr>
        <p:txBody>
          <a:bodyPr wrap="square">
            <a:spAutoFit/>
          </a:bodyPr>
          <a:lstStyle/>
          <a:p>
            <a:pPr marL="342900" indent="-342900" algn="just">
              <a:buFont typeface="Arial" panose="020B0604020202020204" pitchFamily="34" charset="0"/>
              <a:buChar char="•"/>
            </a:pPr>
            <a:r>
              <a:rPr lang="en-US" sz="2100" dirty="0"/>
              <a:t>The regulation of voltages is an important function on a distribution feeder. </a:t>
            </a:r>
          </a:p>
          <a:p>
            <a:pPr marL="342900" indent="-342900" algn="just">
              <a:buFont typeface="Arial" panose="020B0604020202020204" pitchFamily="34" charset="0"/>
              <a:buChar char="•"/>
            </a:pPr>
            <a:r>
              <a:rPr lang="en-US" sz="2100" dirty="0"/>
              <a:t>As the loads on the feeders vary, there must be some means of regulating the voltage so that every customer's voltage remains within an acceptable level. </a:t>
            </a:r>
          </a:p>
          <a:p>
            <a:pPr marL="342900" indent="-342900" algn="just">
              <a:buFont typeface="Arial" panose="020B0604020202020204" pitchFamily="34" charset="0"/>
              <a:buChar char="•"/>
            </a:pPr>
            <a:r>
              <a:rPr lang="en-US" sz="2100" dirty="0"/>
              <a:t>Common methods of regulating the voltage are the application of step-type voltage regulators, load tap changing (LTC) transformers, and shunt capacitors.</a:t>
            </a:r>
          </a:p>
          <a:p>
            <a:pPr marL="342900" indent="-342900" algn="just">
              <a:buFont typeface="Arial" panose="020B0604020202020204" pitchFamily="34" charset="0"/>
              <a:buChar char="•"/>
            </a:pPr>
            <a:r>
              <a:rPr lang="en-US" sz="2100" dirty="0"/>
              <a:t>A step-voltage regulator is basically an autotransformer with a LTC mechanism on the “series” winding. The voltage change is obtained by changing the number of turns (tap changes) of the series winding of the autotransformer.</a:t>
            </a:r>
          </a:p>
          <a:p>
            <a:pPr marL="342900" indent="-342900" algn="just">
              <a:buFont typeface="Arial" panose="020B0604020202020204" pitchFamily="34" charset="0"/>
              <a:buChar char="•"/>
            </a:pPr>
            <a:r>
              <a:rPr lang="en-US" sz="2100" dirty="0"/>
              <a:t>An autotransformer can be visualized as a two-winding transformer with a solid connection between a terminal on the primary side of the transformer and a terminal on the secondary.</a:t>
            </a:r>
          </a:p>
        </p:txBody>
      </p:sp>
      <p:sp>
        <p:nvSpPr>
          <p:cNvPr id="4" name="Slide Number Placeholder 3"/>
          <p:cNvSpPr>
            <a:spLocks noGrp="1"/>
          </p:cNvSpPr>
          <p:nvPr>
            <p:ph type="sldNum" sz="quarter" idx="12"/>
          </p:nvPr>
        </p:nvSpPr>
        <p:spPr/>
        <p:txBody>
          <a:bodyPr/>
          <a:lstStyle/>
          <a:p>
            <a:fld id="{5B7A2384-8C5D-49F6-8259-B9A64ECD4852}" type="slidenum">
              <a:rPr lang="en-US" smtClean="0"/>
              <a:t>3</a:t>
            </a:fld>
            <a:endParaRPr lang="en-US" dirty="0"/>
          </a:p>
        </p:txBody>
      </p:sp>
      <p:sp>
        <p:nvSpPr>
          <p:cNvPr id="5"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18327564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4624984" cy="584775"/>
          </a:xfrm>
          <a:prstGeom prst="rect">
            <a:avLst/>
          </a:prstGeom>
        </p:spPr>
        <p:txBody>
          <a:bodyPr wrap="none">
            <a:spAutoFit/>
          </a:bodyPr>
          <a:lstStyle/>
          <a:p>
            <a:r>
              <a:rPr lang="en-US" sz="3200" dirty="0">
                <a:solidFill>
                  <a:srgbClr val="C8102E"/>
                </a:solidFill>
                <a:latin typeface="+mj-lt"/>
                <a:ea typeface="+mj-ea"/>
                <a:cs typeface="+mj-cs"/>
              </a:rPr>
              <a:t>Autotransformer Ratings</a:t>
            </a:r>
          </a:p>
        </p:txBody>
      </p:sp>
      <p:sp>
        <p:nvSpPr>
          <p:cNvPr id="4" name="Slide Number Placeholder 3"/>
          <p:cNvSpPr>
            <a:spLocks noGrp="1"/>
          </p:cNvSpPr>
          <p:nvPr>
            <p:ph type="sldNum" sz="quarter" idx="12"/>
          </p:nvPr>
        </p:nvSpPr>
        <p:spPr/>
        <p:txBody>
          <a:bodyPr/>
          <a:lstStyle/>
          <a:p>
            <a:fld id="{5B7A2384-8C5D-49F6-8259-B9A64ECD4852}" type="slidenum">
              <a:rPr lang="en-US" smtClean="0"/>
              <a:t>30</a:t>
            </a:fld>
            <a:endParaRPr lang="en-US" dirty="0"/>
          </a:p>
        </p:txBody>
      </p:sp>
      <p:sp>
        <p:nvSpPr>
          <p:cNvPr id="2" name="Rectangle 1"/>
          <p:cNvSpPr/>
          <p:nvPr/>
        </p:nvSpPr>
        <p:spPr>
          <a:xfrm>
            <a:off x="139262" y="762000"/>
            <a:ext cx="8991600" cy="707886"/>
          </a:xfrm>
          <a:prstGeom prst="rect">
            <a:avLst/>
          </a:prstGeom>
        </p:spPr>
        <p:txBody>
          <a:bodyPr wrap="square">
            <a:spAutoFit/>
          </a:bodyPr>
          <a:lstStyle/>
          <a:p>
            <a:r>
              <a:rPr lang="en-US" sz="2000" dirty="0">
                <a:solidFill>
                  <a:srgbClr val="000000"/>
                </a:solidFill>
              </a:rPr>
              <a:t>For the following derivation, neglect the voltage drop through the series winding impedance:</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6" name="TextBox 5"/>
              <p:cNvSpPr txBox="1"/>
              <p:nvPr/>
            </p:nvSpPr>
            <p:spPr>
              <a:xfrm>
                <a:off x="3124200" y="1477769"/>
                <a:ext cx="3668377" cy="3179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𝑎𝑢𝑡𝑜</m:t>
                          </m:r>
                          <m:r>
                            <a:rPr lang="en-US" sz="2000" b="0" i="1" smtClean="0">
                              <a:latin typeface="Cambria Math" panose="02040503050406030204" pitchFamily="18" charset="0"/>
                            </a:rPr>
                            <m:t>_</m:t>
                          </m:r>
                          <m:r>
                            <a:rPr lang="en-US" sz="2000" b="0" i="1" smtClean="0">
                              <a:latin typeface="Cambria Math" panose="02040503050406030204" pitchFamily="18" charset="0"/>
                            </a:rPr>
                            <m:t>𝐿</m:t>
                          </m:r>
                        </m:sub>
                      </m:sSub>
                      <m:r>
                        <a:rPr lang="en-US" sz="200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𝐸</m:t>
                          </m:r>
                        </m:e>
                        <m:sub>
                          <m:r>
                            <a:rPr lang="en-US" sz="2000" i="1">
                              <a:latin typeface="Cambria Math" panose="02040503050406030204" pitchFamily="18" charset="0"/>
                            </a:rPr>
                            <m:t>1</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𝐸</m:t>
                          </m:r>
                        </m:e>
                        <m:sub>
                          <m:r>
                            <a:rPr lang="en-US" sz="2000" i="1">
                              <a:latin typeface="Cambria Math" panose="02040503050406030204" pitchFamily="18" charset="0"/>
                            </a:rPr>
                            <m:t>2</m:t>
                          </m:r>
                        </m:sub>
                      </m:sSub>
                      <m:r>
                        <a:rPr lang="en-US" sz="2000" b="0" i="0" smtClean="0">
                          <a:latin typeface="Cambria Math" panose="02040503050406030204" pitchFamily="18" charset="0"/>
                        </a:rPr>
                        <m:t>=</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1</m:t>
                          </m:r>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𝑛</m:t>
                              </m:r>
                            </m:e>
                            <m:sub>
                              <m:r>
                                <a:rPr lang="en-US" sz="2000" b="0" i="1" smtClean="0">
                                  <a:latin typeface="Cambria Math" panose="02040503050406030204" pitchFamily="18" charset="0"/>
                                </a:rPr>
                                <m:t>𝑡</m:t>
                              </m:r>
                            </m:sub>
                          </m:sSub>
                        </m:e>
                      </m:d>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𝐸</m:t>
                          </m:r>
                        </m:e>
                        <m:sub>
                          <m:r>
                            <a:rPr lang="en-US" altLang="zh-CN" sz="2000" b="0" i="1" smtClean="0">
                              <a:latin typeface="Cambria Math" panose="02040503050406030204" pitchFamily="18" charset="0"/>
                            </a:rPr>
                            <m:t>1</m:t>
                          </m:r>
                        </m:sub>
                      </m:sSub>
                    </m:oMath>
                  </m:oMathPara>
                </a14:m>
                <a:endParaRPr lang="en-US" sz="2000" dirty="0"/>
              </a:p>
            </p:txBody>
          </p:sp>
        </mc:Choice>
        <mc:Fallback xmlns="">
          <p:sp>
            <p:nvSpPr>
              <p:cNvPr id="6" name="TextBox 5"/>
              <p:cNvSpPr txBox="1">
                <a:spLocks noRot="1" noChangeAspect="1" noMove="1" noResize="1" noEditPoints="1" noAdjustHandles="1" noChangeArrowheads="1" noChangeShapeType="1" noTextEdit="1"/>
              </p:cNvSpPr>
              <p:nvPr/>
            </p:nvSpPr>
            <p:spPr>
              <a:xfrm>
                <a:off x="3124200" y="1477769"/>
                <a:ext cx="3668377" cy="317972"/>
              </a:xfrm>
              <a:prstGeom prst="rect">
                <a:avLst/>
              </a:prstGeom>
              <a:blipFill>
                <a:blip r:embed="rId2"/>
                <a:stretch>
                  <a:fillRect l="-1165" b="-16981"/>
                </a:stretch>
              </a:blipFill>
            </p:spPr>
            <p:txBody>
              <a:bodyPr/>
              <a:lstStyle/>
              <a:p>
                <a:r>
                  <a:rPr lang="en-US">
                    <a:noFill/>
                  </a:rPr>
                  <a:t> </a:t>
                </a:r>
              </a:p>
            </p:txBody>
          </p:sp>
        </mc:Fallback>
      </mc:AlternateContent>
      <p:sp>
        <p:nvSpPr>
          <p:cNvPr id="7" name="TextBox 6"/>
          <p:cNvSpPr txBox="1"/>
          <p:nvPr/>
        </p:nvSpPr>
        <p:spPr>
          <a:xfrm>
            <a:off x="7772263" y="1459376"/>
            <a:ext cx="611065" cy="400110"/>
          </a:xfrm>
          <a:prstGeom prst="rect">
            <a:avLst/>
          </a:prstGeom>
          <a:noFill/>
        </p:spPr>
        <p:txBody>
          <a:bodyPr wrap="none" rtlCol="0">
            <a:spAutoFit/>
          </a:bodyPr>
          <a:lstStyle/>
          <a:p>
            <a:r>
              <a:rPr lang="en-US" sz="2000" dirty="0"/>
              <a:t>(</a:t>
            </a:r>
            <a:r>
              <a:rPr lang="en-US" altLang="zh-CN" sz="2000" dirty="0"/>
              <a:t>45</a:t>
            </a:r>
            <a:r>
              <a:rPr lang="en-US" sz="2000" dirty="0"/>
              <a:t>)</a:t>
            </a:r>
          </a:p>
        </p:txBody>
      </p:sp>
      <p:sp>
        <p:nvSpPr>
          <p:cNvPr id="8" name="Rectangle 7"/>
          <p:cNvSpPr/>
          <p:nvPr/>
        </p:nvSpPr>
        <p:spPr>
          <a:xfrm>
            <a:off x="139262" y="1967207"/>
            <a:ext cx="9083396" cy="400110"/>
          </a:xfrm>
          <a:prstGeom prst="rect">
            <a:avLst/>
          </a:prstGeom>
        </p:spPr>
        <p:txBody>
          <a:bodyPr wrap="square">
            <a:spAutoFit/>
          </a:bodyPr>
          <a:lstStyle/>
          <a:p>
            <a:r>
              <a:rPr lang="en-US" sz="2000" dirty="0">
                <a:solidFill>
                  <a:srgbClr val="000000"/>
                </a:solidFill>
              </a:rPr>
              <a:t>The rated output kVA is then</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9" name="TextBox 8"/>
              <p:cNvSpPr txBox="1"/>
              <p:nvPr/>
            </p:nvSpPr>
            <p:spPr>
              <a:xfrm>
                <a:off x="2705079" y="2505816"/>
                <a:ext cx="4522007" cy="3179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𝑘𝑉𝐴</m:t>
                          </m:r>
                        </m:e>
                        <m:sub>
                          <m:r>
                            <a:rPr lang="en-US" sz="2000" b="0" i="1" smtClean="0">
                              <a:latin typeface="Cambria Math" panose="02040503050406030204" pitchFamily="18" charset="0"/>
                            </a:rPr>
                            <m:t>𝑎𝑢𝑡𝑜</m:t>
                          </m:r>
                        </m:sub>
                      </m:sSub>
                      <m:r>
                        <a:rPr lang="en-US" sz="200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𝑎𝑢𝑡𝑜</m:t>
                          </m:r>
                          <m:r>
                            <a:rPr lang="en-US" sz="2000" i="1">
                              <a:latin typeface="Cambria Math" panose="02040503050406030204" pitchFamily="18" charset="0"/>
                            </a:rPr>
                            <m:t>_</m:t>
                          </m:r>
                          <m:r>
                            <a:rPr lang="en-US" sz="2000" i="1">
                              <a:latin typeface="Cambria Math" panose="02040503050406030204" pitchFamily="18" charset="0"/>
                            </a:rPr>
                            <m:t>𝐿</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altLang="zh-CN" sz="2000" b="0" i="1" smtClean="0">
                              <a:latin typeface="Cambria Math" panose="02040503050406030204" pitchFamily="18" charset="0"/>
                            </a:rPr>
                            <m:t>2</m:t>
                          </m:r>
                        </m:sub>
                      </m:sSub>
                      <m:r>
                        <a:rPr lang="en-US" sz="2000" b="0" i="0" smtClean="0">
                          <a:latin typeface="Cambria Math" panose="02040503050406030204" pitchFamily="18" charset="0"/>
                        </a:rPr>
                        <m:t>=</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1</m:t>
                          </m:r>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𝑛</m:t>
                              </m:r>
                            </m:e>
                            <m:sub>
                              <m:r>
                                <a:rPr lang="en-US" sz="2000" b="0" i="1" smtClean="0">
                                  <a:latin typeface="Cambria Math" panose="02040503050406030204" pitchFamily="18" charset="0"/>
                                </a:rPr>
                                <m:t>𝑡</m:t>
                              </m:r>
                            </m:sub>
                          </m:sSub>
                        </m:e>
                      </m:d>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𝐸</m:t>
                          </m:r>
                        </m:e>
                        <m:sub>
                          <m:r>
                            <a:rPr lang="en-US" altLang="zh-CN" sz="2000" b="0" i="1" smtClean="0">
                              <a:latin typeface="Cambria Math" panose="02040503050406030204" pitchFamily="18" charset="0"/>
                            </a:rPr>
                            <m:t>1</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altLang="zh-CN" sz="2000" b="0" i="1" smtClean="0">
                              <a:latin typeface="Cambria Math" panose="02040503050406030204" pitchFamily="18" charset="0"/>
                            </a:rPr>
                            <m:t>2</m:t>
                          </m:r>
                        </m:sub>
                      </m:sSub>
                    </m:oMath>
                  </m:oMathPara>
                </a14:m>
                <a:endParaRPr lang="en-US" sz="2000" dirty="0"/>
              </a:p>
            </p:txBody>
          </p:sp>
        </mc:Choice>
        <mc:Fallback xmlns="">
          <p:sp>
            <p:nvSpPr>
              <p:cNvPr id="9" name="TextBox 8"/>
              <p:cNvSpPr txBox="1">
                <a:spLocks noRot="1" noChangeAspect="1" noMove="1" noResize="1" noEditPoints="1" noAdjustHandles="1" noChangeArrowheads="1" noChangeShapeType="1" noTextEdit="1"/>
              </p:cNvSpPr>
              <p:nvPr/>
            </p:nvSpPr>
            <p:spPr>
              <a:xfrm>
                <a:off x="2705079" y="2505816"/>
                <a:ext cx="4522007" cy="317972"/>
              </a:xfrm>
              <a:prstGeom prst="rect">
                <a:avLst/>
              </a:prstGeom>
              <a:blipFill>
                <a:blip r:embed="rId3"/>
                <a:stretch>
                  <a:fillRect l="-809" b="-19231"/>
                </a:stretch>
              </a:blipFill>
            </p:spPr>
            <p:txBody>
              <a:bodyPr/>
              <a:lstStyle/>
              <a:p>
                <a:r>
                  <a:rPr lang="en-US">
                    <a:noFill/>
                  </a:rPr>
                  <a:t> </a:t>
                </a:r>
              </a:p>
            </p:txBody>
          </p:sp>
        </mc:Fallback>
      </mc:AlternateContent>
      <p:sp>
        <p:nvSpPr>
          <p:cNvPr id="10" name="TextBox 9"/>
          <p:cNvSpPr txBox="1"/>
          <p:nvPr/>
        </p:nvSpPr>
        <p:spPr>
          <a:xfrm>
            <a:off x="7769635" y="2461978"/>
            <a:ext cx="611065" cy="400110"/>
          </a:xfrm>
          <a:prstGeom prst="rect">
            <a:avLst/>
          </a:prstGeom>
          <a:noFill/>
        </p:spPr>
        <p:txBody>
          <a:bodyPr wrap="none" rtlCol="0">
            <a:spAutoFit/>
          </a:bodyPr>
          <a:lstStyle/>
          <a:p>
            <a:r>
              <a:rPr lang="en-US" sz="2000" dirty="0"/>
              <a:t>(</a:t>
            </a:r>
            <a:r>
              <a:rPr lang="en-US" altLang="zh-CN" sz="2000" dirty="0"/>
              <a:t>46</a:t>
            </a:r>
            <a:r>
              <a:rPr lang="en-US" sz="2000" dirty="0"/>
              <a:t>)</a:t>
            </a:r>
          </a:p>
        </p:txBody>
      </p:sp>
      <p:sp>
        <p:nvSpPr>
          <p:cNvPr id="11" name="Rectangle 10"/>
          <p:cNvSpPr/>
          <p:nvPr/>
        </p:nvSpPr>
        <p:spPr>
          <a:xfrm>
            <a:off x="139262" y="2895271"/>
            <a:ext cx="9083396" cy="400110"/>
          </a:xfrm>
          <a:prstGeom prst="rect">
            <a:avLst/>
          </a:prstGeom>
        </p:spPr>
        <p:txBody>
          <a:bodyPr wrap="square">
            <a:spAutoFit/>
          </a:bodyPr>
          <a:lstStyle/>
          <a:p>
            <a:r>
              <a:rPr lang="en-US" sz="2000" dirty="0">
                <a:solidFill>
                  <a:srgbClr val="000000"/>
                </a:solidFill>
              </a:rPr>
              <a:t>but</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2" name="TextBox 11"/>
              <p:cNvSpPr txBox="1"/>
              <p:nvPr/>
            </p:nvSpPr>
            <p:spPr>
              <a:xfrm>
                <a:off x="4292648" y="2982483"/>
                <a:ext cx="846257" cy="6281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𝐼</m:t>
                          </m:r>
                        </m:e>
                        <m:sub>
                          <m:r>
                            <a:rPr lang="en-US" altLang="zh-CN" sz="2000" i="1">
                              <a:latin typeface="Cambria Math" panose="02040503050406030204" pitchFamily="18" charset="0"/>
                            </a:rPr>
                            <m:t>2</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altLang="zh-CN" sz="2000" b="0" i="1" smtClean="0">
                                  <a:latin typeface="Cambria Math" panose="02040503050406030204" pitchFamily="18" charset="0"/>
                                </a:rPr>
                                <m:t>1</m:t>
                              </m:r>
                            </m:sub>
                          </m:sSub>
                        </m:num>
                        <m:den>
                          <m:sSub>
                            <m:sSubPr>
                              <m:ctrlPr>
                                <a:rPr lang="en-US" sz="2000" i="1">
                                  <a:latin typeface="Cambria Math" panose="02040503050406030204" pitchFamily="18" charset="0"/>
                                </a:rPr>
                              </m:ctrlPr>
                            </m:sSubPr>
                            <m:e>
                              <m:r>
                                <a:rPr lang="en-US" sz="2000" b="0" i="1" smtClean="0">
                                  <a:latin typeface="Cambria Math" panose="02040503050406030204" pitchFamily="18" charset="0"/>
                                </a:rPr>
                                <m:t>𝑛</m:t>
                              </m:r>
                            </m:e>
                            <m:sub>
                              <m:r>
                                <a:rPr lang="en-US" altLang="zh-CN" sz="2000" b="0" i="1" smtClean="0">
                                  <a:latin typeface="Cambria Math" panose="02040503050406030204" pitchFamily="18" charset="0"/>
                                </a:rPr>
                                <m:t>𝑡</m:t>
                              </m:r>
                            </m:sub>
                          </m:sSub>
                        </m:den>
                      </m:f>
                    </m:oMath>
                  </m:oMathPara>
                </a14:m>
                <a:endParaRPr lang="en-US"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4292648" y="2982483"/>
                <a:ext cx="846257" cy="628185"/>
              </a:xfrm>
              <a:prstGeom prst="rect">
                <a:avLst/>
              </a:prstGeom>
              <a:blipFill>
                <a:blip r:embed="rId4"/>
                <a:stretch>
                  <a:fillRect/>
                </a:stretch>
              </a:blipFill>
            </p:spPr>
            <p:txBody>
              <a:bodyPr/>
              <a:lstStyle/>
              <a:p>
                <a:r>
                  <a:rPr lang="en-US">
                    <a:noFill/>
                  </a:rPr>
                  <a:t> </a:t>
                </a:r>
              </a:p>
            </p:txBody>
          </p:sp>
        </mc:Fallback>
      </mc:AlternateContent>
      <p:sp>
        <p:nvSpPr>
          <p:cNvPr id="14" name="Rectangle 13"/>
          <p:cNvSpPr/>
          <p:nvPr/>
        </p:nvSpPr>
        <p:spPr>
          <a:xfrm>
            <a:off x="152400" y="3546355"/>
            <a:ext cx="9083396" cy="400110"/>
          </a:xfrm>
          <a:prstGeom prst="rect">
            <a:avLst/>
          </a:prstGeom>
        </p:spPr>
        <p:txBody>
          <a:bodyPr wrap="square">
            <a:spAutoFit/>
          </a:bodyPr>
          <a:lstStyle/>
          <a:p>
            <a:r>
              <a:rPr lang="en-US" sz="2000" dirty="0">
                <a:solidFill>
                  <a:srgbClr val="000000"/>
                </a:solidFill>
              </a:rPr>
              <a:t>Therefore</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5" name="TextBox 14"/>
              <p:cNvSpPr txBox="1"/>
              <p:nvPr/>
            </p:nvSpPr>
            <p:spPr>
              <a:xfrm>
                <a:off x="3352800" y="3837900"/>
                <a:ext cx="3043910" cy="64928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𝑘𝑉𝐴</m:t>
                          </m:r>
                        </m:e>
                        <m:sub>
                          <m:r>
                            <a:rPr lang="en-US" sz="2000" b="0" i="1" smtClean="0">
                              <a:latin typeface="Cambria Math" panose="02040503050406030204" pitchFamily="18" charset="0"/>
                            </a:rPr>
                            <m:t>𝑎𝑢𝑡𝑜</m:t>
                          </m:r>
                        </m:sub>
                      </m:sSub>
                      <m:r>
                        <a:rPr lang="en-US" sz="2000" i="1" smtClean="0">
                          <a:latin typeface="Cambria Math" panose="02040503050406030204" pitchFamily="18" charset="0"/>
                        </a:rPr>
                        <m:t>=</m:t>
                      </m:r>
                      <m:f>
                        <m:fPr>
                          <m:ctrlPr>
                            <a:rPr lang="en-US" sz="2000" i="1">
                              <a:latin typeface="Cambria Math" panose="02040503050406030204" pitchFamily="18" charset="0"/>
                            </a:rPr>
                          </m:ctrlPr>
                        </m:fPr>
                        <m:num>
                          <m:d>
                            <m:dPr>
                              <m:ctrlPr>
                                <a:rPr lang="en-US" sz="2000" i="1">
                                  <a:latin typeface="Cambria Math" panose="02040503050406030204" pitchFamily="18" charset="0"/>
                                </a:rPr>
                              </m:ctrlPr>
                            </m:dPr>
                            <m:e>
                              <m:r>
                                <a:rPr lang="en-US" sz="2000" i="1">
                                  <a:latin typeface="Cambria Math" panose="02040503050406030204" pitchFamily="18" charset="0"/>
                                </a:rPr>
                                <m:t>1</m:t>
                              </m:r>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𝑡</m:t>
                                  </m:r>
                                </m:sub>
                              </m:sSub>
                            </m:e>
                          </m:d>
                        </m:num>
                        <m:den>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altLang="zh-CN" sz="2000" i="1">
                                  <a:latin typeface="Cambria Math" panose="02040503050406030204" pitchFamily="18" charset="0"/>
                                </a:rPr>
                                <m:t>𝑡</m:t>
                              </m:r>
                            </m:sub>
                          </m:sSub>
                        </m:den>
                      </m:f>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𝐸</m:t>
                          </m:r>
                        </m:e>
                        <m:sub>
                          <m:r>
                            <a:rPr lang="en-US" altLang="zh-CN" sz="2000" b="0" i="1" smtClean="0">
                              <a:latin typeface="Cambria Math" panose="02040503050406030204" pitchFamily="18" charset="0"/>
                            </a:rPr>
                            <m:t>1</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altLang="zh-CN" sz="2000" b="0" i="1" smtClean="0">
                              <a:latin typeface="Cambria Math" panose="02040503050406030204" pitchFamily="18" charset="0"/>
                            </a:rPr>
                            <m:t>1</m:t>
                          </m:r>
                        </m:sub>
                      </m:sSub>
                    </m:oMath>
                  </m:oMathPara>
                </a14:m>
                <a:endParaRPr lang="en-US" sz="2000" dirty="0"/>
              </a:p>
            </p:txBody>
          </p:sp>
        </mc:Choice>
        <mc:Fallback xmlns="">
          <p:sp>
            <p:nvSpPr>
              <p:cNvPr id="15" name="TextBox 14"/>
              <p:cNvSpPr txBox="1">
                <a:spLocks noRot="1" noChangeAspect="1" noMove="1" noResize="1" noEditPoints="1" noAdjustHandles="1" noChangeArrowheads="1" noChangeShapeType="1" noTextEdit="1"/>
              </p:cNvSpPr>
              <p:nvPr/>
            </p:nvSpPr>
            <p:spPr>
              <a:xfrm>
                <a:off x="3352800" y="3837900"/>
                <a:ext cx="3043910" cy="649280"/>
              </a:xfrm>
              <a:prstGeom prst="rect">
                <a:avLst/>
              </a:prstGeom>
              <a:blipFill>
                <a:blip r:embed="rId5"/>
                <a:stretch>
                  <a:fillRect/>
                </a:stretch>
              </a:blipFill>
            </p:spPr>
            <p:txBody>
              <a:bodyPr/>
              <a:lstStyle/>
              <a:p>
                <a:r>
                  <a:rPr lang="en-US">
                    <a:noFill/>
                  </a:rPr>
                  <a:t> </a:t>
                </a:r>
              </a:p>
            </p:txBody>
          </p:sp>
        </mc:Fallback>
      </mc:AlternateContent>
      <p:sp>
        <p:nvSpPr>
          <p:cNvPr id="16" name="TextBox 15"/>
          <p:cNvSpPr txBox="1"/>
          <p:nvPr/>
        </p:nvSpPr>
        <p:spPr>
          <a:xfrm>
            <a:off x="7769635" y="3902627"/>
            <a:ext cx="611065" cy="400110"/>
          </a:xfrm>
          <a:prstGeom prst="rect">
            <a:avLst/>
          </a:prstGeom>
          <a:noFill/>
        </p:spPr>
        <p:txBody>
          <a:bodyPr wrap="none" rtlCol="0">
            <a:spAutoFit/>
          </a:bodyPr>
          <a:lstStyle/>
          <a:p>
            <a:r>
              <a:rPr lang="en-US" sz="2000" dirty="0"/>
              <a:t>(</a:t>
            </a:r>
            <a:r>
              <a:rPr lang="en-US" altLang="zh-CN" sz="2000" dirty="0"/>
              <a:t>47</a:t>
            </a:r>
            <a:r>
              <a:rPr lang="en-US" sz="2000" dirty="0"/>
              <a:t>)</a:t>
            </a:r>
          </a:p>
        </p:txBody>
      </p:sp>
      <p:sp>
        <p:nvSpPr>
          <p:cNvPr id="17" name="Rectangle 16"/>
          <p:cNvSpPr/>
          <p:nvPr/>
        </p:nvSpPr>
        <p:spPr>
          <a:xfrm>
            <a:off x="173421" y="4503904"/>
            <a:ext cx="9083396" cy="400110"/>
          </a:xfrm>
          <a:prstGeom prst="rect">
            <a:avLst/>
          </a:prstGeom>
        </p:spPr>
        <p:txBody>
          <a:bodyPr wrap="square">
            <a:spAutoFit/>
          </a:bodyPr>
          <a:lstStyle/>
          <a:p>
            <a:r>
              <a:rPr lang="en-US" sz="2000" dirty="0">
                <a:solidFill>
                  <a:srgbClr val="000000"/>
                </a:solidFill>
              </a:rPr>
              <a:t>but</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8" name="TextBox 17"/>
              <p:cNvSpPr txBox="1"/>
              <p:nvPr/>
            </p:nvSpPr>
            <p:spPr>
              <a:xfrm>
                <a:off x="4326807" y="4591116"/>
                <a:ext cx="1916422" cy="3323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𝐸</m:t>
                          </m:r>
                        </m:e>
                        <m:sub>
                          <m:r>
                            <a:rPr lang="en-US" altLang="zh-CN" sz="2000" i="1">
                              <a:latin typeface="Cambria Math" panose="02040503050406030204" pitchFamily="18" charset="0"/>
                            </a:rPr>
                            <m:t>1</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altLang="zh-CN" sz="2000" i="1">
                              <a:latin typeface="Cambria Math" panose="02040503050406030204" pitchFamily="18" charset="0"/>
                            </a:rPr>
                            <m:t>1</m:t>
                          </m:r>
                        </m:sub>
                      </m:sSub>
                      <m:r>
                        <a:rPr lang="en-US" sz="2000" b="0" i="1" smtClean="0">
                          <a:latin typeface="Cambria Math" panose="02040503050406030204" pitchFamily="18" charset="0"/>
                        </a:rPr>
                        <m:t>=</m:t>
                      </m:r>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𝑘𝑉𝐴</m:t>
                          </m:r>
                        </m:e>
                        <m:sub>
                          <m:r>
                            <a:rPr lang="en-US" altLang="zh-CN" sz="2000" b="0" i="1" smtClean="0">
                              <a:latin typeface="Cambria Math" panose="02040503050406030204" pitchFamily="18" charset="0"/>
                            </a:rPr>
                            <m:t>𝑥𝑓𝑚</m:t>
                          </m:r>
                        </m:sub>
                      </m:sSub>
                    </m:oMath>
                  </m:oMathPara>
                </a14:m>
                <a:endParaRPr lang="en-US" sz="2000" dirty="0"/>
              </a:p>
            </p:txBody>
          </p:sp>
        </mc:Choice>
        <mc:Fallback xmlns="">
          <p:sp>
            <p:nvSpPr>
              <p:cNvPr id="18" name="TextBox 17"/>
              <p:cNvSpPr txBox="1">
                <a:spLocks noRot="1" noChangeAspect="1" noMove="1" noResize="1" noEditPoints="1" noAdjustHandles="1" noChangeArrowheads="1" noChangeShapeType="1" noTextEdit="1"/>
              </p:cNvSpPr>
              <p:nvPr/>
            </p:nvSpPr>
            <p:spPr>
              <a:xfrm>
                <a:off x="4326807" y="4591116"/>
                <a:ext cx="1916422" cy="332399"/>
              </a:xfrm>
              <a:prstGeom prst="rect">
                <a:avLst/>
              </a:prstGeom>
              <a:blipFill>
                <a:blip r:embed="rId6"/>
                <a:stretch>
                  <a:fillRect l="-2548" r="-1911" b="-25455"/>
                </a:stretch>
              </a:blipFill>
            </p:spPr>
            <p:txBody>
              <a:bodyPr/>
              <a:lstStyle/>
              <a:p>
                <a:r>
                  <a:rPr lang="en-US">
                    <a:noFill/>
                  </a:rPr>
                  <a:t> </a:t>
                </a:r>
              </a:p>
            </p:txBody>
          </p:sp>
        </mc:Fallback>
      </mc:AlternateContent>
      <p:sp>
        <p:nvSpPr>
          <p:cNvPr id="19"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26083676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4624984" cy="584775"/>
          </a:xfrm>
          <a:prstGeom prst="rect">
            <a:avLst/>
          </a:prstGeom>
        </p:spPr>
        <p:txBody>
          <a:bodyPr wrap="none">
            <a:spAutoFit/>
          </a:bodyPr>
          <a:lstStyle/>
          <a:p>
            <a:r>
              <a:rPr lang="en-US" sz="3200" dirty="0">
                <a:solidFill>
                  <a:srgbClr val="C8102E"/>
                </a:solidFill>
                <a:latin typeface="+mj-lt"/>
                <a:ea typeface="+mj-ea"/>
                <a:cs typeface="+mj-cs"/>
              </a:rPr>
              <a:t>Autotransformer Ratings</a:t>
            </a:r>
          </a:p>
        </p:txBody>
      </p:sp>
      <p:sp>
        <p:nvSpPr>
          <p:cNvPr id="4" name="Slide Number Placeholder 3"/>
          <p:cNvSpPr>
            <a:spLocks noGrp="1"/>
          </p:cNvSpPr>
          <p:nvPr>
            <p:ph type="sldNum" sz="quarter" idx="12"/>
          </p:nvPr>
        </p:nvSpPr>
        <p:spPr/>
        <p:txBody>
          <a:bodyPr/>
          <a:lstStyle/>
          <a:p>
            <a:fld id="{5B7A2384-8C5D-49F6-8259-B9A64ECD4852}" type="slidenum">
              <a:rPr lang="en-US" smtClean="0"/>
              <a:t>31</a:t>
            </a:fld>
            <a:endParaRPr lang="en-US" dirty="0"/>
          </a:p>
        </p:txBody>
      </p:sp>
      <p:sp>
        <p:nvSpPr>
          <p:cNvPr id="19" name="Rectangle 18"/>
          <p:cNvSpPr/>
          <p:nvPr/>
        </p:nvSpPr>
        <p:spPr>
          <a:xfrm>
            <a:off x="173421" y="762000"/>
            <a:ext cx="9083396" cy="400110"/>
          </a:xfrm>
          <a:prstGeom prst="rect">
            <a:avLst/>
          </a:prstGeom>
        </p:spPr>
        <p:txBody>
          <a:bodyPr wrap="square">
            <a:spAutoFit/>
          </a:bodyPr>
          <a:lstStyle/>
          <a:p>
            <a:r>
              <a:rPr lang="en-US" sz="2000" dirty="0">
                <a:solidFill>
                  <a:srgbClr val="000000"/>
                </a:solidFill>
              </a:rPr>
              <a:t>Therefore</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20" name="TextBox 19"/>
              <p:cNvSpPr txBox="1"/>
              <p:nvPr/>
            </p:nvSpPr>
            <p:spPr>
              <a:xfrm>
                <a:off x="3373821" y="1053545"/>
                <a:ext cx="3275769" cy="64928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𝑘𝑉𝐴</m:t>
                          </m:r>
                        </m:e>
                        <m:sub>
                          <m:r>
                            <a:rPr lang="en-US" sz="2000" b="0" i="1" smtClean="0">
                              <a:latin typeface="Cambria Math" panose="02040503050406030204" pitchFamily="18" charset="0"/>
                            </a:rPr>
                            <m:t>𝑎𝑢𝑡𝑜</m:t>
                          </m:r>
                        </m:sub>
                      </m:sSub>
                      <m:r>
                        <a:rPr lang="en-US" sz="2000" i="1" smtClean="0">
                          <a:latin typeface="Cambria Math" panose="02040503050406030204" pitchFamily="18" charset="0"/>
                        </a:rPr>
                        <m:t>=</m:t>
                      </m:r>
                      <m:f>
                        <m:fPr>
                          <m:ctrlPr>
                            <a:rPr lang="en-US" sz="2000" i="1">
                              <a:latin typeface="Cambria Math" panose="02040503050406030204" pitchFamily="18" charset="0"/>
                            </a:rPr>
                          </m:ctrlPr>
                        </m:fPr>
                        <m:num>
                          <m:d>
                            <m:dPr>
                              <m:ctrlPr>
                                <a:rPr lang="en-US" sz="2000" i="1">
                                  <a:latin typeface="Cambria Math" panose="02040503050406030204" pitchFamily="18" charset="0"/>
                                </a:rPr>
                              </m:ctrlPr>
                            </m:dPr>
                            <m:e>
                              <m:r>
                                <a:rPr lang="en-US" sz="2000" i="1">
                                  <a:latin typeface="Cambria Math" panose="02040503050406030204" pitchFamily="18" charset="0"/>
                                </a:rPr>
                                <m:t>1</m:t>
                              </m:r>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𝑡</m:t>
                                  </m:r>
                                </m:sub>
                              </m:sSub>
                            </m:e>
                          </m:d>
                        </m:num>
                        <m:den>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altLang="zh-CN" sz="2000" i="1">
                                  <a:latin typeface="Cambria Math" panose="02040503050406030204" pitchFamily="18" charset="0"/>
                                </a:rPr>
                                <m:t>𝑡</m:t>
                              </m:r>
                            </m:sub>
                          </m:sSub>
                        </m:den>
                      </m:f>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𝑘𝑉𝐴</m:t>
                          </m:r>
                        </m:e>
                        <m:sub>
                          <m:r>
                            <a:rPr lang="en-US" altLang="zh-CN" sz="2000" i="1">
                              <a:latin typeface="Cambria Math" panose="02040503050406030204" pitchFamily="18" charset="0"/>
                            </a:rPr>
                            <m:t>𝑥𝑓𝑚</m:t>
                          </m:r>
                        </m:sub>
                      </m:sSub>
                    </m:oMath>
                  </m:oMathPara>
                </a14:m>
                <a:endParaRPr lang="en-US" dirty="0"/>
              </a:p>
            </p:txBody>
          </p:sp>
        </mc:Choice>
        <mc:Fallback xmlns="">
          <p:sp>
            <p:nvSpPr>
              <p:cNvPr id="20" name="TextBox 19"/>
              <p:cNvSpPr txBox="1">
                <a:spLocks noRot="1" noChangeAspect="1" noMove="1" noResize="1" noEditPoints="1" noAdjustHandles="1" noChangeArrowheads="1" noChangeShapeType="1" noTextEdit="1"/>
              </p:cNvSpPr>
              <p:nvPr/>
            </p:nvSpPr>
            <p:spPr>
              <a:xfrm>
                <a:off x="3373821" y="1053545"/>
                <a:ext cx="3275769" cy="649280"/>
              </a:xfrm>
              <a:prstGeom prst="rect">
                <a:avLst/>
              </a:prstGeom>
              <a:blipFill>
                <a:blip r:embed="rId2"/>
                <a:stretch>
                  <a:fillRect b="-943"/>
                </a:stretch>
              </a:blipFill>
            </p:spPr>
            <p:txBody>
              <a:bodyPr/>
              <a:lstStyle/>
              <a:p>
                <a:r>
                  <a:rPr lang="en-US">
                    <a:noFill/>
                  </a:rPr>
                  <a:t> </a:t>
                </a:r>
              </a:p>
            </p:txBody>
          </p:sp>
        </mc:Fallback>
      </mc:AlternateContent>
      <p:sp>
        <p:nvSpPr>
          <p:cNvPr id="21" name="TextBox 20"/>
          <p:cNvSpPr txBox="1"/>
          <p:nvPr/>
        </p:nvSpPr>
        <p:spPr>
          <a:xfrm>
            <a:off x="7790656" y="1118272"/>
            <a:ext cx="611065" cy="400110"/>
          </a:xfrm>
          <a:prstGeom prst="rect">
            <a:avLst/>
          </a:prstGeom>
          <a:noFill/>
        </p:spPr>
        <p:txBody>
          <a:bodyPr wrap="none" rtlCol="0">
            <a:spAutoFit/>
          </a:bodyPr>
          <a:lstStyle/>
          <a:p>
            <a:r>
              <a:rPr lang="en-US" sz="2000" dirty="0"/>
              <a:t>(</a:t>
            </a:r>
            <a:r>
              <a:rPr lang="en-US" altLang="zh-CN" sz="2000" dirty="0"/>
              <a:t>48</a:t>
            </a:r>
            <a:r>
              <a:rPr lang="en-US" sz="2000" dirty="0"/>
              <a:t>)</a:t>
            </a:r>
          </a:p>
        </p:txBody>
      </p:sp>
      <p:sp>
        <p:nvSpPr>
          <p:cNvPr id="22" name="Rectangle 21"/>
          <p:cNvSpPr/>
          <p:nvPr/>
        </p:nvSpPr>
        <p:spPr>
          <a:xfrm>
            <a:off x="152400" y="1929417"/>
            <a:ext cx="8915400" cy="1631216"/>
          </a:xfrm>
          <a:prstGeom prst="rect">
            <a:avLst/>
          </a:prstGeom>
        </p:spPr>
        <p:txBody>
          <a:bodyPr wrap="square">
            <a:spAutoFit/>
          </a:bodyPr>
          <a:lstStyle/>
          <a:p>
            <a:pPr algn="just"/>
            <a:r>
              <a:rPr lang="en-US" sz="2000" dirty="0">
                <a:solidFill>
                  <a:srgbClr val="000000"/>
                </a:solidFill>
              </a:rPr>
              <a:t>Equation (48) gives the kVA rating of a two-winding transformer when connected as an autotransformer. For the step-up connection, the sign of </a:t>
            </a:r>
            <a:r>
              <a:rPr lang="en-US" sz="2000" i="1" dirty="0" err="1">
                <a:solidFill>
                  <a:srgbClr val="000000"/>
                </a:solidFill>
              </a:rPr>
              <a:t>n</a:t>
            </a:r>
            <a:r>
              <a:rPr lang="en-US" sz="2000" i="1" baseline="-25000" dirty="0" err="1">
                <a:solidFill>
                  <a:srgbClr val="000000"/>
                </a:solidFill>
              </a:rPr>
              <a:t>t</a:t>
            </a:r>
            <a:r>
              <a:rPr lang="en-US" sz="2000" dirty="0">
                <a:solidFill>
                  <a:srgbClr val="000000"/>
                </a:solidFill>
              </a:rPr>
              <a:t> will be positive, while the step-down connection will use the negative sign. In general, the turns ratio </a:t>
            </a:r>
            <a:r>
              <a:rPr lang="en-US" sz="2000" i="1" dirty="0" err="1">
                <a:solidFill>
                  <a:srgbClr val="000000"/>
                </a:solidFill>
              </a:rPr>
              <a:t>n</a:t>
            </a:r>
            <a:r>
              <a:rPr lang="en-US" sz="2000" i="1" baseline="-25000" dirty="0" err="1">
                <a:solidFill>
                  <a:srgbClr val="000000"/>
                </a:solidFill>
              </a:rPr>
              <a:t>t</a:t>
            </a:r>
            <a:r>
              <a:rPr lang="en-US" sz="2000" dirty="0">
                <a:solidFill>
                  <a:srgbClr val="000000"/>
                </a:solidFill>
              </a:rPr>
              <a:t> will be a relatively small value so that the kVA rating of the autotransformer will be considerably greater than the kVA rating of the two-winding transformer.</a:t>
            </a:r>
            <a:endParaRPr lang="en-US" sz="2000" dirty="0">
              <a:solidFill>
                <a:srgbClr val="000000"/>
              </a:solidFill>
              <a:effectLst/>
            </a:endParaRPr>
          </a:p>
        </p:txBody>
      </p:sp>
      <p:sp>
        <p:nvSpPr>
          <p:cNvPr id="8"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17333333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779654" cy="584775"/>
          </a:xfrm>
          <a:prstGeom prst="rect">
            <a:avLst/>
          </a:prstGeom>
        </p:spPr>
        <p:txBody>
          <a:bodyPr wrap="none">
            <a:spAutoFit/>
          </a:bodyPr>
          <a:lstStyle/>
          <a:p>
            <a:r>
              <a:rPr lang="en-US" altLang="zh-CN" sz="3200" dirty="0">
                <a:solidFill>
                  <a:srgbClr val="C8102E"/>
                </a:solidFill>
                <a:latin typeface="+mj-lt"/>
                <a:ea typeface="+mj-ea"/>
                <a:cs typeface="+mj-cs"/>
              </a:rPr>
              <a:t>Example</a:t>
            </a:r>
            <a:endParaRPr lang="en-US" sz="3200" dirty="0">
              <a:solidFill>
                <a:srgbClr val="C8102E"/>
              </a:solidFill>
              <a:latin typeface="+mj-lt"/>
              <a:ea typeface="+mj-ea"/>
              <a:cs typeface="+mj-cs"/>
            </a:endParaRPr>
          </a:p>
        </p:txBody>
      </p:sp>
      <p:sp>
        <p:nvSpPr>
          <p:cNvPr id="4" name="Slide Number Placeholder 3"/>
          <p:cNvSpPr>
            <a:spLocks noGrp="1"/>
          </p:cNvSpPr>
          <p:nvPr>
            <p:ph type="sldNum" sz="quarter" idx="12"/>
          </p:nvPr>
        </p:nvSpPr>
        <p:spPr/>
        <p:txBody>
          <a:bodyPr/>
          <a:lstStyle/>
          <a:p>
            <a:fld id="{5B7A2384-8C5D-49F6-8259-B9A64ECD4852}" type="slidenum">
              <a:rPr lang="en-US" smtClean="0"/>
              <a:t>32</a:t>
            </a:fld>
            <a:endParaRPr lang="en-US" dirty="0"/>
          </a:p>
        </p:txBody>
      </p:sp>
      <p:sp>
        <p:nvSpPr>
          <p:cNvPr id="2" name="Rectangle 1"/>
          <p:cNvSpPr/>
          <p:nvPr/>
        </p:nvSpPr>
        <p:spPr>
          <a:xfrm>
            <a:off x="126124" y="762000"/>
            <a:ext cx="9017876" cy="1323439"/>
          </a:xfrm>
          <a:prstGeom prst="rect">
            <a:avLst/>
          </a:prstGeom>
        </p:spPr>
        <p:txBody>
          <a:bodyPr wrap="square">
            <a:spAutoFit/>
          </a:bodyPr>
          <a:lstStyle/>
          <a:p>
            <a:pPr algn="just"/>
            <a:r>
              <a:rPr lang="en-US" sz="2000" dirty="0">
                <a:solidFill>
                  <a:srgbClr val="000000"/>
                </a:solidFill>
              </a:rPr>
              <a:t>A two-winding transformer is connected as a “step-up” autotransformer, the turns ratio is </a:t>
            </a:r>
            <a:r>
              <a:rPr lang="en-US" sz="2000" i="1" dirty="0" err="1">
                <a:solidFill>
                  <a:srgbClr val="000000"/>
                </a:solidFill>
              </a:rPr>
              <a:t>n</a:t>
            </a:r>
            <a:r>
              <a:rPr lang="en-US" sz="2000" i="1" baseline="-25000" dirty="0" err="1">
                <a:solidFill>
                  <a:srgbClr val="000000"/>
                </a:solidFill>
              </a:rPr>
              <a:t>t</a:t>
            </a:r>
            <a:r>
              <a:rPr lang="en-US" sz="2000" dirty="0">
                <a:solidFill>
                  <a:srgbClr val="000000"/>
                </a:solidFill>
              </a:rPr>
              <a:t> = 0.1, the KVA rating is 750. Determine the kVA and voltage ratings of the autotransformer.</a:t>
            </a:r>
          </a:p>
          <a:p>
            <a:pPr algn="just"/>
            <a:r>
              <a:rPr lang="en-US" sz="2000" dirty="0">
                <a:solidFill>
                  <a:srgbClr val="000000"/>
                </a:solidFill>
              </a:rPr>
              <a:t>The rated kVA of the autotransformer using Equation 47 is given by</a:t>
            </a:r>
          </a:p>
        </p:txBody>
      </p:sp>
      <mc:AlternateContent xmlns:mc="http://schemas.openxmlformats.org/markup-compatibility/2006" xmlns:a14="http://schemas.microsoft.com/office/drawing/2010/main">
        <mc:Choice Requires="a14">
          <p:sp>
            <p:nvSpPr>
              <p:cNvPr id="16" name="TextBox 15"/>
              <p:cNvSpPr txBox="1"/>
              <p:nvPr/>
            </p:nvSpPr>
            <p:spPr>
              <a:xfrm>
                <a:off x="2667000" y="2508611"/>
                <a:ext cx="4207177" cy="5973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𝑘𝑉𝐴</m:t>
                          </m:r>
                        </m:e>
                        <m:sub>
                          <m:r>
                            <a:rPr lang="en-US" sz="2000" b="0" i="1" smtClean="0">
                              <a:latin typeface="Cambria Math" panose="02040503050406030204" pitchFamily="18" charset="0"/>
                            </a:rPr>
                            <m:t>𝑎𝑢𝑡𝑜</m:t>
                          </m:r>
                        </m:sub>
                      </m:sSub>
                      <m:r>
                        <a:rPr lang="en-US" sz="2000" i="1" smtClean="0">
                          <a:latin typeface="Cambria Math" panose="02040503050406030204" pitchFamily="18" charset="0"/>
                        </a:rPr>
                        <m:t>=</m:t>
                      </m:r>
                      <m:f>
                        <m:fPr>
                          <m:ctrlPr>
                            <a:rPr lang="en-US" sz="2000" i="1">
                              <a:latin typeface="Cambria Math" panose="02040503050406030204" pitchFamily="18" charset="0"/>
                            </a:rPr>
                          </m:ctrlPr>
                        </m:fPr>
                        <m:num>
                          <m:d>
                            <m:dPr>
                              <m:ctrlPr>
                                <a:rPr lang="en-US" sz="2000" i="1">
                                  <a:latin typeface="Cambria Math" panose="02040503050406030204" pitchFamily="18" charset="0"/>
                                </a:rPr>
                              </m:ctrlPr>
                            </m:dPr>
                            <m:e>
                              <m:r>
                                <a:rPr lang="en-US" sz="2000" i="1">
                                  <a:latin typeface="Cambria Math" panose="02040503050406030204" pitchFamily="18" charset="0"/>
                                </a:rPr>
                                <m:t>1</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rPr>
                                <m:t>0.1</m:t>
                              </m:r>
                            </m:e>
                          </m:d>
                        </m:num>
                        <m:den>
                          <m:r>
                            <a:rPr lang="en-US" sz="2000" b="0" i="1" smtClean="0">
                              <a:latin typeface="Cambria Math" panose="02040503050406030204" pitchFamily="18" charset="0"/>
                            </a:rPr>
                            <m:t>0.1</m:t>
                          </m:r>
                        </m:den>
                      </m:f>
                      <m:r>
                        <a:rPr lang="en-US" sz="2000" i="1">
                          <a:latin typeface="Cambria Math" panose="02040503050406030204" pitchFamily="18" charset="0"/>
                          <a:ea typeface="Cambria Math" panose="02040503050406030204" pitchFamily="18" charset="0"/>
                        </a:rPr>
                        <m:t>∙</m:t>
                      </m:r>
                      <m:r>
                        <a:rPr lang="en-US" sz="2000" i="1" smtClean="0">
                          <a:latin typeface="Cambria Math" panose="02040503050406030204" pitchFamily="18" charset="0"/>
                        </a:rPr>
                        <m:t>7</m:t>
                      </m:r>
                      <m:r>
                        <a:rPr lang="en-US" sz="2000" b="0" i="1" smtClean="0">
                          <a:latin typeface="Cambria Math" panose="02040503050406030204" pitchFamily="18" charset="0"/>
                        </a:rPr>
                        <m:t>50=825 </m:t>
                      </m:r>
                      <m:r>
                        <a:rPr lang="en-US" sz="2000" b="0" i="1" smtClean="0">
                          <a:latin typeface="Cambria Math" panose="02040503050406030204" pitchFamily="18" charset="0"/>
                        </a:rPr>
                        <m:t>𝑘𝑉𝐴</m:t>
                      </m:r>
                    </m:oMath>
                  </m:oMathPara>
                </a14:m>
                <a:endParaRPr lang="en-US" sz="2000" dirty="0"/>
              </a:p>
            </p:txBody>
          </p:sp>
        </mc:Choice>
        <mc:Fallback xmlns="">
          <p:sp>
            <p:nvSpPr>
              <p:cNvPr id="16" name="TextBox 15"/>
              <p:cNvSpPr txBox="1">
                <a:spLocks noRot="1" noChangeAspect="1" noMove="1" noResize="1" noEditPoints="1" noAdjustHandles="1" noChangeArrowheads="1" noChangeShapeType="1" noTextEdit="1"/>
              </p:cNvSpPr>
              <p:nvPr/>
            </p:nvSpPr>
            <p:spPr>
              <a:xfrm>
                <a:off x="2667000" y="2508611"/>
                <a:ext cx="4207177" cy="597343"/>
              </a:xfrm>
              <a:prstGeom prst="rect">
                <a:avLst/>
              </a:prstGeom>
              <a:blipFill>
                <a:blip r:embed="rId2"/>
                <a:stretch>
                  <a:fillRect/>
                </a:stretch>
              </a:blipFill>
            </p:spPr>
            <p:txBody>
              <a:bodyPr/>
              <a:lstStyle/>
              <a:p>
                <a:r>
                  <a:rPr lang="en-US">
                    <a:noFill/>
                  </a:rPr>
                  <a:t> </a:t>
                </a:r>
              </a:p>
            </p:txBody>
          </p:sp>
        </mc:Fallback>
      </mc:AlternateContent>
      <p:sp>
        <p:nvSpPr>
          <p:cNvPr id="5" name="Rectangle 4"/>
          <p:cNvSpPr/>
          <p:nvPr/>
        </p:nvSpPr>
        <p:spPr>
          <a:xfrm>
            <a:off x="228600" y="3276600"/>
            <a:ext cx="8839200" cy="400110"/>
          </a:xfrm>
          <a:prstGeom prst="rect">
            <a:avLst/>
          </a:prstGeom>
        </p:spPr>
        <p:txBody>
          <a:bodyPr wrap="square">
            <a:spAutoFit/>
          </a:bodyPr>
          <a:lstStyle/>
          <a:p>
            <a:r>
              <a:rPr lang="en-US" sz="2000" dirty="0">
                <a:solidFill>
                  <a:srgbClr val="000000"/>
                </a:solidFill>
              </a:rPr>
              <a:t>The voltage ratings are</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6" name="Rectangle 5"/>
              <p:cNvSpPr/>
              <p:nvPr/>
            </p:nvSpPr>
            <p:spPr>
              <a:xfrm>
                <a:off x="3000489" y="3742802"/>
                <a:ext cx="3302827" cy="4103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𝑎𝑢𝑡𝑜</m:t>
                          </m:r>
                          <m:r>
                            <a:rPr lang="en-US" sz="2000" b="0" i="1" smtClean="0">
                              <a:latin typeface="Cambria Math" panose="02040503050406030204" pitchFamily="18" charset="0"/>
                            </a:rPr>
                            <m:t>_</m:t>
                          </m:r>
                          <m:r>
                            <a:rPr lang="en-US" sz="2000" b="0" i="1" smtClean="0">
                              <a:latin typeface="Cambria Math" panose="02040503050406030204" pitchFamily="18" charset="0"/>
                            </a:rPr>
                            <m:t>𝑆</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𝑟𝑎𝑡𝑒𝑑</m:t>
                          </m:r>
                          <m:r>
                            <a:rPr lang="en-US" sz="2000" i="1">
                              <a:latin typeface="Cambria Math" panose="02040503050406030204" pitchFamily="18" charset="0"/>
                            </a:rPr>
                            <m:t>_</m:t>
                          </m:r>
                          <m:r>
                            <a:rPr lang="en-US" sz="2000" b="0" i="1" smtClean="0">
                              <a:latin typeface="Cambria Math" panose="02040503050406030204" pitchFamily="18" charset="0"/>
                            </a:rPr>
                            <m:t>1</m:t>
                          </m:r>
                        </m:sub>
                      </m:sSub>
                      <m:r>
                        <a:rPr lang="en-US" sz="2000" b="0" i="1" smtClean="0">
                          <a:latin typeface="Cambria Math" panose="02040503050406030204" pitchFamily="18" charset="0"/>
                        </a:rPr>
                        <m:t>=2400 </m:t>
                      </m:r>
                      <m:r>
                        <a:rPr lang="en-US" sz="2000" b="0" i="1" smtClean="0">
                          <a:latin typeface="Cambria Math" panose="02040503050406030204" pitchFamily="18" charset="0"/>
                        </a:rPr>
                        <m:t>𝑉</m:t>
                      </m:r>
                    </m:oMath>
                  </m:oMathPara>
                </a14:m>
                <a:endParaRPr lang="en-US" sz="2000" dirty="0"/>
              </a:p>
            </p:txBody>
          </p:sp>
        </mc:Choice>
        <mc:Fallback xmlns="">
          <p:sp>
            <p:nvSpPr>
              <p:cNvPr id="6" name="Rectangle 5"/>
              <p:cNvSpPr>
                <a:spLocks noRot="1" noChangeAspect="1" noMove="1" noResize="1" noEditPoints="1" noAdjustHandles="1" noChangeArrowheads="1" noChangeShapeType="1" noTextEdit="1"/>
              </p:cNvSpPr>
              <p:nvPr/>
            </p:nvSpPr>
            <p:spPr>
              <a:xfrm>
                <a:off x="3000489" y="3742802"/>
                <a:ext cx="3302827" cy="41030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1933689" y="4367767"/>
                <a:ext cx="6088975" cy="4103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𝑎𝑢𝑡𝑜</m:t>
                          </m:r>
                          <m:r>
                            <a:rPr lang="en-US" sz="2000" b="0" i="1" smtClean="0">
                              <a:latin typeface="Cambria Math" panose="02040503050406030204" pitchFamily="18" charset="0"/>
                            </a:rPr>
                            <m:t>_</m:t>
                          </m:r>
                          <m:r>
                            <a:rPr lang="en-US" sz="2000" b="0" i="1" smtClean="0">
                              <a:latin typeface="Cambria Math" panose="02040503050406030204" pitchFamily="18" charset="0"/>
                            </a:rPr>
                            <m:t>𝐿</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𝑟𝑎𝑡𝑒𝑑</m:t>
                          </m:r>
                          <m:r>
                            <a:rPr lang="en-US" sz="2000" i="1">
                              <a:latin typeface="Cambria Math" panose="02040503050406030204" pitchFamily="18" charset="0"/>
                            </a:rPr>
                            <m:t>_</m:t>
                          </m:r>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𝑟𝑎𝑡𝑒𝑑</m:t>
                          </m:r>
                          <m:r>
                            <a:rPr lang="en-US" sz="2000" i="1">
                              <a:latin typeface="Cambria Math" panose="02040503050406030204" pitchFamily="18" charset="0"/>
                            </a:rPr>
                            <m:t>_1</m:t>
                          </m:r>
                        </m:sub>
                      </m:sSub>
                      <m:r>
                        <a:rPr lang="en-US" sz="2000" b="0" i="1" smtClean="0">
                          <a:latin typeface="Cambria Math" panose="02040503050406030204" pitchFamily="18" charset="0"/>
                        </a:rPr>
                        <m:t>=2400+240=2640 </m:t>
                      </m:r>
                      <m:r>
                        <a:rPr lang="en-US" sz="2000" b="0" i="1" smtClean="0">
                          <a:latin typeface="Cambria Math" panose="02040503050406030204" pitchFamily="18" charset="0"/>
                        </a:rPr>
                        <m:t>𝑉</m:t>
                      </m:r>
                    </m:oMath>
                  </m:oMathPara>
                </a14:m>
                <a:endParaRPr lang="en-US" sz="2000" dirty="0"/>
              </a:p>
            </p:txBody>
          </p:sp>
        </mc:Choice>
        <mc:Fallback xmlns="">
          <p:sp>
            <p:nvSpPr>
              <p:cNvPr id="19" name="Rectangle 18"/>
              <p:cNvSpPr>
                <a:spLocks noRot="1" noChangeAspect="1" noMove="1" noResize="1" noEditPoints="1" noAdjustHandles="1" noChangeArrowheads="1" noChangeShapeType="1" noTextEdit="1"/>
              </p:cNvSpPr>
              <p:nvPr/>
            </p:nvSpPr>
            <p:spPr>
              <a:xfrm>
                <a:off x="1933689" y="4367767"/>
                <a:ext cx="6088975" cy="410305"/>
              </a:xfrm>
              <a:prstGeom prst="rect">
                <a:avLst/>
              </a:prstGeom>
              <a:blipFill>
                <a:blip r:embed="rId4"/>
                <a:stretch>
                  <a:fillRect/>
                </a:stretch>
              </a:blipFill>
            </p:spPr>
            <p:txBody>
              <a:bodyPr/>
              <a:lstStyle/>
              <a:p>
                <a:r>
                  <a:rPr lang="en-US">
                    <a:noFill/>
                  </a:rPr>
                  <a:t> </a:t>
                </a:r>
              </a:p>
            </p:txBody>
          </p:sp>
        </mc:Fallback>
      </mc:AlternateContent>
      <p:sp>
        <p:nvSpPr>
          <p:cNvPr id="10" name="Rectangle 9"/>
          <p:cNvSpPr/>
          <p:nvPr/>
        </p:nvSpPr>
        <p:spPr>
          <a:xfrm>
            <a:off x="228600" y="5029200"/>
            <a:ext cx="8839200" cy="400110"/>
          </a:xfrm>
          <a:prstGeom prst="rect">
            <a:avLst/>
          </a:prstGeom>
        </p:spPr>
        <p:txBody>
          <a:bodyPr wrap="square">
            <a:spAutoFit/>
          </a:bodyPr>
          <a:lstStyle/>
          <a:p>
            <a:r>
              <a:rPr lang="en-US" sz="2000" dirty="0">
                <a:solidFill>
                  <a:srgbClr val="000000"/>
                </a:solidFill>
              </a:rPr>
              <a:t>Therefore, the autotransformer would be rated as 825 kVA, 2400–2640 V.</a:t>
            </a:r>
            <a:endParaRPr lang="en-US" sz="2000" dirty="0">
              <a:solidFill>
                <a:srgbClr val="000000"/>
              </a:solidFill>
              <a:effectLst/>
            </a:endParaRPr>
          </a:p>
        </p:txBody>
      </p:sp>
      <p:sp>
        <p:nvSpPr>
          <p:cNvPr id="11"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34598785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893467" cy="584775"/>
          </a:xfrm>
          <a:prstGeom prst="rect">
            <a:avLst/>
          </a:prstGeom>
        </p:spPr>
        <p:txBody>
          <a:bodyPr wrap="none">
            <a:spAutoFit/>
          </a:bodyPr>
          <a:lstStyle/>
          <a:p>
            <a:r>
              <a:rPr lang="en-US" altLang="zh-CN" sz="3200" dirty="0">
                <a:solidFill>
                  <a:srgbClr val="C8102E"/>
                </a:solidFill>
                <a:latin typeface="+mj-lt"/>
                <a:ea typeface="+mj-ea"/>
                <a:cs typeface="+mj-cs"/>
              </a:rPr>
              <a:t>Example </a:t>
            </a:r>
            <a:endParaRPr lang="en-US" sz="3200" dirty="0">
              <a:solidFill>
                <a:srgbClr val="C8102E"/>
              </a:solidFill>
              <a:latin typeface="+mj-lt"/>
              <a:ea typeface="+mj-ea"/>
              <a:cs typeface="+mj-cs"/>
            </a:endParaRPr>
          </a:p>
        </p:txBody>
      </p:sp>
      <p:sp>
        <p:nvSpPr>
          <p:cNvPr id="4" name="Slide Number Placeholder 3"/>
          <p:cNvSpPr>
            <a:spLocks noGrp="1"/>
          </p:cNvSpPr>
          <p:nvPr>
            <p:ph type="sldNum" sz="quarter" idx="12"/>
          </p:nvPr>
        </p:nvSpPr>
        <p:spPr/>
        <p:txBody>
          <a:bodyPr/>
          <a:lstStyle/>
          <a:p>
            <a:fld id="{5B7A2384-8C5D-49F6-8259-B9A64ECD4852}" type="slidenum">
              <a:rPr lang="en-US" smtClean="0"/>
              <a:t>33</a:t>
            </a:fld>
            <a:endParaRPr lang="en-US" dirty="0"/>
          </a:p>
        </p:txBody>
      </p:sp>
      <p:sp>
        <p:nvSpPr>
          <p:cNvPr id="2" name="Rectangle 1"/>
          <p:cNvSpPr/>
          <p:nvPr/>
        </p:nvSpPr>
        <p:spPr>
          <a:xfrm>
            <a:off x="126124" y="762000"/>
            <a:ext cx="9017876" cy="707886"/>
          </a:xfrm>
          <a:prstGeom prst="rect">
            <a:avLst/>
          </a:prstGeom>
        </p:spPr>
        <p:txBody>
          <a:bodyPr wrap="square">
            <a:spAutoFit/>
          </a:bodyPr>
          <a:lstStyle/>
          <a:p>
            <a:r>
              <a:rPr lang="en-US" sz="2000" dirty="0"/>
              <a:t>Suppose now that the autotransformer is supplying rated kVA at rated voltage with a power factor of 0.9 lagging, determine the source voltage and current:</a:t>
            </a:r>
          </a:p>
        </p:txBody>
      </p:sp>
      <mc:AlternateContent xmlns:mc="http://schemas.openxmlformats.org/markup-compatibility/2006" xmlns:a14="http://schemas.microsoft.com/office/drawing/2010/main">
        <mc:Choice Requires="a14">
          <p:sp>
            <p:nvSpPr>
              <p:cNvPr id="19" name="Rectangle 18"/>
              <p:cNvSpPr/>
              <p:nvPr/>
            </p:nvSpPr>
            <p:spPr>
              <a:xfrm>
                <a:off x="3352800" y="1613089"/>
                <a:ext cx="2733697" cy="3786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𝑉</m:t>
                          </m:r>
                        </m:e>
                        <m:sub>
                          <m:r>
                            <a:rPr lang="en-US" sz="1800" i="1" smtClean="0">
                              <a:latin typeface="Cambria Math" panose="02040503050406030204" pitchFamily="18" charset="0"/>
                            </a:rPr>
                            <m:t>𝐿</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𝑎𝑢𝑡𝑜</m:t>
                          </m:r>
                          <m:r>
                            <a:rPr lang="en-US" sz="1800" i="1">
                              <a:latin typeface="Cambria Math" panose="02040503050406030204" pitchFamily="18" charset="0"/>
                            </a:rPr>
                            <m:t>_</m:t>
                          </m:r>
                          <m:r>
                            <a:rPr lang="en-US" sz="1800" i="1">
                              <a:latin typeface="Cambria Math" panose="02040503050406030204" pitchFamily="18" charset="0"/>
                            </a:rPr>
                            <m:t>𝐿</m:t>
                          </m:r>
                        </m:sub>
                      </m:sSub>
                      <m:r>
                        <a:rPr lang="en-US" sz="1800" b="0" i="1" smtClean="0">
                          <a:latin typeface="Cambria Math" panose="02040503050406030204" pitchFamily="18" charset="0"/>
                        </a:rPr>
                        <m:t>=2640</m:t>
                      </m:r>
                      <m:r>
                        <a:rPr lang="en-US" sz="1800" b="0" i="1" smtClean="0">
                          <a:latin typeface="Cambria Math" panose="02040503050406030204" pitchFamily="18" charset="0"/>
                          <a:ea typeface="Cambria Math" panose="02040503050406030204" pitchFamily="18" charset="0"/>
                        </a:rPr>
                        <m:t>∠0</m:t>
                      </m:r>
                      <m:r>
                        <a:rPr lang="en-US" sz="1800" b="0" i="1" smtClean="0">
                          <a:latin typeface="Cambria Math" panose="02040503050406030204" pitchFamily="18" charset="0"/>
                        </a:rPr>
                        <m:t> </m:t>
                      </m:r>
                      <m:r>
                        <a:rPr lang="en-US" sz="1800" b="0" i="1" smtClean="0">
                          <a:latin typeface="Cambria Math" panose="02040503050406030204" pitchFamily="18" charset="0"/>
                        </a:rPr>
                        <m:t>𝑉</m:t>
                      </m:r>
                    </m:oMath>
                  </m:oMathPara>
                </a14:m>
                <a:endParaRPr lang="en-US" sz="1800" dirty="0"/>
              </a:p>
            </p:txBody>
          </p:sp>
        </mc:Choice>
        <mc:Fallback xmlns="">
          <p:sp>
            <p:nvSpPr>
              <p:cNvPr id="19" name="Rectangle 18"/>
              <p:cNvSpPr>
                <a:spLocks noRot="1" noChangeAspect="1" noMove="1" noResize="1" noEditPoints="1" noAdjustHandles="1" noChangeArrowheads="1" noChangeShapeType="1" noTextEdit="1"/>
              </p:cNvSpPr>
              <p:nvPr/>
            </p:nvSpPr>
            <p:spPr>
              <a:xfrm>
                <a:off x="3352800" y="1613089"/>
                <a:ext cx="2733697" cy="37863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295400" y="2057400"/>
                <a:ext cx="6914906" cy="68345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𝐼</m:t>
                          </m:r>
                        </m:e>
                        <m:sub>
                          <m:r>
                            <a:rPr lang="en-US" sz="1800" i="1">
                              <a:latin typeface="Cambria Math" panose="02040503050406030204" pitchFamily="18" charset="0"/>
                            </a:rPr>
                            <m:t>𝐿</m:t>
                          </m:r>
                        </m:sub>
                      </m:sSub>
                      <m:r>
                        <a:rPr lang="en-US" sz="1800" i="1">
                          <a:latin typeface="Cambria Math" panose="02040503050406030204" pitchFamily="18" charset="0"/>
                        </a:rPr>
                        <m:t>=</m:t>
                      </m:r>
                      <m:f>
                        <m:fPr>
                          <m:ctrlPr>
                            <a:rPr lang="en-US" sz="1800" i="1" smtClean="0">
                              <a:latin typeface="Cambria Math" panose="02040503050406030204" pitchFamily="18" charset="0"/>
                            </a:rPr>
                          </m:ctrlPr>
                        </m:fPr>
                        <m:num>
                          <m:sSub>
                            <m:sSubPr>
                              <m:ctrlPr>
                                <a:rPr lang="en-US" sz="1800" i="1">
                                  <a:latin typeface="Cambria Math" panose="02040503050406030204" pitchFamily="18" charset="0"/>
                                </a:rPr>
                              </m:ctrlPr>
                            </m:sSubPr>
                            <m:e>
                              <m:r>
                                <a:rPr lang="en-US" sz="1800" b="0" i="1" smtClean="0">
                                  <a:latin typeface="Cambria Math" panose="02040503050406030204" pitchFamily="18" charset="0"/>
                                </a:rPr>
                                <m:t>𝑘𝑉𝐴</m:t>
                              </m:r>
                            </m:e>
                            <m:sub>
                              <m:r>
                                <a:rPr lang="en-US" sz="1800" i="1">
                                  <a:latin typeface="Cambria Math" panose="02040503050406030204" pitchFamily="18" charset="0"/>
                                </a:rPr>
                                <m:t>𝑎𝑢𝑡𝑜</m:t>
                              </m:r>
                            </m:sub>
                          </m:sSub>
                          <m:r>
                            <a:rPr lang="en-US" sz="1800" i="1">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1000</m:t>
                          </m:r>
                        </m:num>
                        <m:den>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𝑎𝑢𝑡𝑜</m:t>
                              </m:r>
                              <m:r>
                                <a:rPr lang="en-US" sz="1800" i="1">
                                  <a:latin typeface="Cambria Math" panose="02040503050406030204" pitchFamily="18" charset="0"/>
                                </a:rPr>
                                <m:t>_</m:t>
                              </m:r>
                              <m:r>
                                <a:rPr lang="en-US" sz="1800" i="1">
                                  <a:latin typeface="Cambria Math" panose="02040503050406030204" pitchFamily="18" charset="0"/>
                                </a:rPr>
                                <m:t>𝐿</m:t>
                              </m:r>
                            </m:sub>
                          </m:sSub>
                        </m:den>
                      </m:f>
                      <m:r>
                        <a:rPr lang="en-US" sz="1800" i="1">
                          <a:latin typeface="Cambria Math" panose="02040503050406030204" pitchFamily="18" charset="0"/>
                        </a:rPr>
                        <m:t>=</m:t>
                      </m:r>
                      <m:f>
                        <m:fPr>
                          <m:ctrlPr>
                            <a:rPr lang="en-US" sz="1800" i="1">
                              <a:latin typeface="Cambria Math" panose="02040503050406030204" pitchFamily="18" charset="0"/>
                            </a:rPr>
                          </m:ctrlPr>
                        </m:fPr>
                        <m:num>
                          <m:r>
                            <a:rPr lang="en-US" sz="1800" b="0" i="1" smtClean="0">
                              <a:latin typeface="Cambria Math" panose="02040503050406030204" pitchFamily="18" charset="0"/>
                            </a:rPr>
                            <m:t>825,000</m:t>
                          </m:r>
                        </m:num>
                        <m:den>
                          <m:r>
                            <a:rPr lang="en-US" sz="1800" b="0" i="1" smtClean="0">
                              <a:latin typeface="Cambria Math" panose="02040503050406030204" pitchFamily="18" charset="0"/>
                            </a:rPr>
                            <m:t>2,640</m:t>
                          </m:r>
                        </m:den>
                      </m:f>
                      <m:r>
                        <a:rPr lang="en-US" sz="1800" i="1">
                          <a:latin typeface="Cambria Math" panose="02040503050406030204" pitchFamily="18" charset="0"/>
                          <a:ea typeface="Cambria Math" panose="02040503050406030204" pitchFamily="18" charset="0"/>
                        </a:rPr>
                        <m:t>∠−</m:t>
                      </m:r>
                      <m:func>
                        <m:funcPr>
                          <m:ctrlPr>
                            <a:rPr lang="en-US" sz="1800" i="1" smtClean="0">
                              <a:latin typeface="Cambria Math" panose="02040503050406030204" pitchFamily="18" charset="0"/>
                              <a:ea typeface="Cambria Math" panose="02040503050406030204" pitchFamily="18" charset="0"/>
                            </a:rPr>
                          </m:ctrlPr>
                        </m:funcPr>
                        <m:fName>
                          <m:sSup>
                            <m:sSupPr>
                              <m:ctrlPr>
                                <a:rPr lang="en-US" sz="1800" i="1" smtClean="0">
                                  <a:latin typeface="Cambria Math" panose="02040503050406030204" pitchFamily="18" charset="0"/>
                                  <a:ea typeface="Cambria Math" panose="02040503050406030204" pitchFamily="18" charset="0"/>
                                </a:rPr>
                              </m:ctrlPr>
                            </m:sSupPr>
                            <m:e>
                              <m:r>
                                <m:rPr>
                                  <m:sty m:val="p"/>
                                </m:rPr>
                                <a:rPr lang="en-US" sz="1800" i="0" smtClean="0">
                                  <a:latin typeface="Cambria Math" panose="02040503050406030204" pitchFamily="18" charset="0"/>
                                  <a:ea typeface="Cambria Math" panose="02040503050406030204" pitchFamily="18" charset="0"/>
                                </a:rPr>
                                <m:t>cos</m:t>
                              </m:r>
                            </m:e>
                            <m:sup>
                              <m:r>
                                <a:rPr lang="en-US" sz="1800" i="1" smtClean="0">
                                  <a:latin typeface="Cambria Math" panose="02040503050406030204" pitchFamily="18" charset="0"/>
                                  <a:ea typeface="Cambria Math" panose="02040503050406030204" pitchFamily="18" charset="0"/>
                                </a:rPr>
                                <m:t>−1</m:t>
                              </m:r>
                            </m:sup>
                          </m:sSup>
                        </m:fName>
                        <m:e>
                          <m:r>
                            <a:rPr lang="en-US" sz="1800" b="0" i="1" smtClean="0">
                              <a:latin typeface="Cambria Math" panose="02040503050406030204" pitchFamily="18" charset="0"/>
                              <a:ea typeface="Cambria Math" panose="02040503050406030204" pitchFamily="18" charset="0"/>
                            </a:rPr>
                            <m:t>(0.9)</m:t>
                          </m:r>
                        </m:e>
                      </m:func>
                      <m:r>
                        <a:rPr lang="en-US" sz="1800" i="1">
                          <a:latin typeface="Cambria Math" panose="02040503050406030204" pitchFamily="18" charset="0"/>
                        </a:rPr>
                        <m:t>=</m:t>
                      </m:r>
                      <m:r>
                        <a:rPr lang="en-US" sz="1800" b="0" i="1" smtClean="0">
                          <a:latin typeface="Cambria Math" panose="02040503050406030204" pitchFamily="18" charset="0"/>
                        </a:rPr>
                        <m:t>312.5</m:t>
                      </m:r>
                      <m:r>
                        <a:rPr lang="en-US" sz="1800" i="1">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−25.84</m:t>
                      </m:r>
                      <m:r>
                        <a:rPr lang="en-US" sz="1800" i="1">
                          <a:latin typeface="Cambria Math" panose="02040503050406030204" pitchFamily="18" charset="0"/>
                        </a:rPr>
                        <m:t> </m:t>
                      </m:r>
                      <m:r>
                        <a:rPr lang="en-US" sz="1800" b="0" i="1" smtClean="0">
                          <a:latin typeface="Cambria Math" panose="02040503050406030204" pitchFamily="18" charset="0"/>
                        </a:rPr>
                        <m:t>𝐴</m:t>
                      </m:r>
                    </m:oMath>
                  </m:oMathPara>
                </a14:m>
                <a:endParaRPr lang="en-US" sz="1800" dirty="0"/>
              </a:p>
            </p:txBody>
          </p:sp>
        </mc:Choice>
        <mc:Fallback xmlns="">
          <p:sp>
            <p:nvSpPr>
              <p:cNvPr id="8" name="Rectangle 7"/>
              <p:cNvSpPr>
                <a:spLocks noRot="1" noChangeAspect="1" noMove="1" noResize="1" noEditPoints="1" noAdjustHandles="1" noChangeArrowheads="1" noChangeShapeType="1" noTextEdit="1"/>
              </p:cNvSpPr>
              <p:nvPr/>
            </p:nvSpPr>
            <p:spPr>
              <a:xfrm>
                <a:off x="1295400" y="2057400"/>
                <a:ext cx="6914906" cy="683457"/>
              </a:xfrm>
              <a:prstGeom prst="rect">
                <a:avLst/>
              </a:prstGeom>
              <a:blipFill>
                <a:blip r:embed="rId3"/>
                <a:stretch>
                  <a:fillRect/>
                </a:stretch>
              </a:blipFill>
            </p:spPr>
            <p:txBody>
              <a:bodyPr/>
              <a:lstStyle/>
              <a:p>
                <a:r>
                  <a:rPr lang="en-US">
                    <a:noFill/>
                  </a:rPr>
                  <a:t> </a:t>
                </a:r>
              </a:p>
            </p:txBody>
          </p:sp>
        </mc:Fallback>
      </mc:AlternateContent>
      <p:sp>
        <p:nvSpPr>
          <p:cNvPr id="11" name="Rectangle 10"/>
          <p:cNvSpPr/>
          <p:nvPr/>
        </p:nvSpPr>
        <p:spPr>
          <a:xfrm>
            <a:off x="134734" y="2749815"/>
            <a:ext cx="9009266" cy="400110"/>
          </a:xfrm>
          <a:prstGeom prst="rect">
            <a:avLst/>
          </a:prstGeom>
        </p:spPr>
        <p:txBody>
          <a:bodyPr wrap="square">
            <a:spAutoFit/>
          </a:bodyPr>
          <a:lstStyle/>
          <a:p>
            <a:r>
              <a:rPr lang="en-US" sz="2000" dirty="0">
                <a:solidFill>
                  <a:srgbClr val="000000"/>
                </a:solidFill>
              </a:rPr>
              <a:t>Determine the generalized constants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4" name="TextBox 13"/>
              <p:cNvSpPr txBox="1"/>
              <p:nvPr/>
            </p:nvSpPr>
            <p:spPr>
              <a:xfrm>
                <a:off x="3894359" y="3148678"/>
                <a:ext cx="2192139" cy="5250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𝑎</m:t>
                      </m:r>
                      <m:r>
                        <a:rPr lang="en-US" sz="1800" b="0" i="1" smtClean="0">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i="1" smtClean="0">
                              <a:latin typeface="Cambria Math" panose="02040503050406030204" pitchFamily="18" charset="0"/>
                            </a:rPr>
                            <m:t>1</m:t>
                          </m:r>
                          <m:r>
                            <a:rPr lang="en-US" sz="1800" b="0" i="1" smtClean="0">
                              <a:latin typeface="Cambria Math" panose="02040503050406030204" pitchFamily="18" charset="0"/>
                            </a:rPr>
                            <m:t>+0.1</m:t>
                          </m:r>
                        </m:den>
                      </m:f>
                      <m:r>
                        <a:rPr lang="en-US" sz="1800" b="0" i="1" smtClean="0">
                          <a:latin typeface="Cambria Math" panose="02040503050406030204" pitchFamily="18" charset="0"/>
                        </a:rPr>
                        <m:t>=0.9091</m:t>
                      </m:r>
                    </m:oMath>
                  </m:oMathPara>
                </a14:m>
                <a:endParaRPr lang="en-US" sz="1800" dirty="0"/>
              </a:p>
            </p:txBody>
          </p:sp>
        </mc:Choice>
        <mc:Fallback xmlns="">
          <p:sp>
            <p:nvSpPr>
              <p:cNvPr id="14" name="TextBox 13"/>
              <p:cNvSpPr txBox="1">
                <a:spLocks noRot="1" noChangeAspect="1" noMove="1" noResize="1" noEditPoints="1" noAdjustHandles="1" noChangeArrowheads="1" noChangeShapeType="1" noTextEdit="1"/>
              </p:cNvSpPr>
              <p:nvPr/>
            </p:nvSpPr>
            <p:spPr>
              <a:xfrm>
                <a:off x="3894359" y="3148678"/>
                <a:ext cx="2192139" cy="52501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3048000" y="3919341"/>
                <a:ext cx="4265848" cy="5305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𝑏</m:t>
                      </m:r>
                      <m:r>
                        <a:rPr lang="en-US" sz="1800" b="0" i="1" smtClean="0">
                          <a:latin typeface="Cambria Math" panose="02040503050406030204" pitchFamily="18" charset="0"/>
                        </a:rPr>
                        <m:t>=</m:t>
                      </m:r>
                      <m:f>
                        <m:fPr>
                          <m:ctrlPr>
                            <a:rPr lang="en-US" sz="1800" i="1">
                              <a:latin typeface="Cambria Math" panose="02040503050406030204" pitchFamily="18" charset="0"/>
                            </a:rPr>
                          </m:ctrlPr>
                        </m:fPr>
                        <m:num>
                          <m:r>
                            <a:rPr lang="en-US" sz="1800" b="0" i="1" smtClean="0">
                              <a:latin typeface="Cambria Math" panose="02040503050406030204" pitchFamily="18" charset="0"/>
                            </a:rPr>
                            <m:t>0.0122+</m:t>
                          </m:r>
                          <m:r>
                            <a:rPr lang="en-US" sz="1800" b="0" i="1" smtClean="0">
                              <a:latin typeface="Cambria Math" panose="02040503050406030204" pitchFamily="18" charset="0"/>
                            </a:rPr>
                            <m:t>𝑗</m:t>
                          </m:r>
                          <m:r>
                            <a:rPr lang="en-US" sz="1800" b="0" i="1" smtClean="0">
                              <a:latin typeface="Cambria Math" panose="02040503050406030204" pitchFamily="18" charset="0"/>
                            </a:rPr>
                            <m:t>0.0235</m:t>
                          </m:r>
                        </m:num>
                        <m:den>
                          <m:r>
                            <a:rPr lang="en-US" sz="1800" i="1" smtClean="0">
                              <a:latin typeface="Cambria Math" panose="02040503050406030204" pitchFamily="18" charset="0"/>
                            </a:rPr>
                            <m:t>1</m:t>
                          </m:r>
                          <m:r>
                            <a:rPr lang="en-US" sz="1800" b="0" i="1" smtClean="0">
                              <a:latin typeface="Cambria Math" panose="02040503050406030204" pitchFamily="18" charset="0"/>
                            </a:rPr>
                            <m:t>+0.1</m:t>
                          </m:r>
                        </m:den>
                      </m:f>
                      <m:r>
                        <a:rPr lang="en-US" sz="1800" b="0" i="1" smtClean="0">
                          <a:latin typeface="Cambria Math" panose="02040503050406030204" pitchFamily="18" charset="0"/>
                        </a:rPr>
                        <m:t>=</m:t>
                      </m:r>
                      <m:r>
                        <a:rPr lang="en-US" sz="1800" i="1">
                          <a:latin typeface="Cambria Math" panose="02040503050406030204" pitchFamily="18" charset="0"/>
                        </a:rPr>
                        <m:t>0.01</m:t>
                      </m:r>
                      <m:r>
                        <a:rPr lang="en-US" sz="1800" b="0" i="1" smtClean="0">
                          <a:latin typeface="Cambria Math" panose="02040503050406030204" pitchFamily="18" charset="0"/>
                        </a:rPr>
                        <m:t>11</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0.0214</m:t>
                      </m:r>
                    </m:oMath>
                  </m:oMathPara>
                </a14:m>
                <a:endParaRPr lang="en-US" sz="1800" dirty="0"/>
              </a:p>
            </p:txBody>
          </p:sp>
        </mc:Choice>
        <mc:Fallback xmlns="">
          <p:sp>
            <p:nvSpPr>
              <p:cNvPr id="15" name="TextBox 14"/>
              <p:cNvSpPr txBox="1">
                <a:spLocks noRot="1" noChangeAspect="1" noMove="1" noResize="1" noEditPoints="1" noAdjustHandles="1" noChangeArrowheads="1" noChangeShapeType="1" noTextEdit="1"/>
              </p:cNvSpPr>
              <p:nvPr/>
            </p:nvSpPr>
            <p:spPr>
              <a:xfrm>
                <a:off x="3048000" y="3919341"/>
                <a:ext cx="4265848" cy="53059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2276159" y="4732894"/>
                <a:ext cx="5428537" cy="5592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𝑐</m:t>
                      </m:r>
                      <m:r>
                        <a:rPr lang="en-US" sz="1800" b="0" i="1" smtClean="0">
                          <a:latin typeface="Cambria Math" panose="02040503050406030204" pitchFamily="18" charset="0"/>
                        </a:rPr>
                        <m:t>=</m:t>
                      </m:r>
                      <m:f>
                        <m:fPr>
                          <m:ctrlPr>
                            <a:rPr lang="en-US" sz="1800" i="1" smtClean="0">
                              <a:latin typeface="Cambria Math" panose="02040503050406030204" pitchFamily="18" charset="0"/>
                            </a:rPr>
                          </m:ctrlPr>
                        </m:fPr>
                        <m:num>
                          <m:r>
                            <a:rPr lang="en-US" sz="1800" b="0" i="1" smtClean="0">
                              <a:latin typeface="Cambria Math" panose="02040503050406030204" pitchFamily="18" charset="0"/>
                            </a:rPr>
                            <m:t>(1.92−</m:t>
                          </m:r>
                          <m:r>
                            <a:rPr lang="en-US" sz="1800" b="0" i="1" smtClean="0">
                              <a:latin typeface="Cambria Math" panose="02040503050406030204" pitchFamily="18" charset="0"/>
                            </a:rPr>
                            <m:t>𝑗</m:t>
                          </m:r>
                          <m:r>
                            <a:rPr lang="en-US" sz="1800" b="0" i="1" smtClean="0">
                              <a:latin typeface="Cambria Math" panose="02040503050406030204" pitchFamily="18" charset="0"/>
                            </a:rPr>
                            <m:t>8.52)∙</m:t>
                          </m:r>
                          <m:sSup>
                            <m:sSupPr>
                              <m:ctrlPr>
                                <a:rPr lang="en-US" sz="1800" i="1">
                                  <a:latin typeface="Cambria Math" panose="02040503050406030204" pitchFamily="18" charset="0"/>
                                </a:rPr>
                              </m:ctrlPr>
                            </m:sSupPr>
                            <m:e>
                              <m:r>
                                <a:rPr lang="en-US" sz="1800" b="0" i="1" smtClean="0">
                                  <a:latin typeface="Cambria Math" panose="02040503050406030204" pitchFamily="18" charset="0"/>
                                </a:rPr>
                                <m:t>10</m:t>
                              </m:r>
                            </m:e>
                            <m:sup>
                              <m:r>
                                <a:rPr lang="en-US" sz="1800" b="0" i="1" smtClean="0">
                                  <a:latin typeface="Cambria Math" panose="02040503050406030204" pitchFamily="18" charset="0"/>
                                </a:rPr>
                                <m:t>−4</m:t>
                              </m:r>
                            </m:sup>
                          </m:sSup>
                        </m:num>
                        <m:den>
                          <m:r>
                            <a:rPr lang="en-US" sz="1800" i="1" smtClean="0">
                              <a:latin typeface="Cambria Math" panose="02040503050406030204" pitchFamily="18" charset="0"/>
                            </a:rPr>
                            <m:t>1</m:t>
                          </m:r>
                          <m:r>
                            <a:rPr lang="en-US" sz="1800" b="0" i="1" smtClean="0">
                              <a:latin typeface="Cambria Math" panose="02040503050406030204" pitchFamily="18" charset="0"/>
                            </a:rPr>
                            <m:t>+0.1</m:t>
                          </m:r>
                        </m:den>
                      </m:f>
                      <m:r>
                        <a:rPr lang="en-US" sz="1800" b="0" i="1" smtClean="0">
                          <a:latin typeface="Cambria Math" panose="02040503050406030204" pitchFamily="18" charset="0"/>
                        </a:rPr>
                        <m:t>=</m:t>
                      </m:r>
                      <m:r>
                        <a:rPr lang="en-US" sz="1800" i="1">
                          <a:latin typeface="Cambria Math" panose="02040503050406030204" pitchFamily="18" charset="0"/>
                        </a:rPr>
                        <m:t>(1.</m:t>
                      </m:r>
                      <m:r>
                        <a:rPr lang="en-US" sz="1800" b="0" i="1" smtClean="0">
                          <a:latin typeface="Cambria Math" panose="02040503050406030204" pitchFamily="18" charset="0"/>
                        </a:rPr>
                        <m:t>7364</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7.7455</m:t>
                      </m:r>
                      <m:r>
                        <a:rPr lang="en-US" sz="1800" i="1">
                          <a:latin typeface="Cambria Math" panose="02040503050406030204" pitchFamily="18" charset="0"/>
                        </a:rPr>
                        <m:t>)∙</m:t>
                      </m:r>
                      <m:sSup>
                        <m:sSupPr>
                          <m:ctrlPr>
                            <a:rPr lang="en-US" sz="1800" i="1">
                              <a:latin typeface="Cambria Math" panose="02040503050406030204" pitchFamily="18" charset="0"/>
                            </a:rPr>
                          </m:ctrlPr>
                        </m:sSupPr>
                        <m:e>
                          <m:r>
                            <a:rPr lang="en-US" sz="1800" i="1">
                              <a:latin typeface="Cambria Math" panose="02040503050406030204" pitchFamily="18" charset="0"/>
                            </a:rPr>
                            <m:t>10</m:t>
                          </m:r>
                        </m:e>
                        <m:sup>
                          <m:r>
                            <a:rPr lang="en-US" sz="1800" i="1">
                              <a:latin typeface="Cambria Math" panose="02040503050406030204" pitchFamily="18" charset="0"/>
                            </a:rPr>
                            <m:t>−4</m:t>
                          </m:r>
                        </m:sup>
                      </m:sSup>
                    </m:oMath>
                  </m:oMathPara>
                </a14:m>
                <a:endParaRPr lang="en-US" sz="1800" dirty="0"/>
              </a:p>
            </p:txBody>
          </p:sp>
        </mc:Choice>
        <mc:Fallback xmlns="">
          <p:sp>
            <p:nvSpPr>
              <p:cNvPr id="17" name="TextBox 16"/>
              <p:cNvSpPr txBox="1">
                <a:spLocks noRot="1" noChangeAspect="1" noMove="1" noResize="1" noEditPoints="1" noAdjustHandles="1" noChangeArrowheads="1" noChangeShapeType="1" noTextEdit="1"/>
              </p:cNvSpPr>
              <p:nvPr/>
            </p:nvSpPr>
            <p:spPr>
              <a:xfrm>
                <a:off x="2276159" y="4732894"/>
                <a:ext cx="5428537" cy="55925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771634" y="5460544"/>
                <a:ext cx="8006231" cy="5592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𝑑</m:t>
                      </m:r>
                      <m:r>
                        <a:rPr lang="en-US" sz="1800" b="0" i="1" smtClean="0">
                          <a:latin typeface="Cambria Math" panose="02040503050406030204" pitchFamily="18" charset="0"/>
                        </a:rPr>
                        <m:t>=</m:t>
                      </m:r>
                      <m:f>
                        <m:fPr>
                          <m:ctrlPr>
                            <a:rPr lang="en-US" sz="1800" i="1" smtClean="0">
                              <a:latin typeface="Cambria Math" panose="02040503050406030204" pitchFamily="18" charset="0"/>
                            </a:rPr>
                          </m:ctrlPr>
                        </m:fPr>
                        <m:num>
                          <m:r>
                            <a:rPr lang="en-US" sz="1800" b="0" i="1" smtClean="0">
                              <a:latin typeface="Cambria Math" panose="02040503050406030204" pitchFamily="18" charset="0"/>
                            </a:rPr>
                            <m:t>(1.92−</m:t>
                          </m:r>
                          <m:r>
                            <a:rPr lang="en-US" sz="1800" b="0" i="1" smtClean="0">
                              <a:latin typeface="Cambria Math" panose="02040503050406030204" pitchFamily="18" charset="0"/>
                            </a:rPr>
                            <m:t>𝑗</m:t>
                          </m:r>
                          <m:r>
                            <a:rPr lang="en-US" sz="1800" b="0" i="1" smtClean="0">
                              <a:latin typeface="Cambria Math" panose="02040503050406030204" pitchFamily="18" charset="0"/>
                            </a:rPr>
                            <m:t>8.52)∙</m:t>
                          </m:r>
                          <m:sSup>
                            <m:sSupPr>
                              <m:ctrlPr>
                                <a:rPr lang="en-US" sz="1800" i="1">
                                  <a:latin typeface="Cambria Math" panose="02040503050406030204" pitchFamily="18" charset="0"/>
                                </a:rPr>
                              </m:ctrlPr>
                            </m:sSupPr>
                            <m:e>
                              <m:r>
                                <a:rPr lang="en-US" sz="1800" b="0" i="1" smtClean="0">
                                  <a:latin typeface="Cambria Math" panose="02040503050406030204" pitchFamily="18" charset="0"/>
                                </a:rPr>
                                <m:t>10</m:t>
                              </m:r>
                            </m:e>
                            <m:sup>
                              <m:r>
                                <a:rPr lang="en-US" sz="1800" b="0" i="1" smtClean="0">
                                  <a:latin typeface="Cambria Math" panose="02040503050406030204" pitchFamily="18" charset="0"/>
                                </a:rPr>
                                <m:t>−4</m:t>
                              </m:r>
                            </m:sup>
                          </m:sSup>
                          <m:r>
                            <a:rPr lang="en-US" sz="1800" i="1">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m:t>
                          </m:r>
                          <m:r>
                            <a:rPr lang="en-US" sz="1800" i="1">
                              <a:latin typeface="Cambria Math" panose="02040503050406030204" pitchFamily="18" charset="0"/>
                            </a:rPr>
                            <m:t>0.0</m:t>
                          </m:r>
                          <m:r>
                            <a:rPr lang="en-US" sz="1800" b="0" i="1" smtClean="0">
                              <a:latin typeface="Cambria Math" panose="02040503050406030204" pitchFamily="18" charset="0"/>
                            </a:rPr>
                            <m:t>122</m:t>
                          </m:r>
                          <m:r>
                            <a:rPr lang="en-US" sz="1800" i="1">
                              <a:latin typeface="Cambria Math" panose="02040503050406030204" pitchFamily="18" charset="0"/>
                            </a:rPr>
                            <m:t>+</m:t>
                          </m:r>
                          <m:r>
                            <a:rPr lang="en-US" sz="1800" i="1">
                              <a:latin typeface="Cambria Math" panose="02040503050406030204" pitchFamily="18" charset="0"/>
                            </a:rPr>
                            <m:t>𝑗</m:t>
                          </m:r>
                          <m:r>
                            <a:rPr lang="en-US" sz="1800" i="1">
                              <a:latin typeface="Cambria Math" panose="02040503050406030204" pitchFamily="18" charset="0"/>
                            </a:rPr>
                            <m:t>0.0235</m:t>
                          </m:r>
                          <m:r>
                            <m:rPr>
                              <m:nor/>
                            </m:rPr>
                            <a:rPr lang="en-US" sz="1800" dirty="0"/>
                            <m:t> </m:t>
                          </m:r>
                          <m:r>
                            <a:rPr lang="en-US" sz="1800" b="0" i="1" smtClean="0">
                              <a:latin typeface="Cambria Math" panose="02040503050406030204" pitchFamily="18" charset="0"/>
                              <a:ea typeface="Cambria Math" panose="02040503050406030204" pitchFamily="18" charset="0"/>
                            </a:rPr>
                            <m:t>)</m:t>
                          </m:r>
                        </m:num>
                        <m:den>
                          <m:r>
                            <a:rPr lang="en-US" sz="1800" i="1" smtClean="0">
                              <a:latin typeface="Cambria Math" panose="02040503050406030204" pitchFamily="18" charset="0"/>
                            </a:rPr>
                            <m:t>1</m:t>
                          </m:r>
                          <m:r>
                            <a:rPr lang="en-US" sz="1800" b="0" i="1" smtClean="0">
                              <a:latin typeface="Cambria Math" panose="02040503050406030204" pitchFamily="18" charset="0"/>
                            </a:rPr>
                            <m:t>+0.1</m:t>
                          </m:r>
                        </m:den>
                      </m:f>
                      <m:r>
                        <a:rPr lang="en-US" sz="1800" b="0" i="1" smtClean="0">
                          <a:latin typeface="Cambria Math" panose="02040503050406030204" pitchFamily="18" charset="0"/>
                        </a:rPr>
                        <m:t>+0.1+1=1</m:t>
                      </m:r>
                      <m:r>
                        <a:rPr lang="en-US" sz="1800" i="1">
                          <a:latin typeface="Cambria Math" panose="02040503050406030204" pitchFamily="18" charset="0"/>
                        </a:rPr>
                        <m:t>.</m:t>
                      </m:r>
                      <m:r>
                        <a:rPr lang="en-US" sz="1800" b="0" i="1" smtClean="0">
                          <a:latin typeface="Cambria Math" panose="02040503050406030204" pitchFamily="18" charset="0"/>
                        </a:rPr>
                        <m:t>1002−</m:t>
                      </m:r>
                      <m:r>
                        <a:rPr lang="en-US" sz="1800" i="1">
                          <a:latin typeface="Cambria Math" panose="02040503050406030204" pitchFamily="18" charset="0"/>
                        </a:rPr>
                        <m:t>𝑗</m:t>
                      </m:r>
                      <m:r>
                        <a:rPr lang="en-US" sz="1800" i="1">
                          <a:latin typeface="Cambria Math" panose="02040503050406030204" pitchFamily="18" charset="0"/>
                        </a:rPr>
                        <m:t>0.000005</m:t>
                      </m:r>
                    </m:oMath>
                  </m:oMathPara>
                </a14:m>
                <a:endParaRPr lang="en-US" sz="1800" dirty="0"/>
              </a:p>
            </p:txBody>
          </p:sp>
        </mc:Choice>
        <mc:Fallback xmlns="">
          <p:sp>
            <p:nvSpPr>
              <p:cNvPr id="18" name="TextBox 17"/>
              <p:cNvSpPr txBox="1">
                <a:spLocks noRot="1" noChangeAspect="1" noMove="1" noResize="1" noEditPoints="1" noAdjustHandles="1" noChangeArrowheads="1" noChangeShapeType="1" noTextEdit="1"/>
              </p:cNvSpPr>
              <p:nvPr/>
            </p:nvSpPr>
            <p:spPr>
              <a:xfrm>
                <a:off x="771634" y="5460544"/>
                <a:ext cx="8006231" cy="559256"/>
              </a:xfrm>
              <a:prstGeom prst="rect">
                <a:avLst/>
              </a:prstGeom>
              <a:blipFill>
                <a:blip r:embed="rId7"/>
                <a:stretch>
                  <a:fillRect/>
                </a:stretch>
              </a:blipFill>
            </p:spPr>
            <p:txBody>
              <a:bodyPr/>
              <a:lstStyle/>
              <a:p>
                <a:r>
                  <a:rPr lang="en-US">
                    <a:noFill/>
                  </a:rPr>
                  <a:t> </a:t>
                </a:r>
              </a:p>
            </p:txBody>
          </p:sp>
        </mc:Fallback>
      </mc:AlternateContent>
      <p:sp>
        <p:nvSpPr>
          <p:cNvPr id="12"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18463573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779654" cy="584775"/>
          </a:xfrm>
          <a:prstGeom prst="rect">
            <a:avLst/>
          </a:prstGeom>
        </p:spPr>
        <p:txBody>
          <a:bodyPr wrap="none">
            <a:spAutoFit/>
          </a:bodyPr>
          <a:lstStyle/>
          <a:p>
            <a:r>
              <a:rPr lang="en-US" altLang="zh-CN" sz="3200" dirty="0">
                <a:solidFill>
                  <a:srgbClr val="C8102E"/>
                </a:solidFill>
                <a:latin typeface="+mj-lt"/>
                <a:ea typeface="+mj-ea"/>
                <a:cs typeface="+mj-cs"/>
              </a:rPr>
              <a:t>Example</a:t>
            </a:r>
            <a:endParaRPr lang="en-US" sz="3200" dirty="0">
              <a:solidFill>
                <a:srgbClr val="C8102E"/>
              </a:solidFill>
              <a:latin typeface="+mj-lt"/>
              <a:ea typeface="+mj-ea"/>
              <a:cs typeface="+mj-cs"/>
            </a:endParaRPr>
          </a:p>
        </p:txBody>
      </p:sp>
      <p:sp>
        <p:nvSpPr>
          <p:cNvPr id="4" name="Slide Number Placeholder 3"/>
          <p:cNvSpPr>
            <a:spLocks noGrp="1"/>
          </p:cNvSpPr>
          <p:nvPr>
            <p:ph type="sldNum" sz="quarter" idx="12"/>
          </p:nvPr>
        </p:nvSpPr>
        <p:spPr/>
        <p:txBody>
          <a:bodyPr/>
          <a:lstStyle/>
          <a:p>
            <a:fld id="{5B7A2384-8C5D-49F6-8259-B9A64ECD4852}" type="slidenum">
              <a:rPr lang="en-US" smtClean="0"/>
              <a:t>34</a:t>
            </a:fld>
            <a:endParaRPr lang="en-US" dirty="0"/>
          </a:p>
        </p:txBody>
      </p:sp>
      <p:sp>
        <p:nvSpPr>
          <p:cNvPr id="5" name="Rectangle 4"/>
          <p:cNvSpPr/>
          <p:nvPr/>
        </p:nvSpPr>
        <p:spPr>
          <a:xfrm>
            <a:off x="152400" y="762000"/>
            <a:ext cx="8991600" cy="400110"/>
          </a:xfrm>
          <a:prstGeom prst="rect">
            <a:avLst/>
          </a:prstGeom>
        </p:spPr>
        <p:txBody>
          <a:bodyPr wrap="square">
            <a:spAutoFit/>
          </a:bodyPr>
          <a:lstStyle/>
          <a:p>
            <a:r>
              <a:rPr lang="en-US" sz="2000" dirty="0">
                <a:solidFill>
                  <a:srgbClr val="000000"/>
                </a:solidFill>
              </a:rPr>
              <a:t>Applying the generalized constants,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3" name="Rectangle 12"/>
              <p:cNvSpPr/>
              <p:nvPr/>
            </p:nvSpPr>
            <p:spPr>
              <a:xfrm>
                <a:off x="2135513" y="1260644"/>
                <a:ext cx="6196440"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𝑠</m:t>
                          </m:r>
                        </m:sub>
                      </m:sSub>
                      <m:r>
                        <a:rPr lang="en-US" sz="2000" b="0" i="1" smtClean="0">
                          <a:latin typeface="Cambria Math" panose="02040503050406030204" pitchFamily="18" charset="0"/>
                        </a:rPr>
                        <m:t>=</m:t>
                      </m:r>
                      <m:r>
                        <a:rPr lang="en-US" sz="2000" b="0" i="1" smtClean="0">
                          <a:latin typeface="Cambria Math" panose="02040503050406030204" pitchFamily="18" charset="0"/>
                        </a:rPr>
                        <m:t>𝑎</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rPr>
                        <m:t>2640</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0+</m:t>
                      </m:r>
                      <m:r>
                        <a:rPr lang="en-US" sz="2000" b="0" i="1" smtClean="0">
                          <a:latin typeface="Cambria Math" panose="02040503050406030204" pitchFamily="18" charset="0"/>
                        </a:rPr>
                        <m:t>𝑏</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rPr>
                        <m:t>312.5</m:t>
                      </m:r>
                      <m:r>
                        <a:rPr lang="en-US" sz="2000" i="1">
                          <a:latin typeface="Cambria Math" panose="02040503050406030204" pitchFamily="18" charset="0"/>
                          <a:ea typeface="Cambria Math" panose="02040503050406030204" pitchFamily="18" charset="0"/>
                        </a:rPr>
                        <m:t>∠−25.84</m:t>
                      </m:r>
                      <m:r>
                        <a:rPr lang="en-US" sz="2000" i="1">
                          <a:latin typeface="Cambria Math" panose="02040503050406030204" pitchFamily="18" charset="0"/>
                        </a:rPr>
                        <m:t>=</m:t>
                      </m:r>
                      <m:r>
                        <a:rPr lang="en-US" sz="2000" b="0" i="1" smtClean="0">
                          <a:latin typeface="Cambria Math" panose="02040503050406030204" pitchFamily="18" charset="0"/>
                        </a:rPr>
                        <m:t>2406.0</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0.1</m:t>
                      </m:r>
                      <m:r>
                        <a:rPr lang="en-US" sz="2000" i="1">
                          <a:latin typeface="Cambria Math" panose="02040503050406030204" pitchFamily="18" charset="0"/>
                        </a:rPr>
                        <m:t> </m:t>
                      </m:r>
                      <m:r>
                        <a:rPr lang="en-US" sz="2000" b="0" i="1" smtClean="0">
                          <a:latin typeface="Cambria Math" panose="02040503050406030204" pitchFamily="18" charset="0"/>
                        </a:rPr>
                        <m:t>𝑉</m:t>
                      </m:r>
                    </m:oMath>
                  </m:oMathPara>
                </a14:m>
                <a:endParaRPr lang="en-US" sz="2000" dirty="0"/>
              </a:p>
            </p:txBody>
          </p:sp>
        </mc:Choice>
        <mc:Fallback xmlns="">
          <p:sp>
            <p:nvSpPr>
              <p:cNvPr id="13" name="Rectangle 12"/>
              <p:cNvSpPr>
                <a:spLocks noRot="1" noChangeAspect="1" noMove="1" noResize="1" noEditPoints="1" noAdjustHandles="1" noChangeArrowheads="1" noChangeShapeType="1" noTextEdit="1"/>
              </p:cNvSpPr>
              <p:nvPr/>
            </p:nvSpPr>
            <p:spPr>
              <a:xfrm>
                <a:off x="2135513" y="1260644"/>
                <a:ext cx="6196440" cy="40011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2146023" y="1752600"/>
                <a:ext cx="6758197"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𝑠</m:t>
                          </m:r>
                        </m:sub>
                      </m:sSub>
                      <m:r>
                        <a:rPr lang="en-US" sz="2000" b="0" i="1" smtClean="0">
                          <a:latin typeface="Cambria Math" panose="02040503050406030204" pitchFamily="18" charset="0"/>
                        </a:rPr>
                        <m:t>=</m:t>
                      </m:r>
                      <m:r>
                        <a:rPr lang="en-US" sz="2000" b="0" i="1" smtClean="0">
                          <a:latin typeface="Cambria Math" panose="02040503050406030204" pitchFamily="18" charset="0"/>
                        </a:rPr>
                        <m:t>𝑐</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rPr>
                        <m:t>2640</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0+</m:t>
                      </m:r>
                      <m:r>
                        <a:rPr lang="en-US" sz="2000" b="0" i="1" smtClean="0">
                          <a:latin typeface="Cambria Math" panose="02040503050406030204" pitchFamily="18" charset="0"/>
                        </a:rPr>
                        <m:t>𝑑</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rPr>
                        <m:t>312.5</m:t>
                      </m:r>
                      <m:r>
                        <a:rPr lang="en-US" sz="2000" i="1">
                          <a:latin typeface="Cambria Math" panose="02040503050406030204" pitchFamily="18" charset="0"/>
                          <a:ea typeface="Cambria Math" panose="02040503050406030204" pitchFamily="18" charset="0"/>
                        </a:rPr>
                        <m:t>∠−25.84</m:t>
                      </m:r>
                      <m:r>
                        <a:rPr lang="en-US" sz="2000" i="1">
                          <a:latin typeface="Cambria Math" panose="02040503050406030204" pitchFamily="18" charset="0"/>
                        </a:rPr>
                        <m:t>=</m:t>
                      </m:r>
                      <m:r>
                        <a:rPr lang="en-US" sz="2000" b="0" i="1" smtClean="0">
                          <a:latin typeface="Cambria Math" panose="02040503050406030204" pitchFamily="18" charset="0"/>
                        </a:rPr>
                        <m:t>345.06</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−26.11</m:t>
                      </m:r>
                      <m:r>
                        <a:rPr lang="en-US" sz="2000" i="1">
                          <a:latin typeface="Cambria Math" panose="02040503050406030204" pitchFamily="18" charset="0"/>
                        </a:rPr>
                        <m:t> </m:t>
                      </m:r>
                      <m:r>
                        <a:rPr lang="en-US" sz="2000" b="0" i="1" smtClean="0">
                          <a:latin typeface="Cambria Math" panose="02040503050406030204" pitchFamily="18" charset="0"/>
                        </a:rPr>
                        <m:t>𝐴</m:t>
                      </m:r>
                    </m:oMath>
                  </m:oMathPara>
                </a14:m>
                <a:endParaRPr lang="en-US" sz="2000" dirty="0"/>
              </a:p>
            </p:txBody>
          </p:sp>
        </mc:Choice>
        <mc:Fallback xmlns="">
          <p:sp>
            <p:nvSpPr>
              <p:cNvPr id="16" name="Rectangle 15"/>
              <p:cNvSpPr>
                <a:spLocks noRot="1" noChangeAspect="1" noMove="1" noResize="1" noEditPoints="1" noAdjustHandles="1" noChangeArrowheads="1" noChangeShapeType="1" noTextEdit="1"/>
              </p:cNvSpPr>
              <p:nvPr/>
            </p:nvSpPr>
            <p:spPr>
              <a:xfrm>
                <a:off x="2146023" y="1752600"/>
                <a:ext cx="6758197" cy="400110"/>
              </a:xfrm>
              <a:prstGeom prst="rect">
                <a:avLst/>
              </a:prstGeom>
              <a:blipFill>
                <a:blip r:embed="rId3"/>
                <a:stretch>
                  <a:fillRect/>
                </a:stretch>
              </a:blipFill>
            </p:spPr>
            <p:txBody>
              <a:bodyPr/>
              <a:lstStyle/>
              <a:p>
                <a:r>
                  <a:rPr lang="en-US">
                    <a:noFill/>
                  </a:rPr>
                  <a:t> </a:t>
                </a:r>
              </a:p>
            </p:txBody>
          </p:sp>
        </mc:Fallback>
      </mc:AlternateContent>
      <p:sp>
        <p:nvSpPr>
          <p:cNvPr id="7" name="Rectangle 6"/>
          <p:cNvSpPr/>
          <p:nvPr/>
        </p:nvSpPr>
        <p:spPr>
          <a:xfrm>
            <a:off x="160282" y="2120167"/>
            <a:ext cx="8983717" cy="707886"/>
          </a:xfrm>
          <a:prstGeom prst="rect">
            <a:avLst/>
          </a:prstGeom>
        </p:spPr>
        <p:txBody>
          <a:bodyPr wrap="square">
            <a:spAutoFit/>
          </a:bodyPr>
          <a:lstStyle/>
          <a:p>
            <a:pPr algn="just"/>
            <a:r>
              <a:rPr lang="en-US" sz="2000" dirty="0">
                <a:solidFill>
                  <a:srgbClr val="000000"/>
                </a:solidFill>
              </a:rPr>
              <a:t>When the load-side voltage is determined knowing the source voltage and load current, the </a:t>
            </a:r>
            <a:r>
              <a:rPr lang="en-US" sz="2000" i="1" dirty="0">
                <a:solidFill>
                  <a:srgbClr val="000000"/>
                </a:solidFill>
              </a:rPr>
              <a:t>A</a:t>
            </a:r>
            <a:r>
              <a:rPr lang="en-US" sz="2000" dirty="0">
                <a:solidFill>
                  <a:srgbClr val="000000"/>
                </a:solidFill>
              </a:rPr>
              <a:t> and </a:t>
            </a:r>
            <a:r>
              <a:rPr lang="en-US" sz="2000" i="1" dirty="0">
                <a:solidFill>
                  <a:srgbClr val="000000"/>
                </a:solidFill>
              </a:rPr>
              <a:t>B</a:t>
            </a:r>
            <a:r>
              <a:rPr lang="en-US" sz="2000" dirty="0">
                <a:solidFill>
                  <a:srgbClr val="000000"/>
                </a:solidFill>
              </a:rPr>
              <a:t> parameters are needed:</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20" name="TextBox 19"/>
              <p:cNvSpPr txBox="1"/>
              <p:nvPr/>
            </p:nvSpPr>
            <p:spPr>
              <a:xfrm>
                <a:off x="4283345" y="2766693"/>
                <a:ext cx="1481303" cy="6301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𝐴</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sSub>
                            <m:sSubPr>
                              <m:ctrlPr>
                                <a:rPr lang="en-US" sz="2000" i="1">
                                  <a:latin typeface="Cambria Math" panose="02040503050406030204" pitchFamily="18" charset="0"/>
                                </a:rPr>
                              </m:ctrlPr>
                            </m:sSubPr>
                            <m:e>
                              <m:r>
                                <a:rPr lang="en-US" sz="2000" b="0" i="1" smtClean="0">
                                  <a:latin typeface="Cambria Math" panose="02040503050406030204" pitchFamily="18" charset="0"/>
                                </a:rPr>
                                <m:t>𝑛</m:t>
                              </m:r>
                            </m:e>
                            <m:sub>
                              <m:r>
                                <a:rPr lang="en-US" altLang="zh-CN" sz="2000" i="1">
                                  <a:latin typeface="Cambria Math" panose="02040503050406030204" pitchFamily="18" charset="0"/>
                                </a:rPr>
                                <m:t>𝑡</m:t>
                              </m:r>
                            </m:sub>
                          </m:sSub>
                        </m:den>
                      </m:f>
                      <m:r>
                        <a:rPr lang="en-US" sz="2000" b="0" i="1" smtClean="0">
                          <a:latin typeface="Cambria Math" panose="02040503050406030204" pitchFamily="18" charset="0"/>
                        </a:rPr>
                        <m:t>=1.1</m:t>
                      </m:r>
                    </m:oMath>
                  </m:oMathPara>
                </a14:m>
                <a:endParaRPr lang="en-US" sz="2000" dirty="0"/>
              </a:p>
            </p:txBody>
          </p:sp>
        </mc:Choice>
        <mc:Fallback xmlns="">
          <p:sp>
            <p:nvSpPr>
              <p:cNvPr id="20" name="TextBox 19"/>
              <p:cNvSpPr txBox="1">
                <a:spLocks noRot="1" noChangeAspect="1" noMove="1" noResize="1" noEditPoints="1" noAdjustHandles="1" noChangeArrowheads="1" noChangeShapeType="1" noTextEdit="1"/>
              </p:cNvSpPr>
              <p:nvPr/>
            </p:nvSpPr>
            <p:spPr>
              <a:xfrm>
                <a:off x="4283345" y="2766693"/>
                <a:ext cx="1481303" cy="630173"/>
              </a:xfrm>
              <a:prstGeom prst="rect">
                <a:avLst/>
              </a:prstGeom>
              <a:blipFill>
                <a:blip r:embed="rId4"/>
                <a:stretch>
                  <a:fillRect b="-9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3657600" y="3449470"/>
                <a:ext cx="308296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𝐵</m:t>
                      </m:r>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altLang="zh-CN" sz="2000" i="1">
                              <a:latin typeface="Cambria Math" panose="02040503050406030204" pitchFamily="18" charset="0"/>
                            </a:rPr>
                            <m:t>𝑡</m:t>
                          </m:r>
                        </m:sub>
                      </m:sSub>
                      <m:r>
                        <a:rPr lang="en-US" altLang="zh-CN" sz="2000" b="0" i="1" smtClean="0">
                          <a:latin typeface="Cambria Math" panose="02040503050406030204" pitchFamily="18" charset="0"/>
                        </a:rPr>
                        <m:t>=0.0111+</m:t>
                      </m:r>
                      <m:r>
                        <a:rPr lang="en-US" altLang="zh-CN" sz="2000" b="0" i="1" smtClean="0">
                          <a:latin typeface="Cambria Math" panose="02040503050406030204" pitchFamily="18" charset="0"/>
                        </a:rPr>
                        <m:t>𝑗</m:t>
                      </m:r>
                      <m:r>
                        <a:rPr lang="en-US" altLang="zh-CN" sz="2000" b="0" i="1" smtClean="0">
                          <a:latin typeface="Cambria Math" panose="02040503050406030204" pitchFamily="18" charset="0"/>
                        </a:rPr>
                        <m:t>0.0235</m:t>
                      </m:r>
                    </m:oMath>
                  </m:oMathPara>
                </a14:m>
                <a:endParaRPr lang="en-US" sz="2000" dirty="0"/>
              </a:p>
            </p:txBody>
          </p:sp>
        </mc:Choice>
        <mc:Fallback xmlns="">
          <p:sp>
            <p:nvSpPr>
              <p:cNvPr id="21" name="TextBox 20"/>
              <p:cNvSpPr txBox="1">
                <a:spLocks noRot="1" noChangeAspect="1" noMove="1" noResize="1" noEditPoints="1" noAdjustHandles="1" noChangeArrowheads="1" noChangeShapeType="1" noTextEdit="1"/>
              </p:cNvSpPr>
              <p:nvPr/>
            </p:nvSpPr>
            <p:spPr>
              <a:xfrm>
                <a:off x="3657600" y="3449470"/>
                <a:ext cx="3082960" cy="307777"/>
              </a:xfrm>
              <a:prstGeom prst="rect">
                <a:avLst/>
              </a:prstGeom>
              <a:blipFill>
                <a:blip r:embed="rId5"/>
                <a:stretch>
                  <a:fillRect l="-1186" r="-1383" b="-36000"/>
                </a:stretch>
              </a:blipFill>
            </p:spPr>
            <p:txBody>
              <a:bodyPr/>
              <a:lstStyle/>
              <a:p>
                <a:r>
                  <a:rPr lang="en-US">
                    <a:noFill/>
                  </a:rPr>
                  <a:t> </a:t>
                </a:r>
              </a:p>
            </p:txBody>
          </p:sp>
        </mc:Fallback>
      </mc:AlternateContent>
      <p:sp>
        <p:nvSpPr>
          <p:cNvPr id="10" name="Rectangle 9"/>
          <p:cNvSpPr/>
          <p:nvPr/>
        </p:nvSpPr>
        <p:spPr>
          <a:xfrm>
            <a:off x="178676" y="3786110"/>
            <a:ext cx="8889124" cy="400110"/>
          </a:xfrm>
          <a:prstGeom prst="rect">
            <a:avLst/>
          </a:prstGeom>
        </p:spPr>
        <p:txBody>
          <a:bodyPr wrap="square">
            <a:spAutoFit/>
          </a:bodyPr>
          <a:lstStyle/>
          <a:p>
            <a:r>
              <a:rPr lang="en-US" sz="2000" dirty="0">
                <a:solidFill>
                  <a:srgbClr val="000000"/>
                </a:solidFill>
              </a:rPr>
              <a:t>The load voltage is then</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22" name="Rectangle 21"/>
              <p:cNvSpPr/>
              <p:nvPr/>
            </p:nvSpPr>
            <p:spPr>
              <a:xfrm>
                <a:off x="2161789" y="4340003"/>
                <a:ext cx="6709978"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𝐿</m:t>
                          </m:r>
                        </m:sub>
                      </m:sSub>
                      <m:r>
                        <a:rPr lang="en-US" sz="2000" b="0" i="1" smtClean="0">
                          <a:latin typeface="Cambria Math" panose="02040503050406030204" pitchFamily="18" charset="0"/>
                        </a:rPr>
                        <m:t>=</m:t>
                      </m:r>
                      <m:r>
                        <a:rPr lang="en-US" sz="2000" b="0" i="1" smtClean="0">
                          <a:latin typeface="Cambria Math" panose="02040503050406030204" pitchFamily="18" charset="0"/>
                        </a:rPr>
                        <m:t>𝐴</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rPr>
                        <m:t>2406.04</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0.107−</m:t>
                      </m:r>
                      <m:r>
                        <a:rPr lang="en-US" sz="2000" b="0" i="1" smtClean="0">
                          <a:latin typeface="Cambria Math" panose="02040503050406030204" pitchFamily="18" charset="0"/>
                        </a:rPr>
                        <m:t>𝐵</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rPr>
                        <m:t>312.5</m:t>
                      </m:r>
                      <m:r>
                        <a:rPr lang="en-US" sz="2000" i="1">
                          <a:latin typeface="Cambria Math" panose="02040503050406030204" pitchFamily="18" charset="0"/>
                          <a:ea typeface="Cambria Math" panose="02040503050406030204" pitchFamily="18" charset="0"/>
                        </a:rPr>
                        <m:t>∠−25.84</m:t>
                      </m:r>
                      <m:r>
                        <a:rPr lang="en-US" sz="2000" i="1">
                          <a:latin typeface="Cambria Math" panose="02040503050406030204" pitchFamily="18" charset="0"/>
                        </a:rPr>
                        <m:t>=</m:t>
                      </m:r>
                      <m:r>
                        <a:rPr lang="en-US" sz="2000" b="0" i="1" smtClean="0">
                          <a:latin typeface="Cambria Math" panose="02040503050406030204" pitchFamily="18" charset="0"/>
                        </a:rPr>
                        <m:t>2640</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0</m:t>
                      </m:r>
                      <m:r>
                        <a:rPr lang="en-US" sz="2000" i="1">
                          <a:latin typeface="Cambria Math" panose="02040503050406030204" pitchFamily="18" charset="0"/>
                        </a:rPr>
                        <m:t> </m:t>
                      </m:r>
                      <m:r>
                        <a:rPr lang="en-US" sz="2000" b="0" i="1" smtClean="0">
                          <a:latin typeface="Cambria Math" panose="02040503050406030204" pitchFamily="18" charset="0"/>
                        </a:rPr>
                        <m:t>𝑉</m:t>
                      </m:r>
                    </m:oMath>
                  </m:oMathPara>
                </a14:m>
                <a:endParaRPr lang="en-US" sz="2000" dirty="0"/>
              </a:p>
            </p:txBody>
          </p:sp>
        </mc:Choice>
        <mc:Fallback xmlns="">
          <p:sp>
            <p:nvSpPr>
              <p:cNvPr id="22" name="Rectangle 21"/>
              <p:cNvSpPr>
                <a:spLocks noRot="1" noChangeAspect="1" noMove="1" noResize="1" noEditPoints="1" noAdjustHandles="1" noChangeArrowheads="1" noChangeShapeType="1" noTextEdit="1"/>
              </p:cNvSpPr>
              <p:nvPr/>
            </p:nvSpPr>
            <p:spPr>
              <a:xfrm>
                <a:off x="2161789" y="4340003"/>
                <a:ext cx="6709978" cy="400110"/>
              </a:xfrm>
              <a:prstGeom prst="rect">
                <a:avLst/>
              </a:prstGeom>
              <a:blipFill>
                <a:blip r:embed="rId6"/>
                <a:stretch>
                  <a:fillRect b="-1515"/>
                </a:stretch>
              </a:blipFill>
            </p:spPr>
            <p:txBody>
              <a:bodyPr/>
              <a:lstStyle/>
              <a:p>
                <a:r>
                  <a:rPr lang="en-US">
                    <a:noFill/>
                  </a:rPr>
                  <a:t> </a:t>
                </a:r>
              </a:p>
            </p:txBody>
          </p:sp>
        </mc:Fallback>
      </mc:AlternateContent>
      <p:sp>
        <p:nvSpPr>
          <p:cNvPr id="12"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22988544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779654" cy="584775"/>
          </a:xfrm>
          <a:prstGeom prst="rect">
            <a:avLst/>
          </a:prstGeom>
        </p:spPr>
        <p:txBody>
          <a:bodyPr wrap="none">
            <a:spAutoFit/>
          </a:bodyPr>
          <a:lstStyle/>
          <a:p>
            <a:r>
              <a:rPr lang="en-US" altLang="zh-CN" sz="3200" dirty="0">
                <a:solidFill>
                  <a:srgbClr val="C8102E"/>
                </a:solidFill>
                <a:latin typeface="+mj-lt"/>
                <a:ea typeface="+mj-ea"/>
                <a:cs typeface="+mj-cs"/>
              </a:rPr>
              <a:t>Example</a:t>
            </a:r>
            <a:endParaRPr lang="en-US" sz="3200" dirty="0">
              <a:solidFill>
                <a:srgbClr val="C8102E"/>
              </a:solidFill>
              <a:latin typeface="+mj-lt"/>
              <a:ea typeface="+mj-ea"/>
              <a:cs typeface="+mj-cs"/>
            </a:endParaRPr>
          </a:p>
        </p:txBody>
      </p:sp>
      <p:sp>
        <p:nvSpPr>
          <p:cNvPr id="4" name="Slide Number Placeholder 3"/>
          <p:cNvSpPr>
            <a:spLocks noGrp="1"/>
          </p:cNvSpPr>
          <p:nvPr>
            <p:ph type="sldNum" sz="quarter" idx="12"/>
          </p:nvPr>
        </p:nvSpPr>
        <p:spPr/>
        <p:txBody>
          <a:bodyPr/>
          <a:lstStyle/>
          <a:p>
            <a:fld id="{5B7A2384-8C5D-49F6-8259-B9A64ECD4852}" type="slidenum">
              <a:rPr lang="en-US" smtClean="0"/>
              <a:t>35</a:t>
            </a:fld>
            <a:endParaRPr lang="en-US" dirty="0"/>
          </a:p>
        </p:txBody>
      </p:sp>
      <mc:AlternateContent xmlns:mc="http://schemas.openxmlformats.org/markup-compatibility/2006" xmlns:a14="http://schemas.microsoft.com/office/drawing/2010/main">
        <mc:Choice Requires="a14">
          <p:sp>
            <p:nvSpPr>
              <p:cNvPr id="12" name="TextBox 11"/>
              <p:cNvSpPr txBox="1"/>
              <p:nvPr/>
            </p:nvSpPr>
            <p:spPr>
              <a:xfrm>
                <a:off x="1828800" y="1682784"/>
                <a:ext cx="2342885" cy="6301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𝑎</m:t>
                      </m:r>
                      <m:r>
                        <a:rPr lang="en-US"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sSub>
                            <m:sSubPr>
                              <m:ctrlPr>
                                <a:rPr lang="en-US" sz="2000" i="1" smtClean="0">
                                  <a:latin typeface="Cambria Math" panose="02040503050406030204" pitchFamily="18" charset="0"/>
                                </a:rPr>
                              </m:ctrlPr>
                            </m:sSubPr>
                            <m:e>
                              <m:r>
                                <a:rPr lang="en-US" sz="2000" i="1">
                                  <a:latin typeface="Cambria Math" panose="02040503050406030204" pitchFamily="18" charset="0"/>
                                </a:rPr>
                                <m:t>1</m:t>
                              </m:r>
                              <m:r>
                                <a:rPr lang="en-US" sz="2000" b="0" i="1" smtClean="0">
                                  <a:latin typeface="Cambria Math" panose="02040503050406030204" pitchFamily="18" charset="0"/>
                                  <a:ea typeface="Cambria Math" panose="02040503050406030204" pitchFamily="18" charset="0"/>
                                </a:rPr>
                                <m:t>+</m:t>
                              </m:r>
                              <m:r>
                                <a:rPr lang="en-US" sz="2000" i="1">
                                  <a:latin typeface="Cambria Math" panose="02040503050406030204" pitchFamily="18" charset="0"/>
                                </a:rPr>
                                <m:t>𝑛</m:t>
                              </m:r>
                            </m:e>
                            <m:sub>
                              <m:r>
                                <a:rPr lang="en-US" sz="2000" i="1">
                                  <a:latin typeface="Cambria Math" panose="02040503050406030204" pitchFamily="18" charset="0"/>
                                </a:rPr>
                                <m:t>𝑡</m:t>
                              </m:r>
                            </m:sub>
                          </m:sSub>
                        </m:den>
                      </m:f>
                      <m:r>
                        <a:rPr lang="en-US" sz="2000" b="0" i="1" smtClean="0">
                          <a:latin typeface="Cambria Math" panose="02040503050406030204" pitchFamily="18" charset="0"/>
                        </a:rPr>
                        <m:t>=0.9091</m:t>
                      </m:r>
                    </m:oMath>
                  </m:oMathPara>
                </a14:m>
                <a:endParaRPr lang="en-US"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1828800" y="1682784"/>
                <a:ext cx="2342885" cy="630173"/>
              </a:xfrm>
              <a:prstGeom prst="rect">
                <a:avLst/>
              </a:prstGeom>
              <a:blipFill>
                <a:blip r:embed="rId2"/>
                <a:stretch>
                  <a:fillRect b="-9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1987373" y="2419815"/>
                <a:ext cx="1713867" cy="6281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𝑏</m:t>
                      </m:r>
                      <m:r>
                        <a:rPr lang="en-US" sz="2000" b="0" i="1" smtClean="0">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altLang="zh-CN" sz="2000" i="1">
                                  <a:latin typeface="Cambria Math" panose="02040503050406030204" pitchFamily="18" charset="0"/>
                                </a:rPr>
                                <m:t>𝑡</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1</m:t>
                              </m:r>
                              <m:r>
                                <a:rPr lang="en-US" sz="2000" b="0" i="1" smtClean="0">
                                  <a:latin typeface="Cambria Math" panose="02040503050406030204" pitchFamily="18" charset="0"/>
                                  <a:ea typeface="Cambria Math" panose="02040503050406030204" pitchFamily="18" charset="0"/>
                                </a:rPr>
                                <m:t>+</m:t>
                              </m:r>
                              <m:r>
                                <a:rPr lang="en-US" sz="2000" i="1">
                                  <a:latin typeface="Cambria Math" panose="02040503050406030204" pitchFamily="18" charset="0"/>
                                </a:rPr>
                                <m:t>𝑛</m:t>
                              </m:r>
                            </m:e>
                            <m:sub>
                              <m:r>
                                <a:rPr lang="en-US" sz="2000" i="1">
                                  <a:latin typeface="Cambria Math" panose="02040503050406030204" pitchFamily="18" charset="0"/>
                                </a:rPr>
                                <m:t>𝑡</m:t>
                              </m:r>
                            </m:sub>
                          </m:sSub>
                        </m:den>
                      </m:f>
                      <m:r>
                        <a:rPr lang="en-US" sz="2000" b="0" i="1" smtClean="0">
                          <a:latin typeface="Cambria Math" panose="02040503050406030204" pitchFamily="18" charset="0"/>
                        </a:rPr>
                        <m:t>=0</m:t>
                      </m:r>
                    </m:oMath>
                  </m:oMathPara>
                </a14:m>
                <a:endParaRPr lang="en-US" sz="2000" dirty="0"/>
              </a:p>
            </p:txBody>
          </p:sp>
        </mc:Choice>
        <mc:Fallback xmlns="">
          <p:sp>
            <p:nvSpPr>
              <p:cNvPr id="14" name="TextBox 13"/>
              <p:cNvSpPr txBox="1">
                <a:spLocks noRot="1" noChangeAspect="1" noMove="1" noResize="1" noEditPoints="1" noAdjustHandles="1" noChangeArrowheads="1" noChangeShapeType="1" noTextEdit="1"/>
              </p:cNvSpPr>
              <p:nvPr/>
            </p:nvSpPr>
            <p:spPr>
              <a:xfrm>
                <a:off x="1987373" y="2419815"/>
                <a:ext cx="1713867" cy="62818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5380302" y="1682784"/>
                <a:ext cx="1697131" cy="6281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𝑐</m:t>
                      </m:r>
                      <m:r>
                        <a:rPr lang="en-US" sz="2000" b="0" i="1" smtClean="0">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𝑌</m:t>
                              </m:r>
                            </m:e>
                            <m:sub>
                              <m:r>
                                <a:rPr lang="en-US" sz="2000" i="1">
                                  <a:latin typeface="Cambria Math" panose="02040503050406030204" pitchFamily="18" charset="0"/>
                                </a:rPr>
                                <m:t>𝑚</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1</m:t>
                              </m:r>
                              <m:r>
                                <a:rPr lang="en-US" sz="2000" b="0" i="1" smtClean="0">
                                  <a:latin typeface="Cambria Math" panose="02040503050406030204" pitchFamily="18" charset="0"/>
                                  <a:ea typeface="Cambria Math" panose="02040503050406030204" pitchFamily="18" charset="0"/>
                                </a:rPr>
                                <m:t>+</m:t>
                              </m:r>
                              <m:r>
                                <a:rPr lang="en-US" sz="2000" i="1">
                                  <a:latin typeface="Cambria Math" panose="02040503050406030204" pitchFamily="18" charset="0"/>
                                </a:rPr>
                                <m:t>𝑛</m:t>
                              </m:r>
                            </m:e>
                            <m:sub>
                              <m:r>
                                <a:rPr lang="en-US" sz="2000" i="1">
                                  <a:latin typeface="Cambria Math" panose="02040503050406030204" pitchFamily="18" charset="0"/>
                                </a:rPr>
                                <m:t>𝑡</m:t>
                              </m:r>
                            </m:sub>
                          </m:sSub>
                        </m:den>
                      </m:f>
                      <m:r>
                        <a:rPr lang="en-US" sz="2000" b="0" i="1" smtClean="0">
                          <a:latin typeface="Cambria Math" panose="02040503050406030204" pitchFamily="18" charset="0"/>
                        </a:rPr>
                        <m:t>=0</m:t>
                      </m:r>
                    </m:oMath>
                  </m:oMathPara>
                </a14:m>
                <a:endParaRPr lang="en-US" sz="2000" dirty="0"/>
              </a:p>
            </p:txBody>
          </p:sp>
        </mc:Choice>
        <mc:Fallback xmlns="">
          <p:sp>
            <p:nvSpPr>
              <p:cNvPr id="15" name="TextBox 14"/>
              <p:cNvSpPr txBox="1">
                <a:spLocks noRot="1" noChangeAspect="1" noMove="1" noResize="1" noEditPoints="1" noAdjustHandles="1" noChangeArrowheads="1" noChangeShapeType="1" noTextEdit="1"/>
              </p:cNvSpPr>
              <p:nvPr/>
            </p:nvSpPr>
            <p:spPr>
              <a:xfrm>
                <a:off x="5380302" y="1682784"/>
                <a:ext cx="1697131" cy="62818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5227902" y="2419815"/>
                <a:ext cx="2958246" cy="6281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𝑑</m:t>
                      </m:r>
                      <m:r>
                        <a:rPr lang="en-US" sz="2000" b="0" i="1" smtClean="0">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𝑌</m:t>
                              </m:r>
                            </m:e>
                            <m:sub>
                              <m:r>
                                <a:rPr lang="en-US" sz="2000" i="1">
                                  <a:latin typeface="Cambria Math" panose="02040503050406030204" pitchFamily="18" charset="0"/>
                                </a:rPr>
                                <m:t>𝑚</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altLang="zh-CN" sz="2000" i="1">
                                  <a:latin typeface="Cambria Math" panose="02040503050406030204" pitchFamily="18" charset="0"/>
                                </a:rPr>
                                <m:t>𝑡</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1</m:t>
                              </m:r>
                              <m:r>
                                <a:rPr lang="en-US" sz="2000" b="0" i="1" smtClean="0">
                                  <a:latin typeface="Cambria Math" panose="02040503050406030204" pitchFamily="18" charset="0"/>
                                  <a:ea typeface="Cambria Math" panose="02040503050406030204" pitchFamily="18" charset="0"/>
                                </a:rPr>
                                <m:t>+</m:t>
                              </m:r>
                              <m:r>
                                <a:rPr lang="en-US" sz="2000" i="1">
                                  <a:latin typeface="Cambria Math" panose="02040503050406030204" pitchFamily="18" charset="0"/>
                                </a:rPr>
                                <m:t>𝑛</m:t>
                              </m:r>
                            </m:e>
                            <m:sub>
                              <m:r>
                                <a:rPr lang="en-US" sz="2000" i="1">
                                  <a:latin typeface="Cambria Math" panose="02040503050406030204" pitchFamily="18" charset="0"/>
                                </a:rPr>
                                <m:t>𝑡</m:t>
                              </m:r>
                            </m:sub>
                          </m:sSub>
                        </m:den>
                      </m:f>
                      <m:r>
                        <a:rPr lang="en-US" altLang="zh-CN" sz="2000" i="1">
                          <a:latin typeface="Cambria Math" panose="02040503050406030204" pitchFamily="18" charset="0"/>
                        </a:rPr>
                        <m:t>+1</m:t>
                      </m:r>
                      <m:r>
                        <a:rPr lang="en-US" sz="2000" b="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𝑡</m:t>
                          </m:r>
                        </m:sub>
                      </m:sSub>
                      <m:r>
                        <a:rPr lang="en-US" sz="2000" b="0" i="1" smtClean="0">
                          <a:latin typeface="Cambria Math" panose="02040503050406030204" pitchFamily="18" charset="0"/>
                        </a:rPr>
                        <m:t>=1.1</m:t>
                      </m:r>
                    </m:oMath>
                  </m:oMathPara>
                </a14:m>
                <a:endParaRPr lang="en-US" sz="2000" dirty="0"/>
              </a:p>
            </p:txBody>
          </p:sp>
        </mc:Choice>
        <mc:Fallback xmlns="">
          <p:sp>
            <p:nvSpPr>
              <p:cNvPr id="17" name="TextBox 16"/>
              <p:cNvSpPr txBox="1">
                <a:spLocks noRot="1" noChangeAspect="1" noMove="1" noResize="1" noEditPoints="1" noAdjustHandles="1" noChangeArrowheads="1" noChangeShapeType="1" noTextEdit="1"/>
              </p:cNvSpPr>
              <p:nvPr/>
            </p:nvSpPr>
            <p:spPr>
              <a:xfrm>
                <a:off x="5227902" y="2419815"/>
                <a:ext cx="2958246" cy="628185"/>
              </a:xfrm>
              <a:prstGeom prst="rect">
                <a:avLst/>
              </a:prstGeom>
              <a:blipFill>
                <a:blip r:embed="rId5"/>
                <a:stretch>
                  <a:fillRect/>
                </a:stretch>
              </a:blipFill>
            </p:spPr>
            <p:txBody>
              <a:bodyPr/>
              <a:lstStyle/>
              <a:p>
                <a:r>
                  <a:rPr lang="en-US">
                    <a:noFill/>
                  </a:rPr>
                  <a:t> </a:t>
                </a:r>
              </a:p>
            </p:txBody>
          </p:sp>
        </mc:Fallback>
      </mc:AlternateContent>
      <p:sp>
        <p:nvSpPr>
          <p:cNvPr id="2" name="Rectangle 1"/>
          <p:cNvSpPr/>
          <p:nvPr/>
        </p:nvSpPr>
        <p:spPr>
          <a:xfrm>
            <a:off x="152400" y="647700"/>
            <a:ext cx="8915400" cy="1015663"/>
          </a:xfrm>
          <a:prstGeom prst="rect">
            <a:avLst/>
          </a:prstGeom>
        </p:spPr>
        <p:txBody>
          <a:bodyPr wrap="square">
            <a:spAutoFit/>
          </a:bodyPr>
          <a:lstStyle/>
          <a:p>
            <a:r>
              <a:rPr lang="en-US" sz="2000" dirty="0">
                <a:solidFill>
                  <a:srgbClr val="000000"/>
                </a:solidFill>
              </a:rPr>
              <a:t>Rework this example by setting the transformer impedances and shunt admittance to zero.</a:t>
            </a:r>
          </a:p>
          <a:p>
            <a:r>
              <a:rPr lang="en-US" sz="2000" dirty="0">
                <a:solidFill>
                  <a:srgbClr val="000000"/>
                </a:solidFill>
              </a:rPr>
              <a:t>When this is done the generalized matrices are</a:t>
            </a:r>
          </a:p>
        </p:txBody>
      </p:sp>
      <p:sp>
        <p:nvSpPr>
          <p:cNvPr id="6" name="Rectangle 5"/>
          <p:cNvSpPr/>
          <p:nvPr/>
        </p:nvSpPr>
        <p:spPr>
          <a:xfrm>
            <a:off x="152400" y="3050438"/>
            <a:ext cx="6107249" cy="400110"/>
          </a:xfrm>
          <a:prstGeom prst="rect">
            <a:avLst/>
          </a:prstGeom>
        </p:spPr>
        <p:txBody>
          <a:bodyPr wrap="none">
            <a:spAutoFit/>
          </a:bodyPr>
          <a:lstStyle/>
          <a:p>
            <a:r>
              <a:rPr lang="en-US" sz="2000" dirty="0">
                <a:solidFill>
                  <a:srgbClr val="000000"/>
                </a:solidFill>
              </a:rPr>
              <a:t>Using these matrices the source voltage and currents are</a:t>
            </a:r>
          </a:p>
        </p:txBody>
      </p:sp>
      <mc:AlternateContent xmlns:mc="http://schemas.openxmlformats.org/markup-compatibility/2006" xmlns:a14="http://schemas.microsoft.com/office/drawing/2010/main">
        <mc:Choice Requires="a14">
          <p:sp>
            <p:nvSpPr>
              <p:cNvPr id="18" name="TextBox 17"/>
              <p:cNvSpPr txBox="1"/>
              <p:nvPr/>
            </p:nvSpPr>
            <p:spPr>
              <a:xfrm>
                <a:off x="3232300" y="3502006"/>
                <a:ext cx="323813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altLang="zh-CN" sz="2000" b="0" i="1" smtClean="0">
                              <a:latin typeface="Cambria Math" panose="02040503050406030204" pitchFamily="18" charset="0"/>
                            </a:rPr>
                            <m:t>𝑠</m:t>
                          </m:r>
                        </m:sub>
                      </m:sSub>
                      <m:r>
                        <a:rPr lang="en-US" sz="2000">
                          <a:latin typeface="Cambria Math" panose="02040503050406030204" pitchFamily="18" charset="0"/>
                        </a:rPr>
                        <m:t>=</m:t>
                      </m:r>
                      <m:r>
                        <a:rPr lang="en-US" sz="2000" i="1" smtClean="0">
                          <a:latin typeface="Cambria Math" panose="02040503050406030204" pitchFamily="18" charset="0"/>
                        </a:rPr>
                        <m:t>𝑎</m:t>
                      </m:r>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altLang="zh-CN" sz="2000" i="1">
                              <a:latin typeface="Cambria Math" panose="02040503050406030204" pitchFamily="18" charset="0"/>
                            </a:rPr>
                            <m:t>𝐿</m:t>
                          </m:r>
                        </m:sub>
                      </m:sSub>
                      <m:r>
                        <a:rPr lang="en-US" altLang="zh-CN" sz="2000" i="1">
                          <a:latin typeface="Cambria Math" panose="02040503050406030204" pitchFamily="18" charset="0"/>
                        </a:rPr>
                        <m:t>+</m:t>
                      </m:r>
                      <m:r>
                        <a:rPr lang="en-US" sz="2000" i="1" smtClean="0">
                          <a:latin typeface="Cambria Math" panose="02040503050406030204" pitchFamily="18" charset="0"/>
                        </a:rPr>
                        <m:t>𝑏</m:t>
                      </m:r>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altLang="zh-CN" sz="2000" i="1">
                              <a:latin typeface="Cambria Math" panose="02040503050406030204" pitchFamily="18" charset="0"/>
                            </a:rPr>
                            <m:t>𝐿</m:t>
                          </m:r>
                        </m:sub>
                      </m:sSub>
                      <m:r>
                        <a:rPr lang="en-US" altLang="zh-CN" sz="2000" b="0" i="1" smtClean="0">
                          <a:latin typeface="Cambria Math" panose="02040503050406030204" pitchFamily="18" charset="0"/>
                        </a:rPr>
                        <m:t>=</m:t>
                      </m:r>
                      <m:r>
                        <a:rPr lang="en-US" sz="2000" i="1">
                          <a:latin typeface="Cambria Math" panose="02040503050406030204" pitchFamily="18" charset="0"/>
                        </a:rPr>
                        <m:t>24</m:t>
                      </m:r>
                      <m:r>
                        <a:rPr lang="en-US" sz="2000" b="0" i="1" smtClean="0">
                          <a:latin typeface="Cambria Math" panose="02040503050406030204" pitchFamily="18" charset="0"/>
                        </a:rPr>
                        <m:t>00</m:t>
                      </m:r>
                      <m:r>
                        <a:rPr lang="en-US" sz="2000" i="1">
                          <a:latin typeface="Cambria Math" panose="02040503050406030204" pitchFamily="18" charset="0"/>
                          <a:ea typeface="Cambria Math" panose="02040503050406030204" pitchFamily="18" charset="0"/>
                        </a:rPr>
                        <m:t>∠0</m:t>
                      </m:r>
                    </m:oMath>
                  </m:oMathPara>
                </a14:m>
                <a:endParaRPr lang="en-US" sz="2000" dirty="0"/>
              </a:p>
            </p:txBody>
          </p:sp>
        </mc:Choice>
        <mc:Fallback xmlns="">
          <p:sp>
            <p:nvSpPr>
              <p:cNvPr id="18" name="TextBox 17"/>
              <p:cNvSpPr txBox="1">
                <a:spLocks noRot="1" noChangeAspect="1" noMove="1" noResize="1" noEditPoints="1" noAdjustHandles="1" noChangeArrowheads="1" noChangeShapeType="1" noTextEdit="1"/>
              </p:cNvSpPr>
              <p:nvPr/>
            </p:nvSpPr>
            <p:spPr>
              <a:xfrm>
                <a:off x="3232300" y="3502006"/>
                <a:ext cx="3238131" cy="307777"/>
              </a:xfrm>
              <a:prstGeom prst="rect">
                <a:avLst/>
              </a:prstGeom>
              <a:blipFill>
                <a:blip r:embed="rId6"/>
                <a:stretch>
                  <a:fillRect l="-1130" r="-1318"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039244" y="3950762"/>
                <a:ext cx="405239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𝐼</m:t>
                          </m:r>
                        </m:e>
                        <m:sub>
                          <m:r>
                            <a:rPr lang="en-US" altLang="zh-CN" sz="2000" b="0" i="1" smtClean="0">
                              <a:latin typeface="Cambria Math" panose="02040503050406030204" pitchFamily="18" charset="0"/>
                            </a:rPr>
                            <m:t>𝑠</m:t>
                          </m:r>
                        </m:sub>
                      </m:sSub>
                      <m:r>
                        <a:rPr lang="en-US" sz="2000">
                          <a:latin typeface="Cambria Math" panose="02040503050406030204" pitchFamily="18" charset="0"/>
                        </a:rPr>
                        <m:t>=</m:t>
                      </m:r>
                      <m:r>
                        <a:rPr lang="en-US" sz="2000" b="0" i="1" smtClean="0">
                          <a:latin typeface="Cambria Math" panose="02040503050406030204" pitchFamily="18" charset="0"/>
                        </a:rPr>
                        <m:t>𝑐</m:t>
                      </m:r>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altLang="zh-CN" sz="2000" i="1">
                              <a:latin typeface="Cambria Math" panose="02040503050406030204" pitchFamily="18" charset="0"/>
                            </a:rPr>
                            <m:t>𝐿</m:t>
                          </m:r>
                        </m:sub>
                      </m:sSub>
                      <m:r>
                        <a:rPr lang="en-US" altLang="zh-CN" sz="2000" i="1">
                          <a:latin typeface="Cambria Math" panose="02040503050406030204" pitchFamily="18" charset="0"/>
                        </a:rPr>
                        <m:t>+</m:t>
                      </m:r>
                      <m:r>
                        <a:rPr lang="en-US" sz="2000" b="0" i="1" smtClean="0">
                          <a:latin typeface="Cambria Math" panose="02040503050406030204" pitchFamily="18" charset="0"/>
                        </a:rPr>
                        <m:t>𝑑</m:t>
                      </m:r>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altLang="zh-CN" sz="2000" i="1">
                              <a:latin typeface="Cambria Math" panose="02040503050406030204" pitchFamily="18" charset="0"/>
                            </a:rPr>
                            <m:t>𝐿</m:t>
                          </m:r>
                        </m:sub>
                      </m:sSub>
                      <m:r>
                        <a:rPr lang="en-US" altLang="zh-CN" sz="2000" b="0" i="1" smtClean="0">
                          <a:latin typeface="Cambria Math" panose="02040503050406030204" pitchFamily="18" charset="0"/>
                        </a:rPr>
                        <m:t>=</m:t>
                      </m:r>
                      <m:r>
                        <a:rPr lang="en-US" sz="2000" i="1" smtClean="0">
                          <a:latin typeface="Cambria Math" panose="02040503050406030204" pitchFamily="18" charset="0"/>
                        </a:rPr>
                        <m:t>3</m:t>
                      </m:r>
                      <m:r>
                        <a:rPr lang="en-US" sz="2000" b="0" i="1" smtClean="0">
                          <a:latin typeface="Cambria Math" panose="02040503050406030204" pitchFamily="18" charset="0"/>
                        </a:rPr>
                        <m:t>43.75</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−25.8</m:t>
                      </m:r>
                    </m:oMath>
                  </m:oMathPara>
                </a14:m>
                <a:endParaRPr lang="en-US" sz="2000" dirty="0"/>
              </a:p>
            </p:txBody>
          </p:sp>
        </mc:Choice>
        <mc:Fallback xmlns="">
          <p:sp>
            <p:nvSpPr>
              <p:cNvPr id="19" name="TextBox 18"/>
              <p:cNvSpPr txBox="1">
                <a:spLocks noRot="1" noChangeAspect="1" noMove="1" noResize="1" noEditPoints="1" noAdjustHandles="1" noChangeArrowheads="1" noChangeShapeType="1" noTextEdit="1"/>
              </p:cNvSpPr>
              <p:nvPr/>
            </p:nvSpPr>
            <p:spPr>
              <a:xfrm>
                <a:off x="3039244" y="3950762"/>
                <a:ext cx="4052391" cy="307777"/>
              </a:xfrm>
              <a:prstGeom prst="rect">
                <a:avLst/>
              </a:prstGeom>
              <a:blipFill>
                <a:blip r:embed="rId7"/>
                <a:stretch>
                  <a:fillRect l="-1054" r="-904" b="-17647"/>
                </a:stretch>
              </a:blipFill>
            </p:spPr>
            <p:txBody>
              <a:bodyPr/>
              <a:lstStyle/>
              <a:p>
                <a:r>
                  <a:rPr lang="en-US">
                    <a:noFill/>
                  </a:rPr>
                  <a:t> </a:t>
                </a:r>
              </a:p>
            </p:txBody>
          </p:sp>
        </mc:Fallback>
      </mc:AlternateContent>
      <p:sp>
        <p:nvSpPr>
          <p:cNvPr id="13"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37022692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779654" cy="584775"/>
          </a:xfrm>
          <a:prstGeom prst="rect">
            <a:avLst/>
          </a:prstGeom>
        </p:spPr>
        <p:txBody>
          <a:bodyPr wrap="none">
            <a:spAutoFit/>
          </a:bodyPr>
          <a:lstStyle/>
          <a:p>
            <a:r>
              <a:rPr lang="en-US" altLang="zh-CN" sz="3200" dirty="0">
                <a:solidFill>
                  <a:srgbClr val="C8102E"/>
                </a:solidFill>
                <a:latin typeface="+mj-lt"/>
                <a:ea typeface="+mj-ea"/>
                <a:cs typeface="+mj-cs"/>
              </a:rPr>
              <a:t>Example</a:t>
            </a:r>
            <a:endParaRPr lang="en-US" sz="3200" dirty="0">
              <a:solidFill>
                <a:srgbClr val="C8102E"/>
              </a:solidFill>
              <a:latin typeface="+mj-lt"/>
              <a:ea typeface="+mj-ea"/>
              <a:cs typeface="+mj-cs"/>
            </a:endParaRPr>
          </a:p>
        </p:txBody>
      </p:sp>
      <p:sp>
        <p:nvSpPr>
          <p:cNvPr id="4" name="Slide Number Placeholder 3"/>
          <p:cNvSpPr>
            <a:spLocks noGrp="1"/>
          </p:cNvSpPr>
          <p:nvPr>
            <p:ph type="sldNum" sz="quarter" idx="12"/>
          </p:nvPr>
        </p:nvSpPr>
        <p:spPr/>
        <p:txBody>
          <a:bodyPr/>
          <a:lstStyle/>
          <a:p>
            <a:fld id="{5B7A2384-8C5D-49F6-8259-B9A64ECD4852}" type="slidenum">
              <a:rPr lang="en-US" smtClean="0"/>
              <a:t>36</a:t>
            </a:fld>
            <a:endParaRPr lang="en-US" dirty="0"/>
          </a:p>
        </p:txBody>
      </p:sp>
      <mc:AlternateContent xmlns:mc="http://schemas.openxmlformats.org/markup-compatibility/2006" xmlns:a14="http://schemas.microsoft.com/office/drawing/2010/main">
        <mc:Choice Requires="a14">
          <p:sp>
            <p:nvSpPr>
              <p:cNvPr id="12" name="TextBox 11"/>
              <p:cNvSpPr txBox="1"/>
              <p:nvPr/>
            </p:nvSpPr>
            <p:spPr>
              <a:xfrm>
                <a:off x="2362200" y="1533038"/>
                <a:ext cx="4570482" cy="6915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𝐸𝑟𝑟𝑜𝑟</m:t>
                          </m:r>
                        </m:e>
                        <m:sub>
                          <m:r>
                            <a:rPr lang="en-US" sz="2000" b="0" i="1" smtClean="0">
                              <a:latin typeface="Cambria Math" panose="02040503050406030204" pitchFamily="18" charset="0"/>
                            </a:rPr>
                            <m:t>𝑉</m:t>
                          </m:r>
                        </m:sub>
                      </m:sSub>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f>
                            <m:fPr>
                              <m:ctrlPr>
                                <a:rPr lang="en-US" sz="2000" i="1">
                                  <a:latin typeface="Cambria Math" panose="02040503050406030204" pitchFamily="18" charset="0"/>
                                </a:rPr>
                              </m:ctrlPr>
                            </m:fPr>
                            <m:num>
                              <m:r>
                                <a:rPr lang="en-US" sz="2000" b="0" i="1" smtClean="0">
                                  <a:latin typeface="Cambria Math" panose="02040503050406030204" pitchFamily="18" charset="0"/>
                                </a:rPr>
                                <m:t>2406−2400</m:t>
                              </m:r>
                            </m:num>
                            <m:den>
                              <m:r>
                                <a:rPr lang="en-US" sz="2000" b="0" i="1" smtClean="0">
                                  <a:latin typeface="Cambria Math" panose="02040503050406030204" pitchFamily="18" charset="0"/>
                                </a:rPr>
                                <m:t>2406</m:t>
                              </m:r>
                            </m:den>
                          </m:f>
                        </m:e>
                      </m:d>
                      <m:r>
                        <a:rPr lang="en-US" sz="2000" b="0" i="1" smtClean="0">
                          <a:latin typeface="Cambria Math" panose="02040503050406030204" pitchFamily="18" charset="0"/>
                          <a:ea typeface="Cambria Math" panose="02040503050406030204" pitchFamily="18" charset="0"/>
                        </a:rPr>
                        <m:t>∙100</m:t>
                      </m:r>
                      <m:r>
                        <a:rPr lang="en-US" sz="2000" b="0" i="1" smtClean="0">
                          <a:latin typeface="Cambria Math" panose="02040503050406030204" pitchFamily="18" charset="0"/>
                        </a:rPr>
                        <m:t>=0.25%</m:t>
                      </m:r>
                    </m:oMath>
                  </m:oMathPara>
                </a14:m>
                <a:endParaRPr lang="en-US"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2362200" y="1533038"/>
                <a:ext cx="4570482" cy="691536"/>
              </a:xfrm>
              <a:prstGeom prst="rect">
                <a:avLst/>
              </a:prstGeom>
              <a:blipFill>
                <a:blip r:embed="rId2"/>
                <a:stretch>
                  <a:fillRect/>
                </a:stretch>
              </a:blipFill>
            </p:spPr>
            <p:txBody>
              <a:bodyPr/>
              <a:lstStyle/>
              <a:p>
                <a:r>
                  <a:rPr lang="en-US">
                    <a:noFill/>
                  </a:rPr>
                  <a:t> </a:t>
                </a:r>
              </a:p>
            </p:txBody>
          </p:sp>
        </mc:Fallback>
      </mc:AlternateContent>
      <p:sp>
        <p:nvSpPr>
          <p:cNvPr id="2" name="Rectangle 1"/>
          <p:cNvSpPr/>
          <p:nvPr/>
        </p:nvSpPr>
        <p:spPr>
          <a:xfrm>
            <a:off x="152400" y="647700"/>
            <a:ext cx="8915400" cy="707886"/>
          </a:xfrm>
          <a:prstGeom prst="rect">
            <a:avLst/>
          </a:prstGeom>
        </p:spPr>
        <p:txBody>
          <a:bodyPr wrap="square">
            <a:spAutoFit/>
          </a:bodyPr>
          <a:lstStyle/>
          <a:p>
            <a:r>
              <a:rPr lang="en-US" sz="2000" dirty="0"/>
              <a:t>The “errors” for the source voltages and currents by ignoring the impedances and shunt admittance are</a:t>
            </a:r>
          </a:p>
        </p:txBody>
      </p:sp>
      <mc:AlternateContent xmlns:mc="http://schemas.openxmlformats.org/markup-compatibility/2006" xmlns:a14="http://schemas.microsoft.com/office/drawing/2010/main">
        <mc:Choice Requires="a14">
          <p:sp>
            <p:nvSpPr>
              <p:cNvPr id="13" name="TextBox 12"/>
              <p:cNvSpPr txBox="1"/>
              <p:nvPr/>
            </p:nvSpPr>
            <p:spPr>
              <a:xfrm>
                <a:off x="2189460" y="2532961"/>
                <a:ext cx="4937185" cy="6915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𝐸𝑟𝑟𝑜𝑟</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f>
                            <m:fPr>
                              <m:ctrlPr>
                                <a:rPr lang="en-US" sz="2000" i="1">
                                  <a:latin typeface="Cambria Math" panose="02040503050406030204" pitchFamily="18" charset="0"/>
                                </a:rPr>
                              </m:ctrlPr>
                            </m:fPr>
                            <m:num>
                              <m:r>
                                <a:rPr lang="en-US" sz="2000" b="0" i="1" smtClean="0">
                                  <a:latin typeface="Cambria Math" panose="02040503050406030204" pitchFamily="18" charset="0"/>
                                </a:rPr>
                                <m:t>345.07−343.75</m:t>
                              </m:r>
                            </m:num>
                            <m:den>
                              <m:r>
                                <a:rPr lang="en-US" sz="2000" b="0" i="1" smtClean="0">
                                  <a:latin typeface="Cambria Math" panose="02040503050406030204" pitchFamily="18" charset="0"/>
                                </a:rPr>
                                <m:t>345.07</m:t>
                              </m:r>
                            </m:den>
                          </m:f>
                        </m:e>
                      </m:d>
                      <m:r>
                        <a:rPr lang="en-US" sz="2000" b="0" i="1" smtClean="0">
                          <a:latin typeface="Cambria Math" panose="02040503050406030204" pitchFamily="18" charset="0"/>
                          <a:ea typeface="Cambria Math" panose="02040503050406030204" pitchFamily="18" charset="0"/>
                        </a:rPr>
                        <m:t>∙100</m:t>
                      </m:r>
                      <m:r>
                        <a:rPr lang="en-US" sz="2000" b="0" i="1" smtClean="0">
                          <a:latin typeface="Cambria Math" panose="02040503050406030204" pitchFamily="18" charset="0"/>
                        </a:rPr>
                        <m:t>=0.38%</m:t>
                      </m:r>
                    </m:oMath>
                  </m:oMathPara>
                </a14:m>
                <a:endParaRPr lang="en-US" sz="2000" dirty="0"/>
              </a:p>
            </p:txBody>
          </p:sp>
        </mc:Choice>
        <mc:Fallback xmlns="">
          <p:sp>
            <p:nvSpPr>
              <p:cNvPr id="13" name="TextBox 12"/>
              <p:cNvSpPr txBox="1">
                <a:spLocks noRot="1" noChangeAspect="1" noMove="1" noResize="1" noEditPoints="1" noAdjustHandles="1" noChangeArrowheads="1" noChangeShapeType="1" noTextEdit="1"/>
              </p:cNvSpPr>
              <p:nvPr/>
            </p:nvSpPr>
            <p:spPr>
              <a:xfrm>
                <a:off x="2189460" y="2532961"/>
                <a:ext cx="4937185" cy="691536"/>
              </a:xfrm>
              <a:prstGeom prst="rect">
                <a:avLst/>
              </a:prstGeom>
              <a:blipFill>
                <a:blip r:embed="rId3"/>
                <a:stretch>
                  <a:fillRect/>
                </a:stretch>
              </a:blipFill>
            </p:spPr>
            <p:txBody>
              <a:bodyPr/>
              <a:lstStyle/>
              <a:p>
                <a:r>
                  <a:rPr lang="en-US">
                    <a:noFill/>
                  </a:rPr>
                  <a:t> </a:t>
                </a:r>
              </a:p>
            </p:txBody>
          </p:sp>
        </mc:Fallback>
      </mc:AlternateContent>
      <p:sp>
        <p:nvSpPr>
          <p:cNvPr id="5" name="Rectangle 4"/>
          <p:cNvSpPr/>
          <p:nvPr/>
        </p:nvSpPr>
        <p:spPr>
          <a:xfrm>
            <a:off x="152400" y="3429000"/>
            <a:ext cx="8915400" cy="1323439"/>
          </a:xfrm>
          <a:prstGeom prst="rect">
            <a:avLst/>
          </a:prstGeom>
        </p:spPr>
        <p:txBody>
          <a:bodyPr wrap="square">
            <a:spAutoFit/>
          </a:bodyPr>
          <a:lstStyle/>
          <a:p>
            <a:r>
              <a:rPr lang="en-US" sz="2000" dirty="0">
                <a:solidFill>
                  <a:srgbClr val="000000"/>
                </a:solidFill>
              </a:rPr>
              <a:t>By ignoring the transformer impedances and shunt admittance, very little error has been made. This example demonstrates why, for all practical purposes, the impedances and shunt admittance of an autotransformer can be ignored. This idea will be carried forward for the modeling of voltage regulators.</a:t>
            </a:r>
            <a:endParaRPr lang="en-US" sz="2000" dirty="0">
              <a:solidFill>
                <a:srgbClr val="000000"/>
              </a:solidFill>
              <a:effectLst/>
            </a:endParaRPr>
          </a:p>
        </p:txBody>
      </p:sp>
      <p:sp>
        <p:nvSpPr>
          <p:cNvPr id="8"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42291875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779654" cy="584775"/>
          </a:xfrm>
          <a:prstGeom prst="rect">
            <a:avLst/>
          </a:prstGeom>
        </p:spPr>
        <p:txBody>
          <a:bodyPr wrap="none">
            <a:spAutoFit/>
          </a:bodyPr>
          <a:lstStyle/>
          <a:p>
            <a:r>
              <a:rPr lang="en-US" altLang="zh-CN" sz="3200" dirty="0">
                <a:solidFill>
                  <a:srgbClr val="C8102E"/>
                </a:solidFill>
                <a:latin typeface="+mj-lt"/>
                <a:ea typeface="+mj-ea"/>
                <a:cs typeface="+mj-cs"/>
              </a:rPr>
              <a:t>Example</a:t>
            </a:r>
            <a:endParaRPr lang="en-US" sz="3200" dirty="0">
              <a:solidFill>
                <a:srgbClr val="C8102E"/>
              </a:solidFill>
              <a:latin typeface="+mj-lt"/>
              <a:ea typeface="+mj-ea"/>
              <a:cs typeface="+mj-cs"/>
            </a:endParaRPr>
          </a:p>
        </p:txBody>
      </p:sp>
      <p:sp>
        <p:nvSpPr>
          <p:cNvPr id="4" name="Slide Number Placeholder 3"/>
          <p:cNvSpPr>
            <a:spLocks noGrp="1"/>
          </p:cNvSpPr>
          <p:nvPr>
            <p:ph type="sldNum" sz="quarter" idx="12"/>
          </p:nvPr>
        </p:nvSpPr>
        <p:spPr/>
        <p:txBody>
          <a:bodyPr/>
          <a:lstStyle/>
          <a:p>
            <a:fld id="{5B7A2384-8C5D-49F6-8259-B9A64ECD4852}" type="slidenum">
              <a:rPr lang="en-US" smtClean="0"/>
              <a:t>37</a:t>
            </a:fld>
            <a:endParaRPr lang="en-US" dirty="0"/>
          </a:p>
        </p:txBody>
      </p:sp>
      <p:sp>
        <p:nvSpPr>
          <p:cNvPr id="8" name="Rectangle 7"/>
          <p:cNvSpPr/>
          <p:nvPr/>
        </p:nvSpPr>
        <p:spPr>
          <a:xfrm>
            <a:off x="152400" y="1143000"/>
            <a:ext cx="8686800" cy="2554545"/>
          </a:xfrm>
          <a:prstGeom prst="rect">
            <a:avLst/>
          </a:prstGeom>
        </p:spPr>
        <p:txBody>
          <a:bodyPr wrap="square">
            <a:spAutoFit/>
          </a:bodyPr>
          <a:lstStyle/>
          <a:p>
            <a:pPr algn="just"/>
            <a:r>
              <a:rPr lang="en-US" sz="2000" dirty="0"/>
              <a:t>In this section, the equivalent circuit of an autotransformer has been developed for the “raise” and “lower” connections. These equivalent circuits included the series impedance and shunt admittance. If a detailed analysis of the autotransformer is desired, the series impedance and shunt admittance should be included. However, it has been shown in Example that these values are very small, and when the autotransformer is to be a component of a system, very little error will be made by neglecting both the series impedance and shunt admittance of the equivalent circuit.</a:t>
            </a:r>
          </a:p>
        </p:txBody>
      </p:sp>
      <p:sp>
        <p:nvSpPr>
          <p:cNvPr id="5"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30960570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4421210" cy="584775"/>
          </a:xfrm>
          <a:prstGeom prst="rect">
            <a:avLst/>
          </a:prstGeom>
        </p:spPr>
        <p:txBody>
          <a:bodyPr wrap="none">
            <a:spAutoFit/>
          </a:bodyPr>
          <a:lstStyle/>
          <a:p>
            <a:r>
              <a:rPr lang="en-US" sz="3200" dirty="0">
                <a:solidFill>
                  <a:srgbClr val="C8102E"/>
                </a:solidFill>
                <a:latin typeface="+mj-lt"/>
                <a:ea typeface="+mj-ea"/>
                <a:cs typeface="+mj-cs"/>
              </a:rPr>
              <a:t>Step-Voltage Regulator</a:t>
            </a:r>
          </a:p>
        </p:txBody>
      </p:sp>
      <p:sp>
        <p:nvSpPr>
          <p:cNvPr id="4" name="Slide Number Placeholder 3"/>
          <p:cNvSpPr>
            <a:spLocks noGrp="1"/>
          </p:cNvSpPr>
          <p:nvPr>
            <p:ph type="sldNum" sz="quarter" idx="12"/>
          </p:nvPr>
        </p:nvSpPr>
        <p:spPr/>
        <p:txBody>
          <a:bodyPr/>
          <a:lstStyle/>
          <a:p>
            <a:fld id="{5B7A2384-8C5D-49F6-8259-B9A64ECD4852}" type="slidenum">
              <a:rPr lang="en-US" smtClean="0"/>
              <a:t>38</a:t>
            </a:fld>
            <a:endParaRPr lang="en-US" dirty="0"/>
          </a:p>
        </p:txBody>
      </p:sp>
      <p:sp>
        <p:nvSpPr>
          <p:cNvPr id="2" name="Rectangle 1"/>
          <p:cNvSpPr/>
          <p:nvPr/>
        </p:nvSpPr>
        <p:spPr>
          <a:xfrm>
            <a:off x="91143" y="914400"/>
            <a:ext cx="4419600" cy="4524315"/>
          </a:xfrm>
          <a:prstGeom prst="rect">
            <a:avLst/>
          </a:prstGeom>
        </p:spPr>
        <p:txBody>
          <a:bodyPr wrap="square">
            <a:spAutoFit/>
          </a:bodyPr>
          <a:lstStyle/>
          <a:p>
            <a:pPr algn="just"/>
            <a:r>
              <a:rPr lang="en-US" sz="1800" dirty="0">
                <a:solidFill>
                  <a:srgbClr val="000000"/>
                </a:solidFill>
              </a:rPr>
              <a:t>A step-voltage regulator consists of an autotransformer and a LTC mechanism. The voltage change is obtained by changing the taps of the series winding of the autotransformer. The position of the tap is determined by a control circuit (line drop compensator). Standard step-regulators contain a reversing switch enabling a ±10% regulator range, usually in 32 steps. This amounts to a 5/8% change per step or 0.75 V change per step on a 120 V base. Step-regulators can be connected in a “Type A” or “Type B” connection according to the ANSI/IEEE C57.15-1986 standard [</a:t>
            </a:r>
            <a:r>
              <a:rPr lang="en-US" sz="1800" dirty="0">
                <a:solidFill>
                  <a:srgbClr val="000000"/>
                </a:solidFill>
                <a:hlinkClick r:id="rId2"/>
              </a:rPr>
              <a:t>2</a:t>
            </a:r>
            <a:r>
              <a:rPr lang="en-US" sz="1800" dirty="0">
                <a:solidFill>
                  <a:srgbClr val="000000"/>
                </a:solidFill>
              </a:rPr>
              <a:t>]. The more common Type B connection is shown in Fig.5.</a:t>
            </a:r>
            <a:endParaRPr lang="en-US" sz="1800" dirty="0">
              <a:solidFill>
                <a:srgbClr val="000000"/>
              </a:solidFill>
              <a:effectLst/>
            </a:endParaRPr>
          </a:p>
        </p:txBody>
      </p:sp>
      <p:pic>
        <p:nvPicPr>
          <p:cNvPr id="6" name="Picture 5"/>
          <p:cNvPicPr>
            <a:picLocks noChangeAspect="1"/>
          </p:cNvPicPr>
          <p:nvPr/>
        </p:nvPicPr>
        <p:blipFill>
          <a:blip r:embed="rId3"/>
          <a:stretch>
            <a:fillRect/>
          </a:stretch>
        </p:blipFill>
        <p:spPr>
          <a:xfrm>
            <a:off x="4628493" y="952500"/>
            <a:ext cx="4075113" cy="4143315"/>
          </a:xfrm>
          <a:prstGeom prst="rect">
            <a:avLst/>
          </a:prstGeom>
        </p:spPr>
      </p:pic>
      <p:sp>
        <p:nvSpPr>
          <p:cNvPr id="14" name="TextBox 13"/>
          <p:cNvSpPr txBox="1"/>
          <p:nvPr/>
        </p:nvSpPr>
        <p:spPr>
          <a:xfrm>
            <a:off x="4953000" y="5433794"/>
            <a:ext cx="3581400" cy="646331"/>
          </a:xfrm>
          <a:prstGeom prst="rect">
            <a:avLst/>
          </a:prstGeom>
          <a:noFill/>
        </p:spPr>
        <p:txBody>
          <a:bodyPr wrap="square" rtlCol="0">
            <a:spAutoFit/>
          </a:bodyPr>
          <a:lstStyle/>
          <a:p>
            <a:pPr algn="ctr"/>
            <a:r>
              <a:rPr lang="en-US" sz="1800" dirty="0"/>
              <a:t>Fig.5 Type “B” step-voltage regulator</a:t>
            </a:r>
          </a:p>
        </p:txBody>
      </p:sp>
      <p:sp>
        <p:nvSpPr>
          <p:cNvPr id="7" name="Rectangle 6"/>
          <p:cNvSpPr/>
          <p:nvPr/>
        </p:nvSpPr>
        <p:spPr>
          <a:xfrm>
            <a:off x="0" y="5474582"/>
            <a:ext cx="5105400" cy="646331"/>
          </a:xfrm>
          <a:prstGeom prst="rect">
            <a:avLst/>
          </a:prstGeom>
        </p:spPr>
        <p:txBody>
          <a:bodyPr wrap="square">
            <a:spAutoFit/>
          </a:bodyPr>
          <a:lstStyle/>
          <a:p>
            <a:r>
              <a:rPr lang="en-US" sz="1200" dirty="0">
                <a:solidFill>
                  <a:srgbClr val="000000"/>
                </a:solidFill>
              </a:rPr>
              <a:t>[2]</a:t>
            </a:r>
            <a:r>
              <a:rPr lang="en-US" sz="1200" i="1" dirty="0">
                <a:solidFill>
                  <a:srgbClr val="000000"/>
                </a:solidFill>
              </a:rPr>
              <a:t> IEEE Standard Requirements, Terminology, and Test Code for Step-Voltage and Induction-Voltage Regulators</a:t>
            </a:r>
            <a:r>
              <a:rPr lang="en-US" sz="1200" dirty="0">
                <a:solidFill>
                  <a:srgbClr val="000000"/>
                </a:solidFill>
              </a:rPr>
              <a:t>, ANSI/IEEE C57.15-1986, Institute of Electrical and Electronic Engineers, New York, 1988</a:t>
            </a:r>
            <a:endParaRPr lang="en-US" sz="1200" dirty="0">
              <a:solidFill>
                <a:srgbClr val="000000"/>
              </a:solidFill>
              <a:effectLst/>
            </a:endParaRPr>
          </a:p>
        </p:txBody>
      </p:sp>
      <p:sp>
        <p:nvSpPr>
          <p:cNvPr id="8"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30063324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4421210" cy="584775"/>
          </a:xfrm>
          <a:prstGeom prst="rect">
            <a:avLst/>
          </a:prstGeom>
        </p:spPr>
        <p:txBody>
          <a:bodyPr wrap="none">
            <a:spAutoFit/>
          </a:bodyPr>
          <a:lstStyle/>
          <a:p>
            <a:r>
              <a:rPr lang="en-US" sz="3200" dirty="0">
                <a:solidFill>
                  <a:srgbClr val="C8102E"/>
                </a:solidFill>
                <a:latin typeface="+mj-lt"/>
                <a:ea typeface="+mj-ea"/>
                <a:cs typeface="+mj-cs"/>
              </a:rPr>
              <a:t>Step-Voltage Regulator</a:t>
            </a:r>
          </a:p>
        </p:txBody>
      </p:sp>
      <p:sp>
        <p:nvSpPr>
          <p:cNvPr id="4" name="Slide Number Placeholder 3"/>
          <p:cNvSpPr>
            <a:spLocks noGrp="1"/>
          </p:cNvSpPr>
          <p:nvPr>
            <p:ph type="sldNum" sz="quarter" idx="12"/>
          </p:nvPr>
        </p:nvSpPr>
        <p:spPr/>
        <p:txBody>
          <a:bodyPr/>
          <a:lstStyle/>
          <a:p>
            <a:fld id="{5B7A2384-8C5D-49F6-8259-B9A64ECD4852}" type="slidenum">
              <a:rPr lang="en-US" smtClean="0"/>
              <a:t>39</a:t>
            </a:fld>
            <a:endParaRPr lang="en-US" dirty="0"/>
          </a:p>
        </p:txBody>
      </p:sp>
      <p:sp>
        <p:nvSpPr>
          <p:cNvPr id="5" name="Rectangle 4"/>
          <p:cNvSpPr/>
          <p:nvPr/>
        </p:nvSpPr>
        <p:spPr>
          <a:xfrm>
            <a:off x="144516" y="647700"/>
            <a:ext cx="8923283" cy="2585323"/>
          </a:xfrm>
          <a:prstGeom prst="rect">
            <a:avLst/>
          </a:prstGeom>
        </p:spPr>
        <p:txBody>
          <a:bodyPr wrap="square">
            <a:spAutoFit/>
          </a:bodyPr>
          <a:lstStyle/>
          <a:p>
            <a:r>
              <a:rPr lang="en-US" sz="1800" dirty="0">
                <a:solidFill>
                  <a:srgbClr val="000000"/>
                </a:solidFill>
              </a:rPr>
              <a:t>The step-voltage regulator control circuit is shown in block form in Fig.6.</a:t>
            </a:r>
          </a:p>
          <a:p>
            <a:endParaRPr lang="en-US" sz="1800" dirty="0">
              <a:solidFill>
                <a:srgbClr val="000000"/>
              </a:solidFill>
            </a:endParaRPr>
          </a:p>
          <a:p>
            <a:r>
              <a:rPr lang="en-US" sz="1800" dirty="0">
                <a:solidFill>
                  <a:srgbClr val="000000"/>
                </a:solidFill>
              </a:rPr>
              <a:t>The step-voltage regulator control circuit requires the following settings:</a:t>
            </a:r>
          </a:p>
          <a:p>
            <a:pPr marL="342900" indent="-342900">
              <a:buFont typeface="Courier New" panose="02070309020205020404" pitchFamily="49" charset="0"/>
              <a:buChar char="o"/>
            </a:pPr>
            <a:r>
              <a:rPr lang="en-US" sz="1800" i="1" dirty="0">
                <a:solidFill>
                  <a:srgbClr val="000000"/>
                </a:solidFill>
              </a:rPr>
              <a:t>Voltage level</a:t>
            </a:r>
            <a:r>
              <a:rPr lang="en-US" sz="1800" dirty="0">
                <a:solidFill>
                  <a:srgbClr val="000000"/>
                </a:solidFill>
              </a:rPr>
              <a:t>: The desired voltage (on 120 V base) to be held at the “load center.” The load center may be the output terminal of the regulator or a remote node on the feeder.</a:t>
            </a:r>
          </a:p>
          <a:p>
            <a:pPr marL="342900" indent="-342900">
              <a:buFont typeface="Courier New" panose="02070309020205020404" pitchFamily="49" charset="0"/>
              <a:buChar char="o"/>
            </a:pPr>
            <a:r>
              <a:rPr lang="en-US" sz="1800" i="1" dirty="0">
                <a:solidFill>
                  <a:srgbClr val="000000"/>
                </a:solidFill>
              </a:rPr>
              <a:t>Bandwidth</a:t>
            </a:r>
            <a:r>
              <a:rPr lang="en-US" sz="1800" dirty="0">
                <a:solidFill>
                  <a:srgbClr val="000000"/>
                </a:solidFill>
              </a:rPr>
              <a:t>: The allowed variance of the load center voltage from the set voltage level. The voltage held at the load center will be ±1/2 of the bandwidth. For example, if the voltage level is set to 122 V and the bandwidth set to 2 V, the regulator will change taps until the load center voltage lies between 121 and 123 V.</a:t>
            </a:r>
          </a:p>
        </p:txBody>
      </p:sp>
      <p:sp>
        <p:nvSpPr>
          <p:cNvPr id="10" name="TextBox 9"/>
          <p:cNvSpPr txBox="1"/>
          <p:nvPr/>
        </p:nvSpPr>
        <p:spPr>
          <a:xfrm>
            <a:off x="2895600" y="5528230"/>
            <a:ext cx="4191000" cy="369332"/>
          </a:xfrm>
          <a:prstGeom prst="rect">
            <a:avLst/>
          </a:prstGeom>
          <a:noFill/>
        </p:spPr>
        <p:txBody>
          <a:bodyPr wrap="square" rtlCol="0">
            <a:spAutoFit/>
          </a:bodyPr>
          <a:lstStyle/>
          <a:p>
            <a:pPr algn="ctr"/>
            <a:r>
              <a:rPr lang="en-US" sz="1800" dirty="0"/>
              <a:t>Fig.6 Step-voltage regulator control circuit</a:t>
            </a:r>
          </a:p>
        </p:txBody>
      </p:sp>
      <p:sp>
        <p:nvSpPr>
          <p:cNvPr id="7"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pic>
        <p:nvPicPr>
          <p:cNvPr id="8" name="Picture 7"/>
          <p:cNvPicPr>
            <a:picLocks noChangeAspect="1"/>
          </p:cNvPicPr>
          <p:nvPr/>
        </p:nvPicPr>
        <p:blipFill>
          <a:blip r:embed="rId2"/>
          <a:stretch>
            <a:fillRect/>
          </a:stretch>
        </p:blipFill>
        <p:spPr>
          <a:xfrm>
            <a:off x="1447800" y="3210163"/>
            <a:ext cx="6553200" cy="2286000"/>
          </a:xfrm>
          <a:prstGeom prst="rect">
            <a:avLst/>
          </a:prstGeom>
        </p:spPr>
      </p:pic>
    </p:spTree>
    <p:extLst>
      <p:ext uri="{BB962C8B-B14F-4D97-AF65-F5344CB8AC3E}">
        <p14:creationId xmlns:p14="http://schemas.microsoft.com/office/powerpoint/2010/main" val="2294716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4831579" cy="584775"/>
          </a:xfrm>
          <a:prstGeom prst="rect">
            <a:avLst/>
          </a:prstGeom>
        </p:spPr>
        <p:txBody>
          <a:bodyPr wrap="none">
            <a:spAutoFit/>
          </a:bodyPr>
          <a:lstStyle/>
          <a:p>
            <a:r>
              <a:rPr lang="en-US" sz="3200" dirty="0">
                <a:solidFill>
                  <a:srgbClr val="C8102E"/>
                </a:solidFill>
                <a:latin typeface="+mj-lt"/>
                <a:ea typeface="+mj-ea"/>
                <a:cs typeface="+mj-cs"/>
              </a:rPr>
              <a:t>Standard Voltage Ratings</a:t>
            </a:r>
          </a:p>
        </p:txBody>
      </p:sp>
      <p:sp>
        <p:nvSpPr>
          <p:cNvPr id="2" name="Rectangle 1"/>
          <p:cNvSpPr/>
          <p:nvPr/>
        </p:nvSpPr>
        <p:spPr>
          <a:xfrm>
            <a:off x="122764" y="762000"/>
            <a:ext cx="8972610" cy="4801314"/>
          </a:xfrm>
          <a:prstGeom prst="rect">
            <a:avLst/>
          </a:prstGeom>
        </p:spPr>
        <p:txBody>
          <a:bodyPr wrap="square">
            <a:spAutoFit/>
          </a:bodyPr>
          <a:lstStyle/>
          <a:p>
            <a:pPr algn="just"/>
            <a:r>
              <a:rPr lang="en-US" sz="1800" dirty="0"/>
              <a:t>The American National Standards Institute (ANSI) standard ANSI C84.1-1995 for “Electric Power Systems and Equipment Voltage Ratings (60 Hertz)” provides the following definitions for system voltage terms [1]:</a:t>
            </a:r>
          </a:p>
          <a:p>
            <a:pPr marL="285750" indent="-285750" algn="just">
              <a:buFont typeface="Courier New" panose="02070309020205020404" pitchFamily="49" charset="0"/>
              <a:buChar char="o"/>
            </a:pPr>
            <a:r>
              <a:rPr lang="en-US" sz="1800" i="1" dirty="0"/>
              <a:t>System voltage</a:t>
            </a:r>
            <a:r>
              <a:rPr lang="en-US" sz="1800" dirty="0"/>
              <a:t>: The root mean square (</a:t>
            </a:r>
            <a:r>
              <a:rPr lang="en-US" sz="1800" dirty="0" err="1"/>
              <a:t>rms</a:t>
            </a:r>
            <a:r>
              <a:rPr lang="en-US" sz="1800" dirty="0"/>
              <a:t>) phasor voltage of a portion of an alternating current electric system. Each system voltage pertains to a portion of the system that is bounded by transformers or utilization equipment.</a:t>
            </a:r>
          </a:p>
          <a:p>
            <a:pPr marL="285750" indent="-285750" algn="just">
              <a:buFont typeface="Courier New" panose="02070309020205020404" pitchFamily="49" charset="0"/>
              <a:buChar char="o"/>
            </a:pPr>
            <a:r>
              <a:rPr lang="en-US" sz="1800" i="1" dirty="0"/>
              <a:t>Nominal system voltage</a:t>
            </a:r>
            <a:r>
              <a:rPr lang="en-US" sz="1800" dirty="0"/>
              <a:t>: The voltage by which a portion of the system is designated and to which certain operating characteristics of the system are related. Each nominal system voltage pertains to a portion of the system bounded by transformers or utilization equipment.</a:t>
            </a:r>
          </a:p>
          <a:p>
            <a:pPr marL="285750" indent="-285750" algn="just">
              <a:buFont typeface="Courier New" panose="02070309020205020404" pitchFamily="49" charset="0"/>
              <a:buChar char="o"/>
            </a:pPr>
            <a:r>
              <a:rPr lang="en-US" sz="1800" i="1" dirty="0"/>
              <a:t>Maximum system voltage</a:t>
            </a:r>
            <a:r>
              <a:rPr lang="en-US" sz="1800" dirty="0"/>
              <a:t>: The highest system voltage that occurs under normal operating conditions, and the highest system voltage for which equipment and other components are designed for satisfactory continuous operation without </a:t>
            </a:r>
            <a:r>
              <a:rPr lang="en-US" sz="1800" dirty="0" err="1"/>
              <a:t>derating</a:t>
            </a:r>
            <a:r>
              <a:rPr lang="en-US" sz="1800" dirty="0"/>
              <a:t> of any kind.</a:t>
            </a:r>
          </a:p>
          <a:p>
            <a:pPr marL="285750" indent="-285750" algn="just">
              <a:buFont typeface="Courier New" panose="02070309020205020404" pitchFamily="49" charset="0"/>
              <a:buChar char="o"/>
            </a:pPr>
            <a:r>
              <a:rPr lang="en-US" sz="1800" i="1" dirty="0"/>
              <a:t>Service voltage</a:t>
            </a:r>
            <a:r>
              <a:rPr lang="en-US" sz="1800" dirty="0"/>
              <a:t>: The voltage at the point where the electrical system of the supplier and the electrical system of the user are connected.</a:t>
            </a:r>
          </a:p>
          <a:p>
            <a:pPr marL="285750" indent="-285750" algn="just">
              <a:buFont typeface="Courier New" panose="02070309020205020404" pitchFamily="49" charset="0"/>
              <a:buChar char="o"/>
            </a:pPr>
            <a:r>
              <a:rPr lang="en-US" sz="1800" i="1" dirty="0"/>
              <a:t>Utilization voltage</a:t>
            </a:r>
            <a:r>
              <a:rPr lang="en-US" sz="1800" dirty="0"/>
              <a:t>: The voltage at the line terminals of utilization equipment.</a:t>
            </a:r>
          </a:p>
          <a:p>
            <a:pPr marL="285750" indent="-285750" algn="just">
              <a:buFont typeface="Courier New" panose="02070309020205020404" pitchFamily="49" charset="0"/>
              <a:buChar char="o"/>
            </a:pPr>
            <a:r>
              <a:rPr lang="en-US" sz="1800" i="1" dirty="0"/>
              <a:t>Nominal utilization voltage</a:t>
            </a:r>
            <a:r>
              <a:rPr lang="en-US" sz="1800" dirty="0"/>
              <a:t>: The voltage rating of certain utilization equipment used on the system.</a:t>
            </a:r>
          </a:p>
        </p:txBody>
      </p:sp>
      <p:sp>
        <p:nvSpPr>
          <p:cNvPr id="4" name="Slide Number Placeholder 3"/>
          <p:cNvSpPr>
            <a:spLocks noGrp="1"/>
          </p:cNvSpPr>
          <p:nvPr>
            <p:ph type="sldNum" sz="quarter" idx="12"/>
          </p:nvPr>
        </p:nvSpPr>
        <p:spPr/>
        <p:txBody>
          <a:bodyPr/>
          <a:lstStyle/>
          <a:p>
            <a:fld id="{5B7A2384-8C5D-49F6-8259-B9A64ECD4852}" type="slidenum">
              <a:rPr lang="en-US" smtClean="0"/>
              <a:t>4</a:t>
            </a:fld>
            <a:endParaRPr lang="en-US" dirty="0"/>
          </a:p>
        </p:txBody>
      </p:sp>
      <p:sp>
        <p:nvSpPr>
          <p:cNvPr id="7" name="Rectangle 6"/>
          <p:cNvSpPr/>
          <p:nvPr/>
        </p:nvSpPr>
        <p:spPr>
          <a:xfrm>
            <a:off x="152400" y="5638800"/>
            <a:ext cx="8640236" cy="415498"/>
          </a:xfrm>
          <a:prstGeom prst="rect">
            <a:avLst/>
          </a:prstGeom>
        </p:spPr>
        <p:txBody>
          <a:bodyPr wrap="square">
            <a:spAutoFit/>
          </a:bodyPr>
          <a:lstStyle/>
          <a:p>
            <a:r>
              <a:rPr lang="en-US" sz="1050" dirty="0">
                <a:solidFill>
                  <a:srgbClr val="000000"/>
                </a:solidFill>
              </a:rPr>
              <a:t>[1]</a:t>
            </a:r>
            <a:r>
              <a:rPr lang="en-US" sz="1050" i="1" dirty="0">
                <a:solidFill>
                  <a:srgbClr val="000000"/>
                </a:solidFill>
              </a:rPr>
              <a:t> American Nation Standard for Electric Power—Systems and Equipment Voltage Ratings (60 Hertz)</a:t>
            </a:r>
            <a:r>
              <a:rPr lang="en-US" sz="1050" dirty="0">
                <a:solidFill>
                  <a:srgbClr val="000000"/>
                </a:solidFill>
              </a:rPr>
              <a:t>, ANSI C84.1-1995, National Electrical Manufacturers Association, Rosslyn, VA, 1996.</a:t>
            </a:r>
            <a:endParaRPr lang="en-US" sz="1050" dirty="0">
              <a:solidFill>
                <a:srgbClr val="000000"/>
              </a:solidFill>
              <a:effectLst/>
            </a:endParaRPr>
          </a:p>
        </p:txBody>
      </p:sp>
      <p:sp>
        <p:nvSpPr>
          <p:cNvPr id="6"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9235657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4421210" cy="584775"/>
          </a:xfrm>
          <a:prstGeom prst="rect">
            <a:avLst/>
          </a:prstGeom>
        </p:spPr>
        <p:txBody>
          <a:bodyPr wrap="none">
            <a:spAutoFit/>
          </a:bodyPr>
          <a:lstStyle/>
          <a:p>
            <a:r>
              <a:rPr lang="en-US" sz="3200" dirty="0">
                <a:solidFill>
                  <a:srgbClr val="C8102E"/>
                </a:solidFill>
                <a:latin typeface="+mj-lt"/>
                <a:ea typeface="+mj-ea"/>
                <a:cs typeface="+mj-cs"/>
              </a:rPr>
              <a:t>Step-Voltage Regulator</a:t>
            </a:r>
          </a:p>
        </p:txBody>
      </p:sp>
      <p:sp>
        <p:nvSpPr>
          <p:cNvPr id="4" name="Slide Number Placeholder 3"/>
          <p:cNvSpPr>
            <a:spLocks noGrp="1"/>
          </p:cNvSpPr>
          <p:nvPr>
            <p:ph type="sldNum" sz="quarter" idx="12"/>
          </p:nvPr>
        </p:nvSpPr>
        <p:spPr/>
        <p:txBody>
          <a:bodyPr/>
          <a:lstStyle/>
          <a:p>
            <a:fld id="{5B7A2384-8C5D-49F6-8259-B9A64ECD4852}" type="slidenum">
              <a:rPr lang="en-US" smtClean="0"/>
              <a:t>40</a:t>
            </a:fld>
            <a:endParaRPr lang="en-US" dirty="0"/>
          </a:p>
        </p:txBody>
      </p:sp>
      <p:sp>
        <p:nvSpPr>
          <p:cNvPr id="5" name="Rectangle 4"/>
          <p:cNvSpPr/>
          <p:nvPr/>
        </p:nvSpPr>
        <p:spPr>
          <a:xfrm>
            <a:off x="144516" y="647700"/>
            <a:ext cx="8923283" cy="2308324"/>
          </a:xfrm>
          <a:prstGeom prst="rect">
            <a:avLst/>
          </a:prstGeom>
        </p:spPr>
        <p:txBody>
          <a:bodyPr wrap="square">
            <a:spAutoFit/>
          </a:bodyPr>
          <a:lstStyle/>
          <a:p>
            <a:pPr marL="342900" indent="-342900">
              <a:buFont typeface="Courier New" panose="02070309020205020404" pitchFamily="49" charset="0"/>
              <a:buChar char="o"/>
            </a:pPr>
            <a:r>
              <a:rPr lang="en-US" sz="1800" i="1" dirty="0">
                <a:solidFill>
                  <a:srgbClr val="000000"/>
                </a:solidFill>
              </a:rPr>
              <a:t>Time delay: Length of time that a raise or lower operation is called for before the actual execution of the command. This prevents taps changing during a transient or short time change in current.</a:t>
            </a:r>
          </a:p>
          <a:p>
            <a:pPr marL="342900" indent="-342900">
              <a:buFont typeface="Courier New" panose="02070309020205020404" pitchFamily="49" charset="0"/>
              <a:buChar char="o"/>
            </a:pPr>
            <a:endParaRPr lang="en-US" sz="1800" i="1" dirty="0">
              <a:solidFill>
                <a:srgbClr val="000000"/>
              </a:solidFill>
            </a:endParaRPr>
          </a:p>
          <a:p>
            <a:pPr marL="342900" indent="-342900">
              <a:buFont typeface="Courier New" panose="02070309020205020404" pitchFamily="49" charset="0"/>
              <a:buChar char="o"/>
            </a:pPr>
            <a:r>
              <a:rPr lang="en-US" sz="1800" i="1" dirty="0">
                <a:solidFill>
                  <a:srgbClr val="000000"/>
                </a:solidFill>
              </a:rPr>
              <a:t>Line drop compensator: Set to compensate for the voltage drop (line drop) between the regulator and the load center. The settings consist of R and X settings in volts corresponding to the equivalent impedance between the regulator and the load center. This setting may be zero if the regulator output terminals are the “load center.”</a:t>
            </a:r>
          </a:p>
        </p:txBody>
      </p:sp>
      <p:sp>
        <p:nvSpPr>
          <p:cNvPr id="10" name="TextBox 9"/>
          <p:cNvSpPr txBox="1"/>
          <p:nvPr/>
        </p:nvSpPr>
        <p:spPr>
          <a:xfrm>
            <a:off x="2936728" y="5497750"/>
            <a:ext cx="4191000" cy="369332"/>
          </a:xfrm>
          <a:prstGeom prst="rect">
            <a:avLst/>
          </a:prstGeom>
          <a:noFill/>
        </p:spPr>
        <p:txBody>
          <a:bodyPr wrap="square" rtlCol="0">
            <a:spAutoFit/>
          </a:bodyPr>
          <a:lstStyle/>
          <a:p>
            <a:pPr algn="ctr"/>
            <a:r>
              <a:rPr lang="en-US" sz="1800" dirty="0"/>
              <a:t>Fig.6 Step-voltage regulator control circuit</a:t>
            </a:r>
          </a:p>
        </p:txBody>
      </p:sp>
      <p:pic>
        <p:nvPicPr>
          <p:cNvPr id="2" name="Picture 1"/>
          <p:cNvPicPr>
            <a:picLocks noChangeAspect="1"/>
          </p:cNvPicPr>
          <p:nvPr/>
        </p:nvPicPr>
        <p:blipFill>
          <a:blip r:embed="rId2"/>
          <a:stretch>
            <a:fillRect/>
          </a:stretch>
        </p:blipFill>
        <p:spPr>
          <a:xfrm>
            <a:off x="1600200" y="2956024"/>
            <a:ext cx="6864056" cy="2355116"/>
          </a:xfrm>
          <a:prstGeom prst="rect">
            <a:avLst/>
          </a:prstGeom>
        </p:spPr>
      </p:pic>
      <p:sp>
        <p:nvSpPr>
          <p:cNvPr id="7"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171099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4421210" cy="584775"/>
          </a:xfrm>
          <a:prstGeom prst="rect">
            <a:avLst/>
          </a:prstGeom>
        </p:spPr>
        <p:txBody>
          <a:bodyPr wrap="none">
            <a:spAutoFit/>
          </a:bodyPr>
          <a:lstStyle/>
          <a:p>
            <a:r>
              <a:rPr lang="en-US" sz="3200" dirty="0">
                <a:solidFill>
                  <a:srgbClr val="C8102E"/>
                </a:solidFill>
                <a:latin typeface="+mj-lt"/>
                <a:ea typeface="+mj-ea"/>
                <a:cs typeface="+mj-cs"/>
              </a:rPr>
              <a:t>Step-Voltage Regulator</a:t>
            </a:r>
          </a:p>
        </p:txBody>
      </p:sp>
      <p:sp>
        <p:nvSpPr>
          <p:cNvPr id="4" name="Slide Number Placeholder 3"/>
          <p:cNvSpPr>
            <a:spLocks noGrp="1"/>
          </p:cNvSpPr>
          <p:nvPr>
            <p:ph type="sldNum" sz="quarter" idx="12"/>
          </p:nvPr>
        </p:nvSpPr>
        <p:spPr/>
        <p:txBody>
          <a:bodyPr/>
          <a:lstStyle/>
          <a:p>
            <a:fld id="{5B7A2384-8C5D-49F6-8259-B9A64ECD4852}" type="slidenum">
              <a:rPr lang="en-US" smtClean="0"/>
              <a:t>41</a:t>
            </a:fld>
            <a:endParaRPr lang="en-US" dirty="0"/>
          </a:p>
        </p:txBody>
      </p:sp>
      <p:sp>
        <p:nvSpPr>
          <p:cNvPr id="5" name="Rectangle 4"/>
          <p:cNvSpPr/>
          <p:nvPr/>
        </p:nvSpPr>
        <p:spPr>
          <a:xfrm>
            <a:off x="76200" y="1219200"/>
            <a:ext cx="8923283" cy="1631216"/>
          </a:xfrm>
          <a:prstGeom prst="rect">
            <a:avLst/>
          </a:prstGeom>
        </p:spPr>
        <p:txBody>
          <a:bodyPr wrap="square">
            <a:spAutoFit/>
          </a:bodyPr>
          <a:lstStyle/>
          <a:p>
            <a:pPr algn="just"/>
            <a:r>
              <a:rPr lang="en-US" sz="2000" dirty="0"/>
              <a:t>The required rating of a step-regulator is based upon the kVA transformed and not the kVA rating of the line. In general, this will be 10% of the line rating since rated current flows through the series winding, which represents the ±10% voltage change. The kVA rating of the step-voltage regulator is determined in the same manner as that of the previously discussed autotransformer.</a:t>
            </a:r>
          </a:p>
        </p:txBody>
      </p:sp>
      <p:sp>
        <p:nvSpPr>
          <p:cNvPr id="10" name="TextBox 9"/>
          <p:cNvSpPr txBox="1"/>
          <p:nvPr/>
        </p:nvSpPr>
        <p:spPr>
          <a:xfrm>
            <a:off x="2819400" y="5345668"/>
            <a:ext cx="4191000" cy="369332"/>
          </a:xfrm>
          <a:prstGeom prst="rect">
            <a:avLst/>
          </a:prstGeom>
          <a:noFill/>
        </p:spPr>
        <p:txBody>
          <a:bodyPr wrap="square" rtlCol="0">
            <a:spAutoFit/>
          </a:bodyPr>
          <a:lstStyle/>
          <a:p>
            <a:pPr algn="ctr"/>
            <a:r>
              <a:rPr lang="en-US" sz="1800" dirty="0"/>
              <a:t>Fig.6 Step-voltage regulator control circuit</a:t>
            </a:r>
          </a:p>
        </p:txBody>
      </p:sp>
      <p:pic>
        <p:nvPicPr>
          <p:cNvPr id="2" name="Picture 1"/>
          <p:cNvPicPr>
            <a:picLocks noChangeAspect="1"/>
          </p:cNvPicPr>
          <p:nvPr/>
        </p:nvPicPr>
        <p:blipFill>
          <a:blip r:embed="rId2"/>
          <a:stretch>
            <a:fillRect/>
          </a:stretch>
        </p:blipFill>
        <p:spPr>
          <a:xfrm>
            <a:off x="1447800" y="2895600"/>
            <a:ext cx="6496050" cy="2228850"/>
          </a:xfrm>
          <a:prstGeom prst="rect">
            <a:avLst/>
          </a:prstGeom>
        </p:spPr>
      </p:pic>
      <p:sp>
        <p:nvSpPr>
          <p:cNvPr id="7"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11804791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6973191" cy="584775"/>
          </a:xfrm>
          <a:prstGeom prst="rect">
            <a:avLst/>
          </a:prstGeom>
        </p:spPr>
        <p:txBody>
          <a:bodyPr wrap="none">
            <a:spAutoFit/>
          </a:bodyPr>
          <a:lstStyle/>
          <a:p>
            <a:r>
              <a:rPr lang="en-US" sz="3200" dirty="0">
                <a:solidFill>
                  <a:srgbClr val="C8102E"/>
                </a:solidFill>
                <a:latin typeface="+mj-lt"/>
                <a:ea typeface="+mj-ea"/>
                <a:cs typeface="+mj-cs"/>
              </a:rPr>
              <a:t>Single-Phase Step-Voltage Regulator</a:t>
            </a:r>
          </a:p>
        </p:txBody>
      </p:sp>
      <p:sp>
        <p:nvSpPr>
          <p:cNvPr id="4" name="Slide Number Placeholder 3"/>
          <p:cNvSpPr>
            <a:spLocks noGrp="1"/>
          </p:cNvSpPr>
          <p:nvPr>
            <p:ph type="sldNum" sz="quarter" idx="12"/>
          </p:nvPr>
        </p:nvSpPr>
        <p:spPr/>
        <p:txBody>
          <a:bodyPr/>
          <a:lstStyle/>
          <a:p>
            <a:fld id="{5B7A2384-8C5D-49F6-8259-B9A64ECD4852}" type="slidenum">
              <a:rPr lang="en-US" smtClean="0"/>
              <a:t>42</a:t>
            </a:fld>
            <a:endParaRPr lang="en-US" dirty="0"/>
          </a:p>
        </p:txBody>
      </p:sp>
      <p:sp>
        <p:nvSpPr>
          <p:cNvPr id="5" name="Rectangle 4"/>
          <p:cNvSpPr/>
          <p:nvPr/>
        </p:nvSpPr>
        <p:spPr>
          <a:xfrm>
            <a:off x="1001534" y="1219200"/>
            <a:ext cx="6999466" cy="2554545"/>
          </a:xfrm>
          <a:prstGeom prst="rect">
            <a:avLst/>
          </a:prstGeom>
        </p:spPr>
        <p:txBody>
          <a:bodyPr wrap="square">
            <a:spAutoFit/>
          </a:bodyPr>
          <a:lstStyle/>
          <a:p>
            <a:pPr marL="342900" indent="-342900" algn="just">
              <a:buFont typeface="Arial" panose="020B0604020202020204" pitchFamily="34" charset="0"/>
              <a:buChar char="•"/>
            </a:pPr>
            <a:r>
              <a:rPr lang="en-US" sz="2000" dirty="0"/>
              <a:t>Because the series impedance and shunt admittance values of step-voltage regulators are so small, they will be neglected in the following equivalent circuits.</a:t>
            </a:r>
          </a:p>
          <a:p>
            <a:pPr marL="342900" indent="-342900" algn="just">
              <a:buFont typeface="Arial" panose="020B0604020202020204" pitchFamily="34" charset="0"/>
              <a:buChar char="•"/>
            </a:pPr>
            <a:r>
              <a:rPr lang="en-US" sz="2000" dirty="0"/>
              <a:t> It should be pointed out, however, that if it is desired to include the impedance and admittance, they can be incorporated into the following equivalent circuits in the same way they were originally modeled in the autotransformer equivalent circuit.</a:t>
            </a:r>
          </a:p>
        </p:txBody>
      </p:sp>
      <p:sp>
        <p:nvSpPr>
          <p:cNvPr id="6"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30320588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5765553" cy="584775"/>
          </a:xfrm>
          <a:prstGeom prst="rect">
            <a:avLst/>
          </a:prstGeom>
        </p:spPr>
        <p:txBody>
          <a:bodyPr wrap="none">
            <a:spAutoFit/>
          </a:bodyPr>
          <a:lstStyle/>
          <a:p>
            <a:r>
              <a:rPr lang="en-US" sz="3200" dirty="0">
                <a:solidFill>
                  <a:srgbClr val="C8102E"/>
                </a:solidFill>
                <a:latin typeface="+mj-lt"/>
                <a:ea typeface="+mj-ea"/>
                <a:cs typeface="+mj-cs"/>
              </a:rPr>
              <a:t>Type A Step-Voltage Regulator</a:t>
            </a:r>
          </a:p>
        </p:txBody>
      </p:sp>
      <p:sp>
        <p:nvSpPr>
          <p:cNvPr id="4" name="Slide Number Placeholder 3"/>
          <p:cNvSpPr>
            <a:spLocks noGrp="1"/>
          </p:cNvSpPr>
          <p:nvPr>
            <p:ph type="sldNum" sz="quarter" idx="12"/>
          </p:nvPr>
        </p:nvSpPr>
        <p:spPr/>
        <p:txBody>
          <a:bodyPr/>
          <a:lstStyle/>
          <a:p>
            <a:fld id="{5B7A2384-8C5D-49F6-8259-B9A64ECD4852}" type="slidenum">
              <a:rPr lang="en-US" smtClean="0"/>
              <a:t>43</a:t>
            </a:fld>
            <a:endParaRPr lang="en-US" dirty="0"/>
          </a:p>
        </p:txBody>
      </p:sp>
      <p:sp>
        <p:nvSpPr>
          <p:cNvPr id="5" name="Rectangle 4"/>
          <p:cNvSpPr/>
          <p:nvPr/>
        </p:nvSpPr>
        <p:spPr>
          <a:xfrm>
            <a:off x="152400" y="648831"/>
            <a:ext cx="8923283" cy="2246769"/>
          </a:xfrm>
          <a:prstGeom prst="rect">
            <a:avLst/>
          </a:prstGeom>
        </p:spPr>
        <p:txBody>
          <a:bodyPr wrap="square">
            <a:spAutoFit/>
          </a:bodyPr>
          <a:lstStyle/>
          <a:p>
            <a:pPr algn="just"/>
            <a:r>
              <a:rPr lang="en-US" sz="2000" dirty="0"/>
              <a:t>The detailed equivalent circuit and abbreviated equivalent circuit of a Type A step-voltage regulator in the “raise” position are shown in Fig.7.</a:t>
            </a:r>
          </a:p>
          <a:p>
            <a:pPr algn="just"/>
            <a:r>
              <a:rPr lang="en-US" sz="2000" dirty="0"/>
              <a:t>As shown in Fig.7, the primary circuit of the system is connected directly to the shunt winding of the Type A regulator. The series winding is connected to the shunt winding and, in turn, via taps, to the regulated circuit. In this connection, the core excitation varies because the shunt winding is connected directly across primary circuit.</a:t>
            </a:r>
          </a:p>
        </p:txBody>
      </p:sp>
      <p:pic>
        <p:nvPicPr>
          <p:cNvPr id="2" name="Picture 1"/>
          <p:cNvPicPr>
            <a:picLocks noChangeAspect="1"/>
          </p:cNvPicPr>
          <p:nvPr/>
        </p:nvPicPr>
        <p:blipFill>
          <a:blip r:embed="rId2"/>
          <a:stretch>
            <a:fillRect/>
          </a:stretch>
        </p:blipFill>
        <p:spPr>
          <a:xfrm>
            <a:off x="2378868" y="2663074"/>
            <a:ext cx="4814888" cy="2882337"/>
          </a:xfrm>
          <a:prstGeom prst="rect">
            <a:avLst/>
          </a:prstGeom>
        </p:spPr>
      </p:pic>
      <p:sp>
        <p:nvSpPr>
          <p:cNvPr id="6" name="TextBox 5"/>
          <p:cNvSpPr txBox="1"/>
          <p:nvPr/>
        </p:nvSpPr>
        <p:spPr>
          <a:xfrm>
            <a:off x="1524000" y="5638800"/>
            <a:ext cx="6934200" cy="369332"/>
          </a:xfrm>
          <a:prstGeom prst="rect">
            <a:avLst/>
          </a:prstGeom>
          <a:noFill/>
        </p:spPr>
        <p:txBody>
          <a:bodyPr wrap="square" rtlCol="0">
            <a:spAutoFit/>
          </a:bodyPr>
          <a:lstStyle/>
          <a:p>
            <a:pPr algn="ctr"/>
            <a:r>
              <a:rPr lang="en-US" sz="1800" dirty="0"/>
              <a:t>Fig.7 Type A step-voltage regulator in the raise position</a:t>
            </a:r>
          </a:p>
        </p:txBody>
      </p:sp>
      <p:sp>
        <p:nvSpPr>
          <p:cNvPr id="7"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4730833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5765553" cy="584775"/>
          </a:xfrm>
          <a:prstGeom prst="rect">
            <a:avLst/>
          </a:prstGeom>
        </p:spPr>
        <p:txBody>
          <a:bodyPr wrap="none">
            <a:spAutoFit/>
          </a:bodyPr>
          <a:lstStyle/>
          <a:p>
            <a:r>
              <a:rPr lang="en-US" sz="3200" dirty="0">
                <a:solidFill>
                  <a:srgbClr val="C8102E"/>
                </a:solidFill>
                <a:latin typeface="+mj-lt"/>
                <a:ea typeface="+mj-ea"/>
                <a:cs typeface="+mj-cs"/>
              </a:rPr>
              <a:t>Type A Step-Voltage Regulator</a:t>
            </a:r>
          </a:p>
        </p:txBody>
      </p:sp>
      <p:sp>
        <p:nvSpPr>
          <p:cNvPr id="4" name="Slide Number Placeholder 3"/>
          <p:cNvSpPr>
            <a:spLocks noGrp="1"/>
          </p:cNvSpPr>
          <p:nvPr>
            <p:ph type="sldNum" sz="quarter" idx="12"/>
          </p:nvPr>
        </p:nvSpPr>
        <p:spPr/>
        <p:txBody>
          <a:bodyPr/>
          <a:lstStyle/>
          <a:p>
            <a:fld id="{5B7A2384-8C5D-49F6-8259-B9A64ECD4852}" type="slidenum">
              <a:rPr lang="en-US" smtClean="0"/>
              <a:t>44</a:t>
            </a:fld>
            <a:endParaRPr lang="en-US" dirty="0"/>
          </a:p>
        </p:txBody>
      </p:sp>
      <p:sp>
        <p:nvSpPr>
          <p:cNvPr id="5" name="Rectangle 4"/>
          <p:cNvSpPr/>
          <p:nvPr/>
        </p:nvSpPr>
        <p:spPr>
          <a:xfrm>
            <a:off x="152400" y="838200"/>
            <a:ext cx="8923283" cy="1323439"/>
          </a:xfrm>
          <a:prstGeom prst="rect">
            <a:avLst/>
          </a:prstGeom>
        </p:spPr>
        <p:txBody>
          <a:bodyPr wrap="square">
            <a:spAutoFit/>
          </a:bodyPr>
          <a:lstStyle/>
          <a:p>
            <a:pPr algn="just"/>
            <a:r>
              <a:rPr lang="en-US" sz="2000" dirty="0"/>
              <a:t>When the Type A connection is in the “lower” position, the reversing switch is connected to the “L” terminal. The effect of this reversal is to reverse the direction of the currents in the series and shunt windings. Fig.8 shows the equivalent circuit and abbreviated circuit of the Type A regulator in the lower position.</a:t>
            </a:r>
          </a:p>
        </p:txBody>
      </p:sp>
      <p:sp>
        <p:nvSpPr>
          <p:cNvPr id="6" name="TextBox 5"/>
          <p:cNvSpPr txBox="1"/>
          <p:nvPr/>
        </p:nvSpPr>
        <p:spPr>
          <a:xfrm>
            <a:off x="1516609" y="5530532"/>
            <a:ext cx="6934200" cy="369332"/>
          </a:xfrm>
          <a:prstGeom prst="rect">
            <a:avLst/>
          </a:prstGeom>
          <a:noFill/>
        </p:spPr>
        <p:txBody>
          <a:bodyPr wrap="square" rtlCol="0">
            <a:spAutoFit/>
          </a:bodyPr>
          <a:lstStyle/>
          <a:p>
            <a:pPr algn="ctr"/>
            <a:r>
              <a:rPr lang="en-US" sz="1800" dirty="0"/>
              <a:t>Fig.8 Type A step-voltage regulator in the lower position</a:t>
            </a:r>
          </a:p>
        </p:txBody>
      </p:sp>
      <p:pic>
        <p:nvPicPr>
          <p:cNvPr id="7" name="Picture 6"/>
          <p:cNvPicPr>
            <a:picLocks noChangeAspect="1"/>
          </p:cNvPicPr>
          <p:nvPr/>
        </p:nvPicPr>
        <p:blipFill>
          <a:blip r:embed="rId2"/>
          <a:stretch>
            <a:fillRect/>
          </a:stretch>
        </p:blipFill>
        <p:spPr>
          <a:xfrm>
            <a:off x="2590799" y="2352139"/>
            <a:ext cx="4785821" cy="3090843"/>
          </a:xfrm>
          <a:prstGeom prst="rect">
            <a:avLst/>
          </a:prstGeom>
        </p:spPr>
      </p:pic>
      <p:sp>
        <p:nvSpPr>
          <p:cNvPr id="8"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41826774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5810822" cy="584775"/>
          </a:xfrm>
          <a:prstGeom prst="rect">
            <a:avLst/>
          </a:prstGeom>
        </p:spPr>
        <p:txBody>
          <a:bodyPr wrap="none">
            <a:spAutoFit/>
          </a:bodyPr>
          <a:lstStyle/>
          <a:p>
            <a:r>
              <a:rPr lang="en-US" sz="3200" dirty="0">
                <a:solidFill>
                  <a:srgbClr val="C8102E"/>
                </a:solidFill>
                <a:latin typeface="+mj-lt"/>
                <a:ea typeface="+mj-ea"/>
                <a:cs typeface="+mj-cs"/>
              </a:rPr>
              <a:t>Type B Step-Voltage Regulator</a:t>
            </a:r>
          </a:p>
        </p:txBody>
      </p:sp>
      <p:sp>
        <p:nvSpPr>
          <p:cNvPr id="4" name="Slide Number Placeholder 3"/>
          <p:cNvSpPr>
            <a:spLocks noGrp="1"/>
          </p:cNvSpPr>
          <p:nvPr>
            <p:ph type="sldNum" sz="quarter" idx="12"/>
          </p:nvPr>
        </p:nvSpPr>
        <p:spPr/>
        <p:txBody>
          <a:bodyPr/>
          <a:lstStyle/>
          <a:p>
            <a:fld id="{5B7A2384-8C5D-49F6-8259-B9A64ECD4852}" type="slidenum">
              <a:rPr lang="en-US" smtClean="0"/>
              <a:t>45</a:t>
            </a:fld>
            <a:endParaRPr lang="en-US" dirty="0"/>
          </a:p>
        </p:txBody>
      </p:sp>
      <p:sp>
        <p:nvSpPr>
          <p:cNvPr id="5" name="Rectangle 4"/>
          <p:cNvSpPr/>
          <p:nvPr/>
        </p:nvSpPr>
        <p:spPr>
          <a:xfrm>
            <a:off x="152400" y="647700"/>
            <a:ext cx="8923283" cy="1631216"/>
          </a:xfrm>
          <a:prstGeom prst="rect">
            <a:avLst/>
          </a:prstGeom>
        </p:spPr>
        <p:txBody>
          <a:bodyPr wrap="square">
            <a:spAutoFit/>
          </a:bodyPr>
          <a:lstStyle/>
          <a:p>
            <a:pPr algn="just"/>
            <a:r>
              <a:rPr lang="en-US" sz="2000" dirty="0"/>
              <a:t>The more common connection for step-voltage regulators is the Type B. Since this is the more common connection, the defining voltage and current equations for the voltage regulator will be developed only for the Type B connection.</a:t>
            </a:r>
          </a:p>
          <a:p>
            <a:pPr algn="just"/>
            <a:r>
              <a:rPr lang="en-US" sz="2000" dirty="0"/>
              <a:t>The detailed and abbreviated equivalent circuits of a Type B step-voltage regulator in the “raise” position are shown in Fig.9.</a:t>
            </a:r>
          </a:p>
        </p:txBody>
      </p:sp>
      <p:sp>
        <p:nvSpPr>
          <p:cNvPr id="6" name="TextBox 5"/>
          <p:cNvSpPr txBox="1"/>
          <p:nvPr/>
        </p:nvSpPr>
        <p:spPr>
          <a:xfrm>
            <a:off x="1524000" y="5654039"/>
            <a:ext cx="6934200" cy="369332"/>
          </a:xfrm>
          <a:prstGeom prst="rect">
            <a:avLst/>
          </a:prstGeom>
          <a:noFill/>
        </p:spPr>
        <p:txBody>
          <a:bodyPr wrap="square" rtlCol="0">
            <a:spAutoFit/>
          </a:bodyPr>
          <a:lstStyle/>
          <a:p>
            <a:pPr algn="ctr"/>
            <a:r>
              <a:rPr lang="en-US" sz="1800" dirty="0"/>
              <a:t>Fig.9 Type B step-voltage regulator in the raise position</a:t>
            </a:r>
          </a:p>
        </p:txBody>
      </p:sp>
      <p:pic>
        <p:nvPicPr>
          <p:cNvPr id="2" name="Picture 1"/>
          <p:cNvPicPr>
            <a:picLocks noChangeAspect="1"/>
          </p:cNvPicPr>
          <p:nvPr/>
        </p:nvPicPr>
        <p:blipFill>
          <a:blip r:embed="rId2"/>
          <a:stretch>
            <a:fillRect/>
          </a:stretch>
        </p:blipFill>
        <p:spPr>
          <a:xfrm>
            <a:off x="2424112" y="2422333"/>
            <a:ext cx="4724400" cy="3103529"/>
          </a:xfrm>
          <a:prstGeom prst="rect">
            <a:avLst/>
          </a:prstGeom>
        </p:spPr>
      </p:pic>
      <p:sp>
        <p:nvSpPr>
          <p:cNvPr id="7"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27259407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5810822" cy="584775"/>
          </a:xfrm>
          <a:prstGeom prst="rect">
            <a:avLst/>
          </a:prstGeom>
        </p:spPr>
        <p:txBody>
          <a:bodyPr wrap="none">
            <a:spAutoFit/>
          </a:bodyPr>
          <a:lstStyle/>
          <a:p>
            <a:r>
              <a:rPr lang="en-US" sz="3200" dirty="0">
                <a:solidFill>
                  <a:srgbClr val="C8102E"/>
                </a:solidFill>
                <a:latin typeface="+mj-lt"/>
                <a:ea typeface="+mj-ea"/>
                <a:cs typeface="+mj-cs"/>
              </a:rPr>
              <a:t>Type B Step-Voltage Regulator</a:t>
            </a:r>
          </a:p>
        </p:txBody>
      </p:sp>
      <p:sp>
        <p:nvSpPr>
          <p:cNvPr id="4" name="Slide Number Placeholder 3"/>
          <p:cNvSpPr>
            <a:spLocks noGrp="1"/>
          </p:cNvSpPr>
          <p:nvPr>
            <p:ph type="sldNum" sz="quarter" idx="12"/>
          </p:nvPr>
        </p:nvSpPr>
        <p:spPr/>
        <p:txBody>
          <a:bodyPr/>
          <a:lstStyle/>
          <a:p>
            <a:fld id="{5B7A2384-8C5D-49F6-8259-B9A64ECD4852}" type="slidenum">
              <a:rPr lang="en-US" smtClean="0"/>
              <a:t>46</a:t>
            </a:fld>
            <a:endParaRPr lang="en-US" dirty="0"/>
          </a:p>
        </p:txBody>
      </p:sp>
      <p:sp>
        <p:nvSpPr>
          <p:cNvPr id="7" name="Rectangle 6"/>
          <p:cNvSpPr/>
          <p:nvPr/>
        </p:nvSpPr>
        <p:spPr>
          <a:xfrm>
            <a:off x="139262" y="685800"/>
            <a:ext cx="8928538" cy="2246769"/>
          </a:xfrm>
          <a:prstGeom prst="rect">
            <a:avLst/>
          </a:prstGeom>
        </p:spPr>
        <p:txBody>
          <a:bodyPr wrap="square">
            <a:spAutoFit/>
          </a:bodyPr>
          <a:lstStyle/>
          <a:p>
            <a:pPr algn="just"/>
            <a:r>
              <a:rPr lang="en-US" sz="2000" dirty="0">
                <a:solidFill>
                  <a:srgbClr val="000000"/>
                </a:solidFill>
              </a:rPr>
              <a:t>The primary circuit of the system is connected, via taps, to the series winding of the regulator in the Type B connection. The series winding is connected to the shunt winding, which is connected directly to the regulated circuit. In a Type B regulator, the core excitation is constant because the shunt winding is connected across the regulated circuit.</a:t>
            </a:r>
          </a:p>
          <a:p>
            <a:pPr algn="just"/>
            <a:r>
              <a:rPr lang="en-US" sz="2000" dirty="0">
                <a:solidFill>
                  <a:srgbClr val="000000"/>
                </a:solidFill>
              </a:rPr>
              <a:t>The defining voltage and current equations for the regulator in the raise position are as follows:</a:t>
            </a:r>
          </a:p>
        </p:txBody>
      </p:sp>
      <mc:AlternateContent xmlns:mc="http://schemas.openxmlformats.org/markup-compatibility/2006" xmlns:a14="http://schemas.microsoft.com/office/drawing/2010/main">
        <mc:Choice Requires="a14">
          <p:sp>
            <p:nvSpPr>
              <p:cNvPr id="9" name="Rectangle 8"/>
              <p:cNvSpPr/>
              <p:nvPr/>
            </p:nvSpPr>
            <p:spPr>
              <a:xfrm>
                <a:off x="893509" y="2985473"/>
                <a:ext cx="1051377" cy="6562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1800" i="1">
                              <a:latin typeface="Cambria Math" panose="02040503050406030204" pitchFamily="18" charset="0"/>
                            </a:rPr>
                          </m:ctrlPr>
                        </m:fPr>
                        <m:num>
                          <m:sSub>
                            <m:sSubPr>
                              <m:ctrlPr>
                                <a:rPr lang="en-US" sz="1800" i="1">
                                  <a:latin typeface="Cambria Math" panose="02040503050406030204" pitchFamily="18" charset="0"/>
                                </a:rPr>
                              </m:ctrlPr>
                            </m:sSubPr>
                            <m:e>
                              <m:r>
                                <a:rPr lang="en-US" sz="1800" i="1">
                                  <a:latin typeface="Cambria Math" panose="02040503050406030204" pitchFamily="18" charset="0"/>
                                </a:rPr>
                                <m:t>𝐸</m:t>
                              </m:r>
                            </m:e>
                            <m:sub>
                              <m:r>
                                <a:rPr lang="en-US" sz="1800" i="1">
                                  <a:latin typeface="Cambria Math" panose="02040503050406030204" pitchFamily="18" charset="0"/>
                                </a:rPr>
                                <m:t>1</m:t>
                              </m:r>
                            </m:sub>
                          </m:sSub>
                        </m:num>
                        <m:den>
                          <m:sSub>
                            <m:sSubPr>
                              <m:ctrlPr>
                                <a:rPr lang="en-US" sz="1800" i="1">
                                  <a:latin typeface="Cambria Math" panose="02040503050406030204" pitchFamily="18" charset="0"/>
                                </a:rPr>
                              </m:ctrlPr>
                            </m:sSubPr>
                            <m:e>
                              <m:r>
                                <a:rPr lang="en-US" sz="1800" i="1">
                                  <a:latin typeface="Cambria Math" panose="02040503050406030204" pitchFamily="18" charset="0"/>
                                </a:rPr>
                                <m:t>𝑁</m:t>
                              </m:r>
                            </m:e>
                            <m:sub>
                              <m:r>
                                <a:rPr lang="en-US" sz="1800" i="1">
                                  <a:latin typeface="Cambria Math" panose="02040503050406030204" pitchFamily="18" charset="0"/>
                                </a:rPr>
                                <m:t>1</m:t>
                              </m:r>
                            </m:sub>
                          </m:sSub>
                        </m:den>
                      </m:f>
                      <m:r>
                        <a:rPr lang="en-US" sz="1800">
                          <a:latin typeface="Cambria Math" panose="02040503050406030204" pitchFamily="18" charset="0"/>
                        </a:rPr>
                        <m:t>=</m:t>
                      </m:r>
                      <m:f>
                        <m:fPr>
                          <m:ctrlPr>
                            <a:rPr lang="en-US" sz="1800" i="1">
                              <a:latin typeface="Cambria Math" panose="02040503050406030204" pitchFamily="18" charset="0"/>
                            </a:rPr>
                          </m:ctrlPr>
                        </m:fPr>
                        <m:num>
                          <m:sSub>
                            <m:sSubPr>
                              <m:ctrlPr>
                                <a:rPr lang="en-US" sz="1800" i="1">
                                  <a:latin typeface="Cambria Math" panose="02040503050406030204" pitchFamily="18" charset="0"/>
                                </a:rPr>
                              </m:ctrlPr>
                            </m:sSubPr>
                            <m:e>
                              <m:r>
                                <a:rPr lang="en-US" sz="1800" i="1">
                                  <a:latin typeface="Cambria Math" panose="02040503050406030204" pitchFamily="18" charset="0"/>
                                </a:rPr>
                                <m:t>𝐸</m:t>
                              </m:r>
                            </m:e>
                            <m:sub>
                              <m:r>
                                <a:rPr lang="en-US" sz="1800" i="1">
                                  <a:latin typeface="Cambria Math" panose="02040503050406030204" pitchFamily="18" charset="0"/>
                                </a:rPr>
                                <m:t>2</m:t>
                              </m:r>
                            </m:sub>
                          </m:sSub>
                        </m:num>
                        <m:den>
                          <m:sSub>
                            <m:sSubPr>
                              <m:ctrlPr>
                                <a:rPr lang="en-US" sz="1800" i="1">
                                  <a:latin typeface="Cambria Math" panose="02040503050406030204" pitchFamily="18" charset="0"/>
                                </a:rPr>
                              </m:ctrlPr>
                            </m:sSubPr>
                            <m:e>
                              <m:r>
                                <a:rPr lang="en-US" sz="1800" i="1">
                                  <a:latin typeface="Cambria Math" panose="02040503050406030204" pitchFamily="18" charset="0"/>
                                </a:rPr>
                                <m:t>𝑁</m:t>
                              </m:r>
                            </m:e>
                            <m:sub>
                              <m:r>
                                <a:rPr lang="en-US" sz="1800" i="1">
                                  <a:latin typeface="Cambria Math" panose="02040503050406030204" pitchFamily="18" charset="0"/>
                                </a:rPr>
                                <m:t>2</m:t>
                              </m:r>
                            </m:sub>
                          </m:sSub>
                        </m:den>
                      </m:f>
                    </m:oMath>
                  </m:oMathPara>
                </a14:m>
                <a:endParaRPr lang="en-US" sz="1800" dirty="0"/>
              </a:p>
            </p:txBody>
          </p:sp>
        </mc:Choice>
        <mc:Fallback xmlns="">
          <p:sp>
            <p:nvSpPr>
              <p:cNvPr id="9" name="Rectangle 8"/>
              <p:cNvSpPr>
                <a:spLocks noRot="1" noChangeAspect="1" noMove="1" noResize="1" noEditPoints="1" noAdjustHandles="1" noChangeArrowheads="1" noChangeShapeType="1" noTextEdit="1"/>
              </p:cNvSpPr>
              <p:nvPr/>
            </p:nvSpPr>
            <p:spPr>
              <a:xfrm>
                <a:off x="893509" y="2985473"/>
                <a:ext cx="1051377" cy="65620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2097890" y="3134610"/>
                <a:ext cx="174663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𝑁</m:t>
                          </m:r>
                        </m:e>
                        <m:sub>
                          <m:r>
                            <a:rPr lang="en-US" sz="1800" i="1">
                              <a:latin typeface="Cambria Math" panose="02040503050406030204" pitchFamily="18" charset="0"/>
                            </a:rPr>
                            <m:t>1</m:t>
                          </m:r>
                        </m:sub>
                      </m:sSub>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i="1">
                              <a:latin typeface="Cambria Math" panose="02040503050406030204" pitchFamily="18" charset="0"/>
                            </a:rPr>
                            <m:t>1</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𝑁</m:t>
                          </m:r>
                        </m:e>
                        <m:sub>
                          <m:r>
                            <a:rPr lang="en-US" sz="1800" i="1">
                              <a:latin typeface="Cambria Math" panose="02040503050406030204" pitchFamily="18" charset="0"/>
                            </a:rPr>
                            <m:t>2</m:t>
                          </m:r>
                        </m:sub>
                      </m:sSub>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i="1">
                              <a:latin typeface="Cambria Math" panose="02040503050406030204" pitchFamily="18" charset="0"/>
                            </a:rPr>
                            <m:t>2</m:t>
                          </m:r>
                        </m:sub>
                      </m:sSub>
                    </m:oMath>
                  </m:oMathPara>
                </a14:m>
                <a:endParaRPr lang="en-US" sz="1800" dirty="0"/>
              </a:p>
            </p:txBody>
          </p:sp>
        </mc:Choice>
        <mc:Fallback xmlns="">
          <p:sp>
            <p:nvSpPr>
              <p:cNvPr id="10" name="Rectangle 9"/>
              <p:cNvSpPr>
                <a:spLocks noRot="1" noChangeAspect="1" noMove="1" noResize="1" noEditPoints="1" noAdjustHandles="1" noChangeArrowheads="1" noChangeShapeType="1" noTextEdit="1"/>
              </p:cNvSpPr>
              <p:nvPr/>
            </p:nvSpPr>
            <p:spPr>
              <a:xfrm>
                <a:off x="2097890" y="3134610"/>
                <a:ext cx="1746632" cy="369332"/>
              </a:xfrm>
              <a:prstGeom prst="rect">
                <a:avLst/>
              </a:prstGeom>
              <a:blipFill>
                <a:blip r:embed="rId3"/>
                <a:stretch>
                  <a:fillRect/>
                </a:stretch>
              </a:blipFill>
            </p:spPr>
            <p:txBody>
              <a:bodyPr/>
              <a:lstStyle/>
              <a:p>
                <a:r>
                  <a:rPr lang="en-US">
                    <a:noFill/>
                  </a:rPr>
                  <a:t> </a:t>
                </a:r>
              </a:p>
            </p:txBody>
          </p:sp>
        </mc:Fallback>
      </mc:AlternateContent>
      <p:sp>
        <p:nvSpPr>
          <p:cNvPr id="11" name="Rectangle 10"/>
          <p:cNvSpPr/>
          <p:nvPr/>
        </p:nvSpPr>
        <p:spPr>
          <a:xfrm>
            <a:off x="3963643" y="3156843"/>
            <a:ext cx="611065" cy="400110"/>
          </a:xfrm>
          <a:prstGeom prst="rect">
            <a:avLst/>
          </a:prstGeom>
        </p:spPr>
        <p:txBody>
          <a:bodyPr wrap="none">
            <a:spAutoFit/>
          </a:bodyPr>
          <a:lstStyle/>
          <a:p>
            <a:r>
              <a:rPr lang="en-US" sz="2000" dirty="0"/>
              <a:t>(61)</a:t>
            </a:r>
          </a:p>
        </p:txBody>
      </p:sp>
      <mc:AlternateContent xmlns:mc="http://schemas.openxmlformats.org/markup-compatibility/2006" xmlns:a14="http://schemas.microsoft.com/office/drawing/2010/main">
        <mc:Choice Requires="a14">
          <p:sp>
            <p:nvSpPr>
              <p:cNvPr id="15" name="Rectangle 14"/>
              <p:cNvSpPr/>
              <p:nvPr/>
            </p:nvSpPr>
            <p:spPr>
              <a:xfrm>
                <a:off x="723166" y="3690295"/>
                <a:ext cx="147751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smtClean="0">
                              <a:solidFill>
                                <a:srgbClr val="FF0000"/>
                              </a:solidFill>
                              <a:latin typeface="Cambria Math" panose="02040503050406030204" pitchFamily="18" charset="0"/>
                            </a:rPr>
                          </m:ctrlPr>
                        </m:sSubPr>
                        <m:e>
                          <m:r>
                            <a:rPr lang="en-US" sz="1800" b="0" i="1" smtClean="0">
                              <a:solidFill>
                                <a:srgbClr val="FF0000"/>
                              </a:solidFill>
                              <a:latin typeface="Cambria Math" panose="02040503050406030204" pitchFamily="18" charset="0"/>
                            </a:rPr>
                            <m:t>𝑉</m:t>
                          </m:r>
                        </m:e>
                        <m:sub>
                          <m:r>
                            <a:rPr lang="en-US" sz="1800" b="0" i="1" smtClean="0">
                              <a:solidFill>
                                <a:srgbClr val="FF0000"/>
                              </a:solidFill>
                              <a:latin typeface="Cambria Math" panose="02040503050406030204" pitchFamily="18" charset="0"/>
                            </a:rPr>
                            <m:t>𝑠</m:t>
                          </m:r>
                        </m:sub>
                      </m:sSub>
                      <m:r>
                        <a:rPr lang="en-US" sz="1800">
                          <a:solidFill>
                            <a:srgbClr val="FF0000"/>
                          </a:solidFill>
                          <a:latin typeface="Cambria Math" panose="02040503050406030204" pitchFamily="18" charset="0"/>
                        </a:rPr>
                        <m:t>=</m:t>
                      </m:r>
                      <m:sSub>
                        <m:sSubPr>
                          <m:ctrlPr>
                            <a:rPr lang="en-US" sz="1800" i="1">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𝐸</m:t>
                          </m:r>
                        </m:e>
                        <m:sub>
                          <m:r>
                            <a:rPr lang="en-US" sz="1800" b="0" i="1" smtClean="0">
                              <a:solidFill>
                                <a:srgbClr val="FF0000"/>
                              </a:solidFill>
                              <a:latin typeface="Cambria Math" panose="02040503050406030204" pitchFamily="18" charset="0"/>
                            </a:rPr>
                            <m:t>1</m:t>
                          </m:r>
                        </m:sub>
                      </m:sSub>
                      <m:r>
                        <a:rPr lang="en-US" sz="1800" b="0" i="1" smtClean="0">
                          <a:solidFill>
                            <a:srgbClr val="FF0000"/>
                          </a:solidFill>
                          <a:latin typeface="Cambria Math" panose="02040503050406030204" pitchFamily="18" charset="0"/>
                        </a:rPr>
                        <m:t>−</m:t>
                      </m:r>
                      <m:sSub>
                        <m:sSubPr>
                          <m:ctrlPr>
                            <a:rPr lang="en-US" sz="1800" i="1">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𝐸</m:t>
                          </m:r>
                        </m:e>
                        <m:sub>
                          <m:r>
                            <a:rPr lang="en-US" sz="1800" i="1">
                              <a:solidFill>
                                <a:srgbClr val="FF0000"/>
                              </a:solidFill>
                              <a:latin typeface="Cambria Math" panose="02040503050406030204" pitchFamily="18" charset="0"/>
                            </a:rPr>
                            <m:t>2</m:t>
                          </m:r>
                        </m:sub>
                      </m:sSub>
                    </m:oMath>
                  </m:oMathPara>
                </a14:m>
                <a:endParaRPr lang="en-US" sz="1800" dirty="0"/>
              </a:p>
            </p:txBody>
          </p:sp>
        </mc:Choice>
        <mc:Fallback xmlns="">
          <p:sp>
            <p:nvSpPr>
              <p:cNvPr id="15" name="Rectangle 14"/>
              <p:cNvSpPr>
                <a:spLocks noRot="1" noChangeAspect="1" noMove="1" noResize="1" noEditPoints="1" noAdjustHandles="1" noChangeArrowheads="1" noChangeShapeType="1" noTextEdit="1"/>
              </p:cNvSpPr>
              <p:nvPr/>
            </p:nvSpPr>
            <p:spPr>
              <a:xfrm>
                <a:off x="723166" y="3690295"/>
                <a:ext cx="1477519"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2385188" y="3685421"/>
                <a:ext cx="134556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smtClean="0">
                              <a:solidFill>
                                <a:srgbClr val="FF0000"/>
                              </a:solidFill>
                              <a:latin typeface="Cambria Math" panose="02040503050406030204" pitchFamily="18" charset="0"/>
                            </a:rPr>
                          </m:ctrlPr>
                        </m:sSubPr>
                        <m:e>
                          <m:r>
                            <a:rPr lang="en-US" sz="1800" b="0" i="1" smtClean="0">
                              <a:solidFill>
                                <a:srgbClr val="FF0000"/>
                              </a:solidFill>
                              <a:latin typeface="Cambria Math" panose="02040503050406030204" pitchFamily="18" charset="0"/>
                            </a:rPr>
                            <m:t>𝐼</m:t>
                          </m:r>
                        </m:e>
                        <m:sub>
                          <m:r>
                            <a:rPr lang="en-US" sz="1800" b="0" i="1" smtClean="0">
                              <a:solidFill>
                                <a:srgbClr val="FF0000"/>
                              </a:solidFill>
                              <a:latin typeface="Cambria Math" panose="02040503050406030204" pitchFamily="18" charset="0"/>
                            </a:rPr>
                            <m:t>𝐿</m:t>
                          </m:r>
                        </m:sub>
                      </m:sSub>
                      <m:r>
                        <a:rPr lang="en-US" sz="1800">
                          <a:solidFill>
                            <a:srgbClr val="FF0000"/>
                          </a:solidFill>
                          <a:latin typeface="Cambria Math" panose="02040503050406030204" pitchFamily="18" charset="0"/>
                        </a:rPr>
                        <m:t>=</m:t>
                      </m:r>
                      <m:sSub>
                        <m:sSubPr>
                          <m:ctrlPr>
                            <a:rPr lang="en-US" sz="1800" i="1">
                              <a:solidFill>
                                <a:srgbClr val="FF0000"/>
                              </a:solidFill>
                              <a:latin typeface="Cambria Math" panose="02040503050406030204" pitchFamily="18" charset="0"/>
                            </a:rPr>
                          </m:ctrlPr>
                        </m:sSubPr>
                        <m:e>
                          <m:r>
                            <a:rPr lang="en-US" sz="1800" b="0" i="1" smtClean="0">
                              <a:solidFill>
                                <a:srgbClr val="FF0000"/>
                              </a:solidFill>
                              <a:latin typeface="Cambria Math" panose="02040503050406030204" pitchFamily="18" charset="0"/>
                            </a:rPr>
                            <m:t>𝐼</m:t>
                          </m:r>
                        </m:e>
                        <m:sub>
                          <m:r>
                            <a:rPr lang="en-US" sz="1800" b="0" i="1" smtClean="0">
                              <a:solidFill>
                                <a:srgbClr val="FF0000"/>
                              </a:solidFill>
                              <a:latin typeface="Cambria Math" panose="02040503050406030204" pitchFamily="18" charset="0"/>
                            </a:rPr>
                            <m:t>𝑠</m:t>
                          </m:r>
                        </m:sub>
                      </m:sSub>
                      <m:r>
                        <a:rPr lang="en-US" sz="1800" i="1">
                          <a:solidFill>
                            <a:srgbClr val="FF0000"/>
                          </a:solidFill>
                          <a:latin typeface="Cambria Math" panose="02040503050406030204" pitchFamily="18" charset="0"/>
                        </a:rPr>
                        <m:t>−</m:t>
                      </m:r>
                      <m:sSub>
                        <m:sSubPr>
                          <m:ctrlPr>
                            <a:rPr lang="en-US" sz="1800" i="1">
                              <a:solidFill>
                                <a:srgbClr val="FF0000"/>
                              </a:solidFill>
                              <a:latin typeface="Cambria Math" panose="02040503050406030204" pitchFamily="18" charset="0"/>
                            </a:rPr>
                          </m:ctrlPr>
                        </m:sSubPr>
                        <m:e>
                          <m:r>
                            <a:rPr lang="en-US" sz="1800" b="0" i="1" smtClean="0">
                              <a:solidFill>
                                <a:srgbClr val="FF0000"/>
                              </a:solidFill>
                              <a:latin typeface="Cambria Math" panose="02040503050406030204" pitchFamily="18" charset="0"/>
                            </a:rPr>
                            <m:t>𝐼</m:t>
                          </m:r>
                        </m:e>
                        <m:sub>
                          <m:r>
                            <a:rPr lang="en-US" sz="1800" b="0" i="1" smtClean="0">
                              <a:solidFill>
                                <a:srgbClr val="FF0000"/>
                              </a:solidFill>
                              <a:latin typeface="Cambria Math" panose="02040503050406030204" pitchFamily="18" charset="0"/>
                            </a:rPr>
                            <m:t>1</m:t>
                          </m:r>
                        </m:sub>
                      </m:sSub>
                    </m:oMath>
                  </m:oMathPara>
                </a14:m>
                <a:endParaRPr lang="en-US" sz="1800" dirty="0"/>
              </a:p>
            </p:txBody>
          </p:sp>
        </mc:Choice>
        <mc:Fallback xmlns="">
          <p:sp>
            <p:nvSpPr>
              <p:cNvPr id="16" name="Rectangle 15"/>
              <p:cNvSpPr>
                <a:spLocks noRot="1" noChangeAspect="1" noMove="1" noResize="1" noEditPoints="1" noAdjustHandles="1" noChangeArrowheads="1" noChangeShapeType="1" noTextEdit="1"/>
              </p:cNvSpPr>
              <p:nvPr/>
            </p:nvSpPr>
            <p:spPr>
              <a:xfrm>
                <a:off x="2385188" y="3685421"/>
                <a:ext cx="1345561" cy="369332"/>
              </a:xfrm>
              <a:prstGeom prst="rect">
                <a:avLst/>
              </a:prstGeom>
              <a:blipFill>
                <a:blip r:embed="rId5"/>
                <a:stretch>
                  <a:fillRect b="-1667"/>
                </a:stretch>
              </a:blipFill>
            </p:spPr>
            <p:txBody>
              <a:bodyPr/>
              <a:lstStyle/>
              <a:p>
                <a:r>
                  <a:rPr lang="en-US">
                    <a:noFill/>
                  </a:rPr>
                  <a:t> </a:t>
                </a:r>
              </a:p>
            </p:txBody>
          </p:sp>
        </mc:Fallback>
      </mc:AlternateContent>
      <p:sp>
        <p:nvSpPr>
          <p:cNvPr id="17" name="Rectangle 16"/>
          <p:cNvSpPr/>
          <p:nvPr/>
        </p:nvSpPr>
        <p:spPr>
          <a:xfrm>
            <a:off x="3963643" y="3731081"/>
            <a:ext cx="611065" cy="400110"/>
          </a:xfrm>
          <a:prstGeom prst="rect">
            <a:avLst/>
          </a:prstGeom>
        </p:spPr>
        <p:txBody>
          <a:bodyPr wrap="none">
            <a:spAutoFit/>
          </a:bodyPr>
          <a:lstStyle/>
          <a:p>
            <a:r>
              <a:rPr lang="en-US" sz="2000" dirty="0"/>
              <a:t>(62)</a:t>
            </a:r>
          </a:p>
        </p:txBody>
      </p:sp>
      <mc:AlternateContent xmlns:mc="http://schemas.openxmlformats.org/markup-compatibility/2006" xmlns:a14="http://schemas.microsoft.com/office/drawing/2010/main">
        <mc:Choice Requires="a14">
          <p:sp>
            <p:nvSpPr>
              <p:cNvPr id="18" name="Rectangle 17"/>
              <p:cNvSpPr/>
              <p:nvPr/>
            </p:nvSpPr>
            <p:spPr>
              <a:xfrm>
                <a:off x="984263" y="4213051"/>
                <a:ext cx="99668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𝑉</m:t>
                          </m:r>
                        </m:e>
                        <m:sub>
                          <m:r>
                            <a:rPr lang="en-US" sz="1800" b="0" i="1" smtClean="0">
                              <a:latin typeface="Cambria Math" panose="02040503050406030204" pitchFamily="18" charset="0"/>
                            </a:rPr>
                            <m:t>𝐿</m:t>
                          </m:r>
                        </m:sub>
                      </m:sSub>
                      <m:r>
                        <a:rPr lang="en-US" sz="180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𝐸</m:t>
                          </m:r>
                        </m:e>
                        <m:sub>
                          <m:r>
                            <a:rPr lang="en-US" sz="1800" b="0" i="1" smtClean="0">
                              <a:latin typeface="Cambria Math" panose="02040503050406030204" pitchFamily="18" charset="0"/>
                            </a:rPr>
                            <m:t>1</m:t>
                          </m:r>
                        </m:sub>
                      </m:sSub>
                    </m:oMath>
                  </m:oMathPara>
                </a14:m>
                <a:endParaRPr lang="en-US" sz="1800" dirty="0"/>
              </a:p>
            </p:txBody>
          </p:sp>
        </mc:Choice>
        <mc:Fallback xmlns="">
          <p:sp>
            <p:nvSpPr>
              <p:cNvPr id="18" name="Rectangle 17"/>
              <p:cNvSpPr>
                <a:spLocks noRot="1" noChangeAspect="1" noMove="1" noResize="1" noEditPoints="1" noAdjustHandles="1" noChangeArrowheads="1" noChangeShapeType="1" noTextEdit="1"/>
              </p:cNvSpPr>
              <p:nvPr/>
            </p:nvSpPr>
            <p:spPr>
              <a:xfrm>
                <a:off x="984263" y="4213051"/>
                <a:ext cx="996683"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2603968" y="4213051"/>
                <a:ext cx="89511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𝐼</m:t>
                          </m:r>
                        </m:e>
                        <m:sub>
                          <m:r>
                            <a:rPr lang="en-US" altLang="zh-CN" sz="1800" b="0" i="1" smtClean="0">
                              <a:latin typeface="Cambria Math" panose="02040503050406030204" pitchFamily="18" charset="0"/>
                            </a:rPr>
                            <m:t>2</m:t>
                          </m:r>
                        </m:sub>
                      </m:sSub>
                      <m:r>
                        <a:rPr lang="en-US" sz="1800">
                          <a:latin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𝐼</m:t>
                          </m:r>
                        </m:e>
                        <m:sub>
                          <m:r>
                            <a:rPr lang="en-US" sz="1800" b="0" i="1" smtClean="0">
                              <a:latin typeface="Cambria Math" panose="02040503050406030204" pitchFamily="18" charset="0"/>
                            </a:rPr>
                            <m:t>𝑠</m:t>
                          </m:r>
                        </m:sub>
                      </m:sSub>
                    </m:oMath>
                  </m:oMathPara>
                </a14:m>
                <a:endParaRPr lang="en-US" sz="1800" dirty="0"/>
              </a:p>
            </p:txBody>
          </p:sp>
        </mc:Choice>
        <mc:Fallback xmlns="">
          <p:sp>
            <p:nvSpPr>
              <p:cNvPr id="19" name="Rectangle 18"/>
              <p:cNvSpPr>
                <a:spLocks noRot="1" noChangeAspect="1" noMove="1" noResize="1" noEditPoints="1" noAdjustHandles="1" noChangeArrowheads="1" noChangeShapeType="1" noTextEdit="1"/>
              </p:cNvSpPr>
              <p:nvPr/>
            </p:nvSpPr>
            <p:spPr>
              <a:xfrm>
                <a:off x="2603968" y="4213051"/>
                <a:ext cx="895117" cy="369332"/>
              </a:xfrm>
              <a:prstGeom prst="rect">
                <a:avLst/>
              </a:prstGeom>
              <a:blipFill>
                <a:blip r:embed="rId7"/>
                <a:stretch>
                  <a:fillRect/>
                </a:stretch>
              </a:blipFill>
            </p:spPr>
            <p:txBody>
              <a:bodyPr/>
              <a:lstStyle/>
              <a:p>
                <a:r>
                  <a:rPr lang="en-US">
                    <a:noFill/>
                  </a:rPr>
                  <a:t> </a:t>
                </a:r>
              </a:p>
            </p:txBody>
          </p:sp>
        </mc:Fallback>
      </mc:AlternateContent>
      <p:sp>
        <p:nvSpPr>
          <p:cNvPr id="20" name="Rectangle 19"/>
          <p:cNvSpPr/>
          <p:nvPr/>
        </p:nvSpPr>
        <p:spPr>
          <a:xfrm>
            <a:off x="3963642" y="4239248"/>
            <a:ext cx="611065" cy="400110"/>
          </a:xfrm>
          <a:prstGeom prst="rect">
            <a:avLst/>
          </a:prstGeom>
        </p:spPr>
        <p:txBody>
          <a:bodyPr wrap="none">
            <a:spAutoFit/>
          </a:bodyPr>
          <a:lstStyle/>
          <a:p>
            <a:r>
              <a:rPr lang="en-US" sz="2000" dirty="0"/>
              <a:t>(63)</a:t>
            </a:r>
          </a:p>
        </p:txBody>
      </p:sp>
      <mc:AlternateContent xmlns:mc="http://schemas.openxmlformats.org/markup-compatibility/2006" xmlns:a14="http://schemas.microsoft.com/office/drawing/2010/main">
        <mc:Choice Requires="a14">
          <p:sp>
            <p:nvSpPr>
              <p:cNvPr id="21" name="Rectangle 20"/>
              <p:cNvSpPr/>
              <p:nvPr/>
            </p:nvSpPr>
            <p:spPr>
              <a:xfrm>
                <a:off x="118241" y="4677795"/>
                <a:ext cx="2386871" cy="6562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𝐸</m:t>
                          </m:r>
                        </m:e>
                        <m:sub>
                          <m:r>
                            <a:rPr lang="en-US" sz="1800" i="1">
                              <a:latin typeface="Cambria Math" panose="02040503050406030204" pitchFamily="18" charset="0"/>
                            </a:rPr>
                            <m:t>2</m:t>
                          </m:r>
                        </m:sub>
                      </m:sSub>
                      <m:r>
                        <a:rPr lang="en-US" sz="1800">
                          <a:latin typeface="Cambria Math" panose="02040503050406030204" pitchFamily="18" charset="0"/>
                        </a:rPr>
                        <m:t>=</m:t>
                      </m:r>
                      <m:f>
                        <m:fPr>
                          <m:ctrlPr>
                            <a:rPr lang="en-US" sz="1800" i="1">
                              <a:latin typeface="Cambria Math" panose="02040503050406030204" pitchFamily="18" charset="0"/>
                            </a:rPr>
                          </m:ctrlPr>
                        </m:fPr>
                        <m:num>
                          <m:sSub>
                            <m:sSubPr>
                              <m:ctrlPr>
                                <a:rPr lang="en-US" sz="1800" i="1">
                                  <a:latin typeface="Cambria Math" panose="02040503050406030204" pitchFamily="18" charset="0"/>
                                </a:rPr>
                              </m:ctrlPr>
                            </m:sSubPr>
                            <m:e>
                              <m:r>
                                <a:rPr lang="en-US" sz="1800" b="0" i="1" smtClean="0">
                                  <a:latin typeface="Cambria Math" panose="02040503050406030204" pitchFamily="18" charset="0"/>
                                </a:rPr>
                                <m:t>𝑁</m:t>
                              </m:r>
                            </m:e>
                            <m:sub>
                              <m:r>
                                <a:rPr lang="en-US" altLang="zh-CN" sz="1800" i="1">
                                  <a:latin typeface="Cambria Math" panose="02040503050406030204" pitchFamily="18" charset="0"/>
                                </a:rPr>
                                <m:t>2</m:t>
                              </m:r>
                            </m:sub>
                          </m:sSub>
                        </m:num>
                        <m:den>
                          <m:sSub>
                            <m:sSubPr>
                              <m:ctrlPr>
                                <a:rPr lang="en-US" sz="1800" i="1">
                                  <a:latin typeface="Cambria Math" panose="02040503050406030204" pitchFamily="18" charset="0"/>
                                </a:rPr>
                              </m:ctrlPr>
                            </m:sSubPr>
                            <m:e>
                              <m:r>
                                <a:rPr lang="en-US" sz="1800" i="1">
                                  <a:latin typeface="Cambria Math" panose="02040503050406030204" pitchFamily="18" charset="0"/>
                                </a:rPr>
                                <m:t>𝑁</m:t>
                              </m:r>
                            </m:e>
                            <m:sub>
                              <m:r>
                                <a:rPr lang="en-US" sz="1800" i="1">
                                  <a:latin typeface="Cambria Math" panose="02040503050406030204" pitchFamily="18" charset="0"/>
                                </a:rPr>
                                <m:t>1</m:t>
                              </m:r>
                            </m:sub>
                          </m:sSub>
                        </m:den>
                      </m:f>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𝐸</m:t>
                          </m:r>
                        </m:e>
                        <m:sub>
                          <m:r>
                            <a:rPr lang="en-US" sz="1800" b="0" i="1" smtClean="0">
                              <a:latin typeface="Cambria Math" panose="02040503050406030204" pitchFamily="18" charset="0"/>
                            </a:rPr>
                            <m:t>1</m:t>
                          </m:r>
                        </m:sub>
                      </m:sSub>
                      <m:r>
                        <a:rPr lang="en-US" sz="1800">
                          <a:latin typeface="Cambria Math" panose="02040503050406030204" pitchFamily="18" charset="0"/>
                        </a:rPr>
                        <m:t>=</m:t>
                      </m:r>
                      <m:f>
                        <m:fPr>
                          <m:ctrlPr>
                            <a:rPr lang="en-US" sz="1800" i="1">
                              <a:latin typeface="Cambria Math" panose="02040503050406030204" pitchFamily="18" charset="0"/>
                            </a:rPr>
                          </m:ctrlPr>
                        </m:fPr>
                        <m:num>
                          <m:sSub>
                            <m:sSubPr>
                              <m:ctrlPr>
                                <a:rPr lang="en-US" sz="1800" i="1">
                                  <a:latin typeface="Cambria Math" panose="02040503050406030204" pitchFamily="18" charset="0"/>
                                </a:rPr>
                              </m:ctrlPr>
                            </m:sSubPr>
                            <m:e>
                              <m:r>
                                <a:rPr lang="en-US" sz="1800" b="0" i="1" smtClean="0">
                                  <a:latin typeface="Cambria Math" panose="02040503050406030204" pitchFamily="18" charset="0"/>
                                </a:rPr>
                                <m:t>𝑁</m:t>
                              </m:r>
                            </m:e>
                            <m:sub>
                              <m:r>
                                <a:rPr lang="en-US" altLang="zh-CN" sz="1800" i="1">
                                  <a:latin typeface="Cambria Math" panose="02040503050406030204" pitchFamily="18" charset="0"/>
                                </a:rPr>
                                <m:t>2</m:t>
                              </m:r>
                            </m:sub>
                          </m:sSub>
                        </m:num>
                        <m:den>
                          <m:sSub>
                            <m:sSubPr>
                              <m:ctrlPr>
                                <a:rPr lang="en-US" sz="1800" i="1">
                                  <a:latin typeface="Cambria Math" panose="02040503050406030204" pitchFamily="18" charset="0"/>
                                </a:rPr>
                              </m:ctrlPr>
                            </m:sSubPr>
                            <m:e>
                              <m:r>
                                <a:rPr lang="en-US" sz="1800" i="1">
                                  <a:latin typeface="Cambria Math" panose="02040503050406030204" pitchFamily="18" charset="0"/>
                                </a:rPr>
                                <m:t>𝑁</m:t>
                              </m:r>
                            </m:e>
                            <m:sub>
                              <m:r>
                                <a:rPr lang="en-US" sz="1800" i="1">
                                  <a:latin typeface="Cambria Math" panose="02040503050406030204" pitchFamily="18" charset="0"/>
                                </a:rPr>
                                <m:t>1</m:t>
                              </m:r>
                            </m:sub>
                          </m:sSub>
                        </m:den>
                      </m:f>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𝑉</m:t>
                          </m:r>
                        </m:e>
                        <m:sub>
                          <m:r>
                            <a:rPr lang="en-US" sz="1800" b="0" i="1" smtClean="0">
                              <a:latin typeface="Cambria Math" panose="02040503050406030204" pitchFamily="18" charset="0"/>
                            </a:rPr>
                            <m:t>𝐿</m:t>
                          </m:r>
                        </m:sub>
                      </m:sSub>
                    </m:oMath>
                  </m:oMathPara>
                </a14:m>
                <a:endParaRPr lang="en-US" sz="1800" dirty="0"/>
              </a:p>
            </p:txBody>
          </p:sp>
        </mc:Choice>
        <mc:Fallback xmlns="">
          <p:sp>
            <p:nvSpPr>
              <p:cNvPr id="21" name="Rectangle 20"/>
              <p:cNvSpPr>
                <a:spLocks noRot="1" noChangeAspect="1" noMove="1" noResize="1" noEditPoints="1" noAdjustHandles="1" noChangeArrowheads="1" noChangeShapeType="1" noTextEdit="1"/>
              </p:cNvSpPr>
              <p:nvPr/>
            </p:nvSpPr>
            <p:spPr>
              <a:xfrm>
                <a:off x="118241" y="4677795"/>
                <a:ext cx="2386871" cy="65620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2510461" y="4700594"/>
                <a:ext cx="2213939" cy="6562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𝐼</m:t>
                          </m:r>
                        </m:e>
                        <m:sub>
                          <m:r>
                            <a:rPr lang="en-US" altLang="zh-CN" sz="1800" i="1" smtClean="0">
                              <a:latin typeface="Cambria Math" panose="02040503050406030204" pitchFamily="18" charset="0"/>
                            </a:rPr>
                            <m:t>1</m:t>
                          </m:r>
                        </m:sub>
                      </m:sSub>
                      <m:r>
                        <a:rPr lang="en-US" sz="1800">
                          <a:latin typeface="Cambria Math" panose="02040503050406030204" pitchFamily="18" charset="0"/>
                        </a:rPr>
                        <m:t>=</m:t>
                      </m:r>
                      <m:f>
                        <m:fPr>
                          <m:ctrlPr>
                            <a:rPr lang="en-US" sz="1800" i="1">
                              <a:latin typeface="Cambria Math" panose="02040503050406030204" pitchFamily="18" charset="0"/>
                            </a:rPr>
                          </m:ctrlPr>
                        </m:fPr>
                        <m:num>
                          <m:sSub>
                            <m:sSubPr>
                              <m:ctrlPr>
                                <a:rPr lang="en-US" sz="1800" i="1">
                                  <a:latin typeface="Cambria Math" panose="02040503050406030204" pitchFamily="18" charset="0"/>
                                </a:rPr>
                              </m:ctrlPr>
                            </m:sSubPr>
                            <m:e>
                              <m:r>
                                <a:rPr lang="en-US" sz="1800" i="1">
                                  <a:latin typeface="Cambria Math" panose="02040503050406030204" pitchFamily="18" charset="0"/>
                                </a:rPr>
                                <m:t>𝑁</m:t>
                              </m:r>
                            </m:e>
                            <m:sub>
                              <m:r>
                                <a:rPr lang="en-US" altLang="zh-CN" sz="1800" i="1">
                                  <a:latin typeface="Cambria Math" panose="02040503050406030204" pitchFamily="18" charset="0"/>
                                </a:rPr>
                                <m:t>2</m:t>
                              </m:r>
                            </m:sub>
                          </m:sSub>
                        </m:num>
                        <m:den>
                          <m:sSub>
                            <m:sSubPr>
                              <m:ctrlPr>
                                <a:rPr lang="en-US" sz="1800" i="1">
                                  <a:latin typeface="Cambria Math" panose="02040503050406030204" pitchFamily="18" charset="0"/>
                                </a:rPr>
                              </m:ctrlPr>
                            </m:sSubPr>
                            <m:e>
                              <m:r>
                                <a:rPr lang="en-US" sz="1800" i="1">
                                  <a:latin typeface="Cambria Math" panose="02040503050406030204" pitchFamily="18" charset="0"/>
                                </a:rPr>
                                <m:t>𝑁</m:t>
                              </m:r>
                            </m:e>
                            <m:sub>
                              <m:r>
                                <a:rPr lang="en-US" sz="1800" i="1">
                                  <a:latin typeface="Cambria Math" panose="02040503050406030204" pitchFamily="18" charset="0"/>
                                </a:rPr>
                                <m:t>1</m:t>
                              </m:r>
                            </m:sub>
                          </m:sSub>
                        </m:den>
                      </m:f>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𝐼</m:t>
                          </m:r>
                        </m:e>
                        <m:sub>
                          <m:r>
                            <a:rPr lang="en-US" sz="1800" i="1">
                              <a:latin typeface="Cambria Math" panose="02040503050406030204" pitchFamily="18" charset="0"/>
                            </a:rPr>
                            <m:t>1</m:t>
                          </m:r>
                        </m:sub>
                      </m:sSub>
                      <m:r>
                        <a:rPr lang="en-US" sz="1800">
                          <a:latin typeface="Cambria Math" panose="02040503050406030204" pitchFamily="18" charset="0"/>
                        </a:rPr>
                        <m:t>=</m:t>
                      </m:r>
                      <m:f>
                        <m:fPr>
                          <m:ctrlPr>
                            <a:rPr lang="en-US" sz="1800" i="1">
                              <a:latin typeface="Cambria Math" panose="02040503050406030204" pitchFamily="18" charset="0"/>
                            </a:rPr>
                          </m:ctrlPr>
                        </m:fPr>
                        <m:num>
                          <m:sSub>
                            <m:sSubPr>
                              <m:ctrlPr>
                                <a:rPr lang="en-US" sz="1800" i="1">
                                  <a:latin typeface="Cambria Math" panose="02040503050406030204" pitchFamily="18" charset="0"/>
                                </a:rPr>
                              </m:ctrlPr>
                            </m:sSubPr>
                            <m:e>
                              <m:r>
                                <a:rPr lang="en-US" sz="1800" i="1">
                                  <a:latin typeface="Cambria Math" panose="02040503050406030204" pitchFamily="18" charset="0"/>
                                </a:rPr>
                                <m:t>𝑁</m:t>
                              </m:r>
                            </m:e>
                            <m:sub>
                              <m:r>
                                <a:rPr lang="en-US" altLang="zh-CN" sz="1800" i="1">
                                  <a:latin typeface="Cambria Math" panose="02040503050406030204" pitchFamily="18" charset="0"/>
                                </a:rPr>
                                <m:t>2</m:t>
                              </m:r>
                            </m:sub>
                          </m:sSub>
                        </m:num>
                        <m:den>
                          <m:sSub>
                            <m:sSubPr>
                              <m:ctrlPr>
                                <a:rPr lang="en-US" sz="1800" i="1">
                                  <a:latin typeface="Cambria Math" panose="02040503050406030204" pitchFamily="18" charset="0"/>
                                </a:rPr>
                              </m:ctrlPr>
                            </m:sSubPr>
                            <m:e>
                              <m:r>
                                <a:rPr lang="en-US" sz="1800" i="1">
                                  <a:latin typeface="Cambria Math" panose="02040503050406030204" pitchFamily="18" charset="0"/>
                                </a:rPr>
                                <m:t>𝑁</m:t>
                              </m:r>
                            </m:e>
                            <m:sub>
                              <m:r>
                                <a:rPr lang="en-US" sz="1800" i="1">
                                  <a:latin typeface="Cambria Math" panose="02040503050406030204" pitchFamily="18" charset="0"/>
                                </a:rPr>
                                <m:t>1</m:t>
                              </m:r>
                            </m:sub>
                          </m:sSub>
                        </m:den>
                      </m:f>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𝐼</m:t>
                          </m:r>
                        </m:e>
                        <m:sub>
                          <m:r>
                            <m:rPr>
                              <m:sty m:val="p"/>
                            </m:rPr>
                            <a:rPr lang="en-US" altLang="zh-CN" sz="1800" i="1" smtClean="0">
                              <a:latin typeface="Cambria Math" panose="02040503050406030204" pitchFamily="18" charset="0"/>
                            </a:rPr>
                            <m:t>s</m:t>
                          </m:r>
                        </m:sub>
                      </m:sSub>
                    </m:oMath>
                  </m:oMathPara>
                </a14:m>
                <a:endParaRPr lang="en-US" sz="1800" dirty="0"/>
              </a:p>
            </p:txBody>
          </p:sp>
        </mc:Choice>
        <mc:Fallback xmlns="">
          <p:sp>
            <p:nvSpPr>
              <p:cNvPr id="22" name="Rectangle 21"/>
              <p:cNvSpPr>
                <a:spLocks noRot="1" noChangeAspect="1" noMove="1" noResize="1" noEditPoints="1" noAdjustHandles="1" noChangeArrowheads="1" noChangeShapeType="1" noTextEdit="1"/>
              </p:cNvSpPr>
              <p:nvPr/>
            </p:nvSpPr>
            <p:spPr>
              <a:xfrm>
                <a:off x="2510461" y="4700594"/>
                <a:ext cx="2213939" cy="656205"/>
              </a:xfrm>
              <a:prstGeom prst="rect">
                <a:avLst/>
              </a:prstGeom>
              <a:blipFill>
                <a:blip r:embed="rId9"/>
                <a:stretch>
                  <a:fillRect/>
                </a:stretch>
              </a:blipFill>
            </p:spPr>
            <p:txBody>
              <a:bodyPr/>
              <a:lstStyle/>
              <a:p>
                <a:r>
                  <a:rPr lang="en-US">
                    <a:noFill/>
                  </a:rPr>
                  <a:t> </a:t>
                </a:r>
              </a:p>
            </p:txBody>
          </p:sp>
        </mc:Fallback>
      </mc:AlternateContent>
      <p:sp>
        <p:nvSpPr>
          <p:cNvPr id="23" name="Rectangle 22"/>
          <p:cNvSpPr/>
          <p:nvPr/>
        </p:nvSpPr>
        <p:spPr>
          <a:xfrm>
            <a:off x="4724400" y="4866098"/>
            <a:ext cx="611065" cy="400110"/>
          </a:xfrm>
          <a:prstGeom prst="rect">
            <a:avLst/>
          </a:prstGeom>
        </p:spPr>
        <p:txBody>
          <a:bodyPr wrap="none">
            <a:spAutoFit/>
          </a:bodyPr>
          <a:lstStyle/>
          <a:p>
            <a:r>
              <a:rPr lang="en-US" sz="2000" dirty="0"/>
              <a:t>(6</a:t>
            </a:r>
            <a:r>
              <a:rPr lang="en-US" altLang="zh-CN" sz="2000" dirty="0"/>
              <a:t>4</a:t>
            </a:r>
            <a:r>
              <a:rPr lang="en-US" sz="2000" dirty="0"/>
              <a:t>)</a:t>
            </a:r>
          </a:p>
        </p:txBody>
      </p:sp>
      <mc:AlternateContent xmlns:mc="http://schemas.openxmlformats.org/markup-compatibility/2006" xmlns:a14="http://schemas.microsoft.com/office/drawing/2010/main">
        <mc:Choice Requires="a14">
          <p:sp>
            <p:nvSpPr>
              <p:cNvPr id="24" name="Rectangle 23"/>
              <p:cNvSpPr/>
              <p:nvPr/>
            </p:nvSpPr>
            <p:spPr>
              <a:xfrm>
                <a:off x="4648200" y="3007010"/>
                <a:ext cx="1968809" cy="6562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𝑉</m:t>
                          </m:r>
                        </m:e>
                        <m:sub>
                          <m:r>
                            <a:rPr lang="en-US" sz="1800" b="0" i="1" smtClean="0">
                              <a:latin typeface="Cambria Math" panose="02040503050406030204" pitchFamily="18" charset="0"/>
                            </a:rPr>
                            <m:t>𝑠</m:t>
                          </m:r>
                        </m:sub>
                      </m:sSub>
                      <m:r>
                        <a:rPr lang="en-US" sz="1800">
                          <a:latin typeface="Cambria Math" panose="02040503050406030204" pitchFamily="18" charset="0"/>
                        </a:rPr>
                        <m:t>=</m:t>
                      </m:r>
                      <m:r>
                        <a:rPr lang="en-US" sz="1800" b="0" i="1" smtClean="0">
                          <a:latin typeface="Cambria Math" panose="02040503050406030204" pitchFamily="18" charset="0"/>
                        </a:rPr>
                        <m:t>(1−</m:t>
                      </m:r>
                      <m:f>
                        <m:fPr>
                          <m:ctrlPr>
                            <a:rPr lang="en-US" sz="1800" i="1">
                              <a:latin typeface="Cambria Math" panose="02040503050406030204" pitchFamily="18" charset="0"/>
                            </a:rPr>
                          </m:ctrlPr>
                        </m:fPr>
                        <m:num>
                          <m:sSub>
                            <m:sSubPr>
                              <m:ctrlPr>
                                <a:rPr lang="en-US" sz="1800" i="1">
                                  <a:latin typeface="Cambria Math" panose="02040503050406030204" pitchFamily="18" charset="0"/>
                                </a:rPr>
                              </m:ctrlPr>
                            </m:sSubPr>
                            <m:e>
                              <m:r>
                                <a:rPr lang="en-US" sz="1800" i="1">
                                  <a:latin typeface="Cambria Math" panose="02040503050406030204" pitchFamily="18" charset="0"/>
                                </a:rPr>
                                <m:t>𝑁</m:t>
                              </m:r>
                            </m:e>
                            <m:sub>
                              <m:r>
                                <a:rPr lang="en-US" altLang="zh-CN" sz="1800" i="1">
                                  <a:latin typeface="Cambria Math" panose="02040503050406030204" pitchFamily="18" charset="0"/>
                                </a:rPr>
                                <m:t>2</m:t>
                              </m:r>
                            </m:sub>
                          </m:sSub>
                        </m:num>
                        <m:den>
                          <m:sSub>
                            <m:sSubPr>
                              <m:ctrlPr>
                                <a:rPr lang="en-US" sz="1800" i="1">
                                  <a:latin typeface="Cambria Math" panose="02040503050406030204" pitchFamily="18" charset="0"/>
                                </a:rPr>
                              </m:ctrlPr>
                            </m:sSubPr>
                            <m:e>
                              <m:r>
                                <a:rPr lang="en-US" sz="1800" i="1">
                                  <a:latin typeface="Cambria Math" panose="02040503050406030204" pitchFamily="18" charset="0"/>
                                </a:rPr>
                                <m:t>𝑁</m:t>
                              </m:r>
                            </m:e>
                            <m:sub>
                              <m:r>
                                <a:rPr lang="en-US" sz="1800" i="1">
                                  <a:latin typeface="Cambria Math" panose="02040503050406030204" pitchFamily="18" charset="0"/>
                                </a:rPr>
                                <m:t>1</m:t>
                              </m:r>
                            </m:sub>
                          </m:sSub>
                        </m:den>
                      </m:f>
                      <m:r>
                        <a:rPr lang="en-US" sz="1800" b="0" i="1" smtClean="0">
                          <a:latin typeface="Cambria Math" panose="02040503050406030204" pitchFamily="18" charset="0"/>
                        </a:rPr>
                        <m:t>)</m:t>
                      </m:r>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𝑉</m:t>
                          </m:r>
                        </m:e>
                        <m:sub>
                          <m:r>
                            <a:rPr lang="en-US" sz="1800" b="0" i="1" smtClean="0">
                              <a:latin typeface="Cambria Math" panose="02040503050406030204" pitchFamily="18" charset="0"/>
                            </a:rPr>
                            <m:t>𝐿</m:t>
                          </m:r>
                        </m:sub>
                      </m:sSub>
                    </m:oMath>
                  </m:oMathPara>
                </a14:m>
                <a:endParaRPr lang="en-US" sz="1800" dirty="0"/>
              </a:p>
            </p:txBody>
          </p:sp>
        </mc:Choice>
        <mc:Fallback xmlns="">
          <p:sp>
            <p:nvSpPr>
              <p:cNvPr id="24" name="Rectangle 23"/>
              <p:cNvSpPr>
                <a:spLocks noRot="1" noChangeAspect="1" noMove="1" noResize="1" noEditPoints="1" noAdjustHandles="1" noChangeArrowheads="1" noChangeShapeType="1" noTextEdit="1"/>
              </p:cNvSpPr>
              <p:nvPr/>
            </p:nvSpPr>
            <p:spPr>
              <a:xfrm>
                <a:off x="4648200" y="3007010"/>
                <a:ext cx="1968809" cy="65620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6629400" y="3024272"/>
                <a:ext cx="1910843" cy="6562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𝐼</m:t>
                          </m:r>
                        </m:e>
                        <m:sub>
                          <m:r>
                            <a:rPr lang="en-US" sz="1800" b="0" i="1" smtClean="0">
                              <a:latin typeface="Cambria Math" panose="02040503050406030204" pitchFamily="18" charset="0"/>
                            </a:rPr>
                            <m:t>𝐿</m:t>
                          </m:r>
                        </m:sub>
                      </m:sSub>
                      <m:r>
                        <a:rPr lang="en-US" sz="1800">
                          <a:latin typeface="Cambria Math" panose="02040503050406030204" pitchFamily="18" charset="0"/>
                        </a:rPr>
                        <m:t>=</m:t>
                      </m:r>
                      <m:r>
                        <a:rPr lang="en-US" sz="1800" i="1">
                          <a:latin typeface="Cambria Math" panose="02040503050406030204" pitchFamily="18" charset="0"/>
                        </a:rPr>
                        <m:t>(1−</m:t>
                      </m:r>
                      <m:f>
                        <m:fPr>
                          <m:ctrlPr>
                            <a:rPr lang="en-US" sz="1800" i="1">
                              <a:latin typeface="Cambria Math" panose="02040503050406030204" pitchFamily="18" charset="0"/>
                            </a:rPr>
                          </m:ctrlPr>
                        </m:fPr>
                        <m:num>
                          <m:sSub>
                            <m:sSubPr>
                              <m:ctrlPr>
                                <a:rPr lang="en-US" sz="1800" i="1">
                                  <a:latin typeface="Cambria Math" panose="02040503050406030204" pitchFamily="18" charset="0"/>
                                </a:rPr>
                              </m:ctrlPr>
                            </m:sSubPr>
                            <m:e>
                              <m:r>
                                <a:rPr lang="en-US" sz="1800" i="1">
                                  <a:latin typeface="Cambria Math" panose="02040503050406030204" pitchFamily="18" charset="0"/>
                                </a:rPr>
                                <m:t>𝑁</m:t>
                              </m:r>
                            </m:e>
                            <m:sub>
                              <m:r>
                                <a:rPr lang="en-US" altLang="zh-CN" sz="1800" i="1">
                                  <a:latin typeface="Cambria Math" panose="02040503050406030204" pitchFamily="18" charset="0"/>
                                </a:rPr>
                                <m:t>2</m:t>
                              </m:r>
                            </m:sub>
                          </m:sSub>
                        </m:num>
                        <m:den>
                          <m:sSub>
                            <m:sSubPr>
                              <m:ctrlPr>
                                <a:rPr lang="en-US" sz="1800" i="1">
                                  <a:latin typeface="Cambria Math" panose="02040503050406030204" pitchFamily="18" charset="0"/>
                                </a:rPr>
                              </m:ctrlPr>
                            </m:sSubPr>
                            <m:e>
                              <m:r>
                                <a:rPr lang="en-US" sz="1800" i="1">
                                  <a:latin typeface="Cambria Math" panose="02040503050406030204" pitchFamily="18" charset="0"/>
                                </a:rPr>
                                <m:t>𝑁</m:t>
                              </m:r>
                            </m:e>
                            <m:sub>
                              <m:r>
                                <a:rPr lang="en-US" sz="1800" i="1">
                                  <a:latin typeface="Cambria Math" panose="02040503050406030204" pitchFamily="18" charset="0"/>
                                </a:rPr>
                                <m:t>1</m:t>
                              </m:r>
                            </m:sub>
                          </m:sSub>
                        </m:den>
                      </m:f>
                      <m:r>
                        <a:rPr lang="en-US" sz="1800" i="1">
                          <a:latin typeface="Cambria Math" panose="02040503050406030204" pitchFamily="18" charset="0"/>
                        </a:rPr>
                        <m:t>)</m:t>
                      </m:r>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𝐼</m:t>
                          </m:r>
                        </m:e>
                        <m:sub>
                          <m:r>
                            <m:rPr>
                              <m:sty m:val="p"/>
                            </m:rPr>
                            <a:rPr lang="en-US" altLang="zh-CN" sz="1800" i="1" smtClean="0">
                              <a:latin typeface="Cambria Math" panose="02040503050406030204" pitchFamily="18" charset="0"/>
                            </a:rPr>
                            <m:t>s</m:t>
                          </m:r>
                        </m:sub>
                      </m:sSub>
                    </m:oMath>
                  </m:oMathPara>
                </a14:m>
                <a:endParaRPr lang="en-US" sz="1800" dirty="0"/>
              </a:p>
            </p:txBody>
          </p:sp>
        </mc:Choice>
        <mc:Fallback xmlns="">
          <p:sp>
            <p:nvSpPr>
              <p:cNvPr id="25" name="Rectangle 24"/>
              <p:cNvSpPr>
                <a:spLocks noRot="1" noChangeAspect="1" noMove="1" noResize="1" noEditPoints="1" noAdjustHandles="1" noChangeArrowheads="1" noChangeShapeType="1" noTextEdit="1"/>
              </p:cNvSpPr>
              <p:nvPr/>
            </p:nvSpPr>
            <p:spPr>
              <a:xfrm>
                <a:off x="6629400" y="3024272"/>
                <a:ext cx="1910843" cy="656205"/>
              </a:xfrm>
              <a:prstGeom prst="rect">
                <a:avLst/>
              </a:prstGeom>
              <a:blipFill>
                <a:blip r:embed="rId11"/>
                <a:stretch>
                  <a:fillRect/>
                </a:stretch>
              </a:blipFill>
            </p:spPr>
            <p:txBody>
              <a:bodyPr/>
              <a:lstStyle/>
              <a:p>
                <a:r>
                  <a:rPr lang="en-US">
                    <a:noFill/>
                  </a:rPr>
                  <a:t> </a:t>
                </a:r>
              </a:p>
            </p:txBody>
          </p:sp>
        </mc:Fallback>
      </mc:AlternateContent>
      <p:sp>
        <p:nvSpPr>
          <p:cNvPr id="26" name="Rectangle 25"/>
          <p:cNvSpPr/>
          <p:nvPr/>
        </p:nvSpPr>
        <p:spPr>
          <a:xfrm>
            <a:off x="8532935" y="3185898"/>
            <a:ext cx="611065" cy="400110"/>
          </a:xfrm>
          <a:prstGeom prst="rect">
            <a:avLst/>
          </a:prstGeom>
        </p:spPr>
        <p:txBody>
          <a:bodyPr wrap="none">
            <a:spAutoFit/>
          </a:bodyPr>
          <a:lstStyle/>
          <a:p>
            <a:r>
              <a:rPr lang="en-US" sz="2000" dirty="0"/>
              <a:t>(65)</a:t>
            </a:r>
          </a:p>
        </p:txBody>
      </p:sp>
      <mc:AlternateContent xmlns:mc="http://schemas.openxmlformats.org/markup-compatibility/2006" xmlns:a14="http://schemas.microsoft.com/office/drawing/2010/main">
        <mc:Choice Requires="a14">
          <p:sp>
            <p:nvSpPr>
              <p:cNvPr id="27" name="Rectangle 26"/>
              <p:cNvSpPr/>
              <p:nvPr/>
            </p:nvSpPr>
            <p:spPr>
              <a:xfrm>
                <a:off x="5027442" y="3711867"/>
                <a:ext cx="136947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𝑉</m:t>
                          </m:r>
                        </m:e>
                        <m:sub>
                          <m:r>
                            <a:rPr lang="en-US" sz="1800" b="0" i="1" smtClean="0">
                              <a:latin typeface="Cambria Math" panose="02040503050406030204" pitchFamily="18" charset="0"/>
                            </a:rPr>
                            <m:t>𝑠</m:t>
                          </m:r>
                        </m:sub>
                      </m:sSub>
                      <m:r>
                        <a:rPr lang="en-US" sz="1800">
                          <a:latin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𝑎</m:t>
                          </m:r>
                        </m:e>
                        <m:sub>
                          <m:r>
                            <a:rPr lang="en-US" sz="1800" b="0" i="1" smtClean="0">
                              <a:latin typeface="Cambria Math" panose="02040503050406030204" pitchFamily="18" charset="0"/>
                            </a:rPr>
                            <m:t>𝑅</m:t>
                          </m:r>
                        </m:sub>
                      </m:sSub>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𝑉</m:t>
                          </m:r>
                        </m:e>
                        <m:sub>
                          <m:r>
                            <a:rPr lang="en-US" sz="1800" b="0" i="1" smtClean="0">
                              <a:latin typeface="Cambria Math" panose="02040503050406030204" pitchFamily="18" charset="0"/>
                            </a:rPr>
                            <m:t>𝐿</m:t>
                          </m:r>
                        </m:sub>
                      </m:sSub>
                    </m:oMath>
                  </m:oMathPara>
                </a14:m>
                <a:endParaRPr lang="en-US" sz="1800" dirty="0"/>
              </a:p>
            </p:txBody>
          </p:sp>
        </mc:Choice>
        <mc:Fallback xmlns="">
          <p:sp>
            <p:nvSpPr>
              <p:cNvPr id="27" name="Rectangle 26"/>
              <p:cNvSpPr>
                <a:spLocks noRot="1" noChangeAspect="1" noMove="1" noResize="1" noEditPoints="1" noAdjustHandles="1" noChangeArrowheads="1" noChangeShapeType="1" noTextEdit="1"/>
              </p:cNvSpPr>
              <p:nvPr/>
            </p:nvSpPr>
            <p:spPr>
              <a:xfrm>
                <a:off x="5027442" y="3711867"/>
                <a:ext cx="1369477" cy="369332"/>
              </a:xfrm>
              <a:prstGeom prst="rect">
                <a:avLst/>
              </a:prstGeom>
              <a:blipFill>
                <a:blip r:embed="rId12"/>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6964916" y="3690295"/>
                <a:ext cx="131497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𝐼</m:t>
                          </m:r>
                        </m:e>
                        <m:sub>
                          <m:r>
                            <a:rPr lang="en-US" sz="1800" b="0" i="1" smtClean="0">
                              <a:latin typeface="Cambria Math" panose="02040503050406030204" pitchFamily="18" charset="0"/>
                            </a:rPr>
                            <m:t>𝐿</m:t>
                          </m:r>
                        </m:sub>
                      </m:sSub>
                      <m:r>
                        <a:rPr lang="en-US" sz="180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𝑎</m:t>
                          </m:r>
                        </m:e>
                        <m:sub>
                          <m:r>
                            <a:rPr lang="en-US" sz="1800" i="1">
                              <a:latin typeface="Cambria Math" panose="02040503050406030204" pitchFamily="18" charset="0"/>
                            </a:rPr>
                            <m:t>𝑅</m:t>
                          </m:r>
                        </m:sub>
                      </m:sSub>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𝐼</m:t>
                          </m:r>
                        </m:e>
                        <m:sub>
                          <m:r>
                            <a:rPr lang="en-US" sz="1800" b="0" i="1" smtClean="0">
                              <a:latin typeface="Cambria Math" panose="02040503050406030204" pitchFamily="18" charset="0"/>
                            </a:rPr>
                            <m:t>𝑠</m:t>
                          </m:r>
                        </m:sub>
                      </m:sSub>
                    </m:oMath>
                  </m:oMathPara>
                </a14:m>
                <a:endParaRPr lang="en-US" sz="1800" dirty="0"/>
              </a:p>
            </p:txBody>
          </p:sp>
        </mc:Choice>
        <mc:Fallback xmlns="">
          <p:sp>
            <p:nvSpPr>
              <p:cNvPr id="28" name="Rectangle 27"/>
              <p:cNvSpPr>
                <a:spLocks noRot="1" noChangeAspect="1" noMove="1" noResize="1" noEditPoints="1" noAdjustHandles="1" noChangeArrowheads="1" noChangeShapeType="1" noTextEdit="1"/>
              </p:cNvSpPr>
              <p:nvPr/>
            </p:nvSpPr>
            <p:spPr>
              <a:xfrm>
                <a:off x="6964916" y="3690295"/>
                <a:ext cx="1314975" cy="369332"/>
              </a:xfrm>
              <a:prstGeom prst="rect">
                <a:avLst/>
              </a:prstGeom>
              <a:blipFill>
                <a:blip r:embed="rId13"/>
                <a:stretch>
                  <a:fillRect/>
                </a:stretch>
              </a:blipFill>
            </p:spPr>
            <p:txBody>
              <a:bodyPr/>
              <a:lstStyle/>
              <a:p>
                <a:r>
                  <a:rPr lang="en-US">
                    <a:noFill/>
                  </a:rPr>
                  <a:t> </a:t>
                </a:r>
              </a:p>
            </p:txBody>
          </p:sp>
        </mc:Fallback>
      </mc:AlternateContent>
      <p:sp>
        <p:nvSpPr>
          <p:cNvPr id="29" name="Rectangle 28"/>
          <p:cNvSpPr/>
          <p:nvPr/>
        </p:nvSpPr>
        <p:spPr>
          <a:xfrm>
            <a:off x="8529052" y="3731081"/>
            <a:ext cx="611065" cy="400110"/>
          </a:xfrm>
          <a:prstGeom prst="rect">
            <a:avLst/>
          </a:prstGeom>
        </p:spPr>
        <p:txBody>
          <a:bodyPr wrap="none">
            <a:spAutoFit/>
          </a:bodyPr>
          <a:lstStyle/>
          <a:p>
            <a:r>
              <a:rPr lang="en-US" sz="2000" dirty="0"/>
              <a:t>(66)</a:t>
            </a:r>
          </a:p>
        </p:txBody>
      </p:sp>
      <mc:AlternateContent xmlns:mc="http://schemas.openxmlformats.org/markup-compatibility/2006" xmlns:a14="http://schemas.microsoft.com/office/drawing/2010/main">
        <mc:Choice Requires="a14">
          <p:sp>
            <p:nvSpPr>
              <p:cNvPr id="30" name="Rectangle 29"/>
              <p:cNvSpPr/>
              <p:nvPr/>
            </p:nvSpPr>
            <p:spPr>
              <a:xfrm>
                <a:off x="5039473" y="4129851"/>
                <a:ext cx="1650003" cy="6562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𝑎</m:t>
                          </m:r>
                        </m:e>
                        <m:sub>
                          <m:r>
                            <a:rPr lang="en-US" sz="1800" i="1">
                              <a:latin typeface="Cambria Math" panose="02040503050406030204" pitchFamily="18" charset="0"/>
                            </a:rPr>
                            <m:t>𝑅</m:t>
                          </m:r>
                        </m:sub>
                      </m:sSub>
                      <m:r>
                        <a:rPr lang="en-US" sz="1800">
                          <a:latin typeface="Cambria Math" panose="02040503050406030204" pitchFamily="18" charset="0"/>
                        </a:rPr>
                        <m:t>=</m:t>
                      </m:r>
                      <m:r>
                        <a:rPr lang="en-US" sz="1800" i="1">
                          <a:latin typeface="Cambria Math" panose="02040503050406030204" pitchFamily="18" charset="0"/>
                        </a:rPr>
                        <m:t>(1−</m:t>
                      </m:r>
                      <m:f>
                        <m:fPr>
                          <m:ctrlPr>
                            <a:rPr lang="en-US" sz="1800" i="1">
                              <a:latin typeface="Cambria Math" panose="02040503050406030204" pitchFamily="18" charset="0"/>
                            </a:rPr>
                          </m:ctrlPr>
                        </m:fPr>
                        <m:num>
                          <m:sSub>
                            <m:sSubPr>
                              <m:ctrlPr>
                                <a:rPr lang="en-US" sz="1800" i="1">
                                  <a:latin typeface="Cambria Math" panose="02040503050406030204" pitchFamily="18" charset="0"/>
                                </a:rPr>
                              </m:ctrlPr>
                            </m:sSubPr>
                            <m:e>
                              <m:r>
                                <a:rPr lang="en-US" sz="1800" i="1">
                                  <a:latin typeface="Cambria Math" panose="02040503050406030204" pitchFamily="18" charset="0"/>
                                </a:rPr>
                                <m:t>𝑁</m:t>
                              </m:r>
                            </m:e>
                            <m:sub>
                              <m:r>
                                <a:rPr lang="en-US" altLang="zh-CN" sz="1800" i="1">
                                  <a:latin typeface="Cambria Math" panose="02040503050406030204" pitchFamily="18" charset="0"/>
                                </a:rPr>
                                <m:t>2</m:t>
                              </m:r>
                            </m:sub>
                          </m:sSub>
                        </m:num>
                        <m:den>
                          <m:sSub>
                            <m:sSubPr>
                              <m:ctrlPr>
                                <a:rPr lang="en-US" sz="1800" i="1">
                                  <a:latin typeface="Cambria Math" panose="02040503050406030204" pitchFamily="18" charset="0"/>
                                </a:rPr>
                              </m:ctrlPr>
                            </m:sSubPr>
                            <m:e>
                              <m:r>
                                <a:rPr lang="en-US" sz="1800" i="1">
                                  <a:latin typeface="Cambria Math" panose="02040503050406030204" pitchFamily="18" charset="0"/>
                                </a:rPr>
                                <m:t>𝑁</m:t>
                              </m:r>
                            </m:e>
                            <m:sub>
                              <m:r>
                                <a:rPr lang="en-US" sz="1800" i="1">
                                  <a:latin typeface="Cambria Math" panose="02040503050406030204" pitchFamily="18" charset="0"/>
                                </a:rPr>
                                <m:t>1</m:t>
                              </m:r>
                            </m:sub>
                          </m:sSub>
                        </m:den>
                      </m:f>
                      <m:r>
                        <a:rPr lang="en-US" sz="1800" i="1">
                          <a:latin typeface="Cambria Math" panose="02040503050406030204" pitchFamily="18" charset="0"/>
                        </a:rPr>
                        <m:t>)</m:t>
                      </m:r>
                    </m:oMath>
                  </m:oMathPara>
                </a14:m>
                <a:endParaRPr lang="en-US" sz="1800" dirty="0"/>
              </a:p>
            </p:txBody>
          </p:sp>
        </mc:Choice>
        <mc:Fallback xmlns="">
          <p:sp>
            <p:nvSpPr>
              <p:cNvPr id="30" name="Rectangle 29"/>
              <p:cNvSpPr>
                <a:spLocks noRot="1" noChangeAspect="1" noMove="1" noResize="1" noEditPoints="1" noAdjustHandles="1" noChangeArrowheads="1" noChangeShapeType="1" noTextEdit="1"/>
              </p:cNvSpPr>
              <p:nvPr/>
            </p:nvSpPr>
            <p:spPr>
              <a:xfrm>
                <a:off x="5039473" y="4129851"/>
                <a:ext cx="1650003" cy="656205"/>
              </a:xfrm>
              <a:prstGeom prst="rect">
                <a:avLst/>
              </a:prstGeom>
              <a:blipFill>
                <a:blip r:embed="rId14"/>
                <a:stretch>
                  <a:fillRect/>
                </a:stretch>
              </a:blipFill>
            </p:spPr>
            <p:txBody>
              <a:bodyPr/>
              <a:lstStyle/>
              <a:p>
                <a:r>
                  <a:rPr lang="en-US">
                    <a:noFill/>
                  </a:rPr>
                  <a:t> </a:t>
                </a:r>
              </a:p>
            </p:txBody>
          </p:sp>
        </mc:Fallback>
      </mc:AlternateContent>
      <p:sp>
        <p:nvSpPr>
          <p:cNvPr id="32" name="Rectangle 31"/>
          <p:cNvSpPr/>
          <p:nvPr/>
        </p:nvSpPr>
        <p:spPr>
          <a:xfrm>
            <a:off x="8532935" y="4254447"/>
            <a:ext cx="611065" cy="400110"/>
          </a:xfrm>
          <a:prstGeom prst="rect">
            <a:avLst/>
          </a:prstGeom>
        </p:spPr>
        <p:txBody>
          <a:bodyPr wrap="none">
            <a:spAutoFit/>
          </a:bodyPr>
          <a:lstStyle/>
          <a:p>
            <a:r>
              <a:rPr lang="en-US" sz="2000" dirty="0"/>
              <a:t>(6</a:t>
            </a:r>
            <a:r>
              <a:rPr lang="en-US" altLang="zh-CN" sz="2000" dirty="0"/>
              <a:t>7</a:t>
            </a:r>
            <a:r>
              <a:rPr lang="en-US" sz="2000" dirty="0"/>
              <a:t>)</a:t>
            </a:r>
          </a:p>
        </p:txBody>
      </p:sp>
      <p:sp>
        <p:nvSpPr>
          <p:cNvPr id="2" name="Rectangle 1"/>
          <p:cNvSpPr/>
          <p:nvPr/>
        </p:nvSpPr>
        <p:spPr>
          <a:xfrm>
            <a:off x="139262" y="5410200"/>
            <a:ext cx="9258551" cy="707886"/>
          </a:xfrm>
          <a:prstGeom prst="rect">
            <a:avLst/>
          </a:prstGeom>
        </p:spPr>
        <p:txBody>
          <a:bodyPr wrap="square">
            <a:spAutoFit/>
          </a:bodyPr>
          <a:lstStyle/>
          <a:p>
            <a:r>
              <a:rPr lang="en-US" sz="2000" dirty="0">
                <a:solidFill>
                  <a:srgbClr val="000000"/>
                </a:solidFill>
              </a:rPr>
              <a:t>Equations (66) and (67) are the necessary defining equations for modeling a Type B regulator in the raise position.</a:t>
            </a:r>
            <a:endParaRPr lang="en-US" sz="2000" dirty="0">
              <a:solidFill>
                <a:srgbClr val="000000"/>
              </a:solidFill>
              <a:effectLst/>
            </a:endParaRPr>
          </a:p>
        </p:txBody>
      </p:sp>
      <p:sp>
        <p:nvSpPr>
          <p:cNvPr id="31"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21272718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5810822" cy="584775"/>
          </a:xfrm>
          <a:prstGeom prst="rect">
            <a:avLst/>
          </a:prstGeom>
        </p:spPr>
        <p:txBody>
          <a:bodyPr wrap="none">
            <a:spAutoFit/>
          </a:bodyPr>
          <a:lstStyle/>
          <a:p>
            <a:r>
              <a:rPr lang="en-US" sz="3200" dirty="0">
                <a:solidFill>
                  <a:srgbClr val="C8102E"/>
                </a:solidFill>
                <a:latin typeface="+mj-lt"/>
                <a:ea typeface="+mj-ea"/>
                <a:cs typeface="+mj-cs"/>
              </a:rPr>
              <a:t>Type B Step-Voltage Regulator</a:t>
            </a:r>
          </a:p>
        </p:txBody>
      </p:sp>
      <p:sp>
        <p:nvSpPr>
          <p:cNvPr id="4" name="Slide Number Placeholder 3"/>
          <p:cNvSpPr>
            <a:spLocks noGrp="1"/>
          </p:cNvSpPr>
          <p:nvPr>
            <p:ph type="sldNum" sz="quarter" idx="12"/>
          </p:nvPr>
        </p:nvSpPr>
        <p:spPr/>
        <p:txBody>
          <a:bodyPr/>
          <a:lstStyle/>
          <a:p>
            <a:fld id="{5B7A2384-8C5D-49F6-8259-B9A64ECD4852}" type="slidenum">
              <a:rPr lang="en-US" smtClean="0"/>
              <a:t>47</a:t>
            </a:fld>
            <a:endParaRPr lang="en-US" dirty="0"/>
          </a:p>
        </p:txBody>
      </p:sp>
      <p:sp>
        <p:nvSpPr>
          <p:cNvPr id="5" name="Rectangle 4"/>
          <p:cNvSpPr/>
          <p:nvPr/>
        </p:nvSpPr>
        <p:spPr>
          <a:xfrm>
            <a:off x="165538" y="647700"/>
            <a:ext cx="8978462" cy="1323439"/>
          </a:xfrm>
          <a:prstGeom prst="rect">
            <a:avLst/>
          </a:prstGeom>
        </p:spPr>
        <p:txBody>
          <a:bodyPr wrap="square">
            <a:spAutoFit/>
          </a:bodyPr>
          <a:lstStyle/>
          <a:p>
            <a:pPr algn="just"/>
            <a:r>
              <a:rPr lang="en-US" sz="2000" dirty="0">
                <a:solidFill>
                  <a:srgbClr val="000000"/>
                </a:solidFill>
              </a:rPr>
              <a:t>The Type B step-voltage connection in the “lower” position is shown in Fig.10. As in the Type A connection, note that the direction of the currents through the series and shunt windings change, but the voltage polarity of the two windings remain the same.</a:t>
            </a:r>
            <a:endParaRPr lang="en-US" sz="2000" dirty="0">
              <a:solidFill>
                <a:srgbClr val="000000"/>
              </a:solidFill>
              <a:effectLst/>
            </a:endParaRPr>
          </a:p>
        </p:txBody>
      </p:sp>
      <p:sp>
        <p:nvSpPr>
          <p:cNvPr id="31" name="TextBox 30"/>
          <p:cNvSpPr txBox="1"/>
          <p:nvPr/>
        </p:nvSpPr>
        <p:spPr>
          <a:xfrm>
            <a:off x="1447800" y="5439468"/>
            <a:ext cx="6934200" cy="369332"/>
          </a:xfrm>
          <a:prstGeom prst="rect">
            <a:avLst/>
          </a:prstGeom>
          <a:noFill/>
        </p:spPr>
        <p:txBody>
          <a:bodyPr wrap="square" rtlCol="0">
            <a:spAutoFit/>
          </a:bodyPr>
          <a:lstStyle/>
          <a:p>
            <a:pPr algn="ctr"/>
            <a:r>
              <a:rPr lang="en-US" sz="1800" dirty="0"/>
              <a:t>Fig.</a:t>
            </a:r>
            <a:r>
              <a:rPr lang="en-US" altLang="zh-CN" sz="1800" dirty="0"/>
              <a:t>10</a:t>
            </a:r>
            <a:r>
              <a:rPr lang="en-US" sz="1800" dirty="0"/>
              <a:t> Type B step-voltage regulator in the </a:t>
            </a:r>
            <a:r>
              <a:rPr lang="en-US" altLang="zh-CN" sz="1800" dirty="0"/>
              <a:t>lower</a:t>
            </a:r>
            <a:r>
              <a:rPr lang="en-US" sz="1800" dirty="0"/>
              <a:t> position</a:t>
            </a:r>
          </a:p>
        </p:txBody>
      </p:sp>
      <p:sp>
        <p:nvSpPr>
          <p:cNvPr id="2" name="TextBox 1">
            <a:extLst>
              <a:ext uri="{FF2B5EF4-FFF2-40B4-BE49-F238E27FC236}">
                <a16:creationId xmlns:a16="http://schemas.microsoft.com/office/drawing/2014/main" id="{BF4E8530-332F-EF46-870D-23C9BE5D4562}"/>
              </a:ext>
            </a:extLst>
          </p:cNvPr>
          <p:cNvSpPr txBox="1"/>
          <p:nvPr/>
        </p:nvSpPr>
        <p:spPr>
          <a:xfrm>
            <a:off x="3352800" y="1695607"/>
            <a:ext cx="762000" cy="369332"/>
          </a:xfrm>
          <a:prstGeom prst="rect">
            <a:avLst/>
          </a:prstGeom>
          <a:solidFill>
            <a:schemeClr val="bg1"/>
          </a:solidFill>
        </p:spPr>
        <p:txBody>
          <a:bodyPr wrap="square" rtlCol="0">
            <a:spAutoFit/>
          </a:bodyPr>
          <a:lstStyle/>
          <a:p>
            <a:endParaRPr lang="en-US" dirty="0"/>
          </a:p>
        </p:txBody>
      </p:sp>
      <p:pic>
        <p:nvPicPr>
          <p:cNvPr id="6" name="Picture 5"/>
          <p:cNvPicPr>
            <a:picLocks noChangeAspect="1"/>
          </p:cNvPicPr>
          <p:nvPr/>
        </p:nvPicPr>
        <p:blipFill>
          <a:blip r:embed="rId2"/>
          <a:stretch>
            <a:fillRect/>
          </a:stretch>
        </p:blipFill>
        <p:spPr>
          <a:xfrm>
            <a:off x="2373601" y="1851278"/>
            <a:ext cx="4930198" cy="3503559"/>
          </a:xfrm>
          <a:prstGeom prst="rect">
            <a:avLst/>
          </a:prstGeom>
        </p:spPr>
      </p:pic>
      <p:sp>
        <p:nvSpPr>
          <p:cNvPr id="8"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9504483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5810822" cy="584775"/>
          </a:xfrm>
          <a:prstGeom prst="rect">
            <a:avLst/>
          </a:prstGeom>
        </p:spPr>
        <p:txBody>
          <a:bodyPr wrap="none">
            <a:spAutoFit/>
          </a:bodyPr>
          <a:lstStyle/>
          <a:p>
            <a:r>
              <a:rPr lang="en-US" sz="3200" dirty="0">
                <a:solidFill>
                  <a:srgbClr val="C8102E"/>
                </a:solidFill>
                <a:latin typeface="+mj-lt"/>
                <a:ea typeface="+mj-ea"/>
                <a:cs typeface="+mj-cs"/>
              </a:rPr>
              <a:t>Type B Step-Voltage Regulator</a:t>
            </a:r>
          </a:p>
        </p:txBody>
      </p:sp>
      <p:sp>
        <p:nvSpPr>
          <p:cNvPr id="4" name="Slide Number Placeholder 3"/>
          <p:cNvSpPr>
            <a:spLocks noGrp="1"/>
          </p:cNvSpPr>
          <p:nvPr>
            <p:ph type="sldNum" sz="quarter" idx="12"/>
          </p:nvPr>
        </p:nvSpPr>
        <p:spPr/>
        <p:txBody>
          <a:bodyPr/>
          <a:lstStyle/>
          <a:p>
            <a:fld id="{5B7A2384-8C5D-49F6-8259-B9A64ECD4852}" type="slidenum">
              <a:rPr lang="en-US" smtClean="0"/>
              <a:t>48</a:t>
            </a:fld>
            <a:endParaRPr lang="en-US" dirty="0"/>
          </a:p>
        </p:txBody>
      </p:sp>
      <p:sp>
        <p:nvSpPr>
          <p:cNvPr id="7" name="Rectangle 6"/>
          <p:cNvSpPr/>
          <p:nvPr/>
        </p:nvSpPr>
        <p:spPr>
          <a:xfrm>
            <a:off x="139262" y="685800"/>
            <a:ext cx="8928538" cy="707886"/>
          </a:xfrm>
          <a:prstGeom prst="rect">
            <a:avLst/>
          </a:prstGeom>
        </p:spPr>
        <p:txBody>
          <a:bodyPr wrap="square">
            <a:spAutoFit/>
          </a:bodyPr>
          <a:lstStyle/>
          <a:p>
            <a:pPr algn="just"/>
            <a:r>
              <a:rPr lang="en-US" sz="2000" dirty="0"/>
              <a:t>The defining voltage and current equations for the Type B step-voltage regulator in the lower position are as follows:</a:t>
            </a:r>
          </a:p>
        </p:txBody>
      </p:sp>
      <mc:AlternateContent xmlns:mc="http://schemas.openxmlformats.org/markup-compatibility/2006" xmlns:a14="http://schemas.microsoft.com/office/drawing/2010/main">
        <mc:Choice Requires="a14">
          <p:sp>
            <p:nvSpPr>
              <p:cNvPr id="9" name="Rectangle 8"/>
              <p:cNvSpPr/>
              <p:nvPr/>
            </p:nvSpPr>
            <p:spPr>
              <a:xfrm>
                <a:off x="699068" y="1371600"/>
                <a:ext cx="1051377" cy="6562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1800" i="1">
                              <a:latin typeface="Cambria Math" panose="02040503050406030204" pitchFamily="18" charset="0"/>
                            </a:rPr>
                          </m:ctrlPr>
                        </m:fPr>
                        <m:num>
                          <m:sSub>
                            <m:sSubPr>
                              <m:ctrlPr>
                                <a:rPr lang="en-US" sz="1800" i="1">
                                  <a:latin typeface="Cambria Math" panose="02040503050406030204" pitchFamily="18" charset="0"/>
                                </a:rPr>
                              </m:ctrlPr>
                            </m:sSubPr>
                            <m:e>
                              <m:r>
                                <a:rPr lang="en-US" sz="1800" i="1">
                                  <a:latin typeface="Cambria Math" panose="02040503050406030204" pitchFamily="18" charset="0"/>
                                </a:rPr>
                                <m:t>𝐸</m:t>
                              </m:r>
                            </m:e>
                            <m:sub>
                              <m:r>
                                <a:rPr lang="en-US" sz="1800" i="1">
                                  <a:latin typeface="Cambria Math" panose="02040503050406030204" pitchFamily="18" charset="0"/>
                                </a:rPr>
                                <m:t>1</m:t>
                              </m:r>
                            </m:sub>
                          </m:sSub>
                        </m:num>
                        <m:den>
                          <m:sSub>
                            <m:sSubPr>
                              <m:ctrlPr>
                                <a:rPr lang="en-US" sz="1800" i="1">
                                  <a:latin typeface="Cambria Math" panose="02040503050406030204" pitchFamily="18" charset="0"/>
                                </a:rPr>
                              </m:ctrlPr>
                            </m:sSubPr>
                            <m:e>
                              <m:r>
                                <a:rPr lang="en-US" sz="1800" i="1">
                                  <a:latin typeface="Cambria Math" panose="02040503050406030204" pitchFamily="18" charset="0"/>
                                </a:rPr>
                                <m:t>𝑁</m:t>
                              </m:r>
                            </m:e>
                            <m:sub>
                              <m:r>
                                <a:rPr lang="en-US" sz="1800" i="1">
                                  <a:latin typeface="Cambria Math" panose="02040503050406030204" pitchFamily="18" charset="0"/>
                                </a:rPr>
                                <m:t>1</m:t>
                              </m:r>
                            </m:sub>
                          </m:sSub>
                        </m:den>
                      </m:f>
                      <m:r>
                        <a:rPr lang="en-US" sz="1800">
                          <a:latin typeface="Cambria Math" panose="02040503050406030204" pitchFamily="18" charset="0"/>
                        </a:rPr>
                        <m:t>=</m:t>
                      </m:r>
                      <m:f>
                        <m:fPr>
                          <m:ctrlPr>
                            <a:rPr lang="en-US" sz="1800" i="1">
                              <a:latin typeface="Cambria Math" panose="02040503050406030204" pitchFamily="18" charset="0"/>
                            </a:rPr>
                          </m:ctrlPr>
                        </m:fPr>
                        <m:num>
                          <m:sSub>
                            <m:sSubPr>
                              <m:ctrlPr>
                                <a:rPr lang="en-US" sz="1800" i="1">
                                  <a:latin typeface="Cambria Math" panose="02040503050406030204" pitchFamily="18" charset="0"/>
                                </a:rPr>
                              </m:ctrlPr>
                            </m:sSubPr>
                            <m:e>
                              <m:r>
                                <a:rPr lang="en-US" sz="1800" i="1">
                                  <a:latin typeface="Cambria Math" panose="02040503050406030204" pitchFamily="18" charset="0"/>
                                </a:rPr>
                                <m:t>𝐸</m:t>
                              </m:r>
                            </m:e>
                            <m:sub>
                              <m:r>
                                <a:rPr lang="en-US" sz="1800" i="1">
                                  <a:latin typeface="Cambria Math" panose="02040503050406030204" pitchFamily="18" charset="0"/>
                                </a:rPr>
                                <m:t>2</m:t>
                              </m:r>
                            </m:sub>
                          </m:sSub>
                        </m:num>
                        <m:den>
                          <m:sSub>
                            <m:sSubPr>
                              <m:ctrlPr>
                                <a:rPr lang="en-US" sz="1800" i="1">
                                  <a:latin typeface="Cambria Math" panose="02040503050406030204" pitchFamily="18" charset="0"/>
                                </a:rPr>
                              </m:ctrlPr>
                            </m:sSubPr>
                            <m:e>
                              <m:r>
                                <a:rPr lang="en-US" sz="1800" i="1">
                                  <a:latin typeface="Cambria Math" panose="02040503050406030204" pitchFamily="18" charset="0"/>
                                </a:rPr>
                                <m:t>𝑁</m:t>
                              </m:r>
                            </m:e>
                            <m:sub>
                              <m:r>
                                <a:rPr lang="en-US" sz="1800" i="1">
                                  <a:latin typeface="Cambria Math" panose="02040503050406030204" pitchFamily="18" charset="0"/>
                                </a:rPr>
                                <m:t>2</m:t>
                              </m:r>
                            </m:sub>
                          </m:sSub>
                        </m:den>
                      </m:f>
                    </m:oMath>
                  </m:oMathPara>
                </a14:m>
                <a:endParaRPr lang="en-US" sz="1800" dirty="0"/>
              </a:p>
            </p:txBody>
          </p:sp>
        </mc:Choice>
        <mc:Fallback xmlns="">
          <p:sp>
            <p:nvSpPr>
              <p:cNvPr id="9" name="Rectangle 8"/>
              <p:cNvSpPr>
                <a:spLocks noRot="1" noChangeAspect="1" noMove="1" noResize="1" noEditPoints="1" noAdjustHandles="1" noChangeArrowheads="1" noChangeShapeType="1" noTextEdit="1"/>
              </p:cNvSpPr>
              <p:nvPr/>
            </p:nvSpPr>
            <p:spPr>
              <a:xfrm>
                <a:off x="699068" y="1371600"/>
                <a:ext cx="1051377" cy="65620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903449" y="1520737"/>
                <a:ext cx="174663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𝑁</m:t>
                          </m:r>
                        </m:e>
                        <m:sub>
                          <m:r>
                            <a:rPr lang="en-US" sz="1800" i="1">
                              <a:latin typeface="Cambria Math" panose="02040503050406030204" pitchFamily="18" charset="0"/>
                            </a:rPr>
                            <m:t>1</m:t>
                          </m:r>
                        </m:sub>
                      </m:sSub>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i="1">
                              <a:latin typeface="Cambria Math" panose="02040503050406030204" pitchFamily="18" charset="0"/>
                            </a:rPr>
                            <m:t>1</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𝑁</m:t>
                          </m:r>
                        </m:e>
                        <m:sub>
                          <m:r>
                            <a:rPr lang="en-US" sz="1800" i="1">
                              <a:latin typeface="Cambria Math" panose="02040503050406030204" pitchFamily="18" charset="0"/>
                            </a:rPr>
                            <m:t>2</m:t>
                          </m:r>
                        </m:sub>
                      </m:sSub>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i="1">
                              <a:latin typeface="Cambria Math" panose="02040503050406030204" pitchFamily="18" charset="0"/>
                            </a:rPr>
                            <m:t>2</m:t>
                          </m:r>
                        </m:sub>
                      </m:sSub>
                    </m:oMath>
                  </m:oMathPara>
                </a14:m>
                <a:endParaRPr lang="en-US" sz="1800" dirty="0"/>
              </a:p>
            </p:txBody>
          </p:sp>
        </mc:Choice>
        <mc:Fallback xmlns="">
          <p:sp>
            <p:nvSpPr>
              <p:cNvPr id="10" name="Rectangle 9"/>
              <p:cNvSpPr>
                <a:spLocks noRot="1" noChangeAspect="1" noMove="1" noResize="1" noEditPoints="1" noAdjustHandles="1" noChangeArrowheads="1" noChangeShapeType="1" noTextEdit="1"/>
              </p:cNvSpPr>
              <p:nvPr/>
            </p:nvSpPr>
            <p:spPr>
              <a:xfrm>
                <a:off x="1903449" y="1520737"/>
                <a:ext cx="1746632" cy="369332"/>
              </a:xfrm>
              <a:prstGeom prst="rect">
                <a:avLst/>
              </a:prstGeom>
              <a:blipFill>
                <a:blip r:embed="rId3"/>
                <a:stretch>
                  <a:fillRect/>
                </a:stretch>
              </a:blipFill>
            </p:spPr>
            <p:txBody>
              <a:bodyPr/>
              <a:lstStyle/>
              <a:p>
                <a:r>
                  <a:rPr lang="en-US">
                    <a:noFill/>
                  </a:rPr>
                  <a:t> </a:t>
                </a:r>
              </a:p>
            </p:txBody>
          </p:sp>
        </mc:Fallback>
      </mc:AlternateContent>
      <p:sp>
        <p:nvSpPr>
          <p:cNvPr id="11" name="Rectangle 10"/>
          <p:cNvSpPr/>
          <p:nvPr/>
        </p:nvSpPr>
        <p:spPr>
          <a:xfrm>
            <a:off x="3769202" y="1542970"/>
            <a:ext cx="611065" cy="400110"/>
          </a:xfrm>
          <a:prstGeom prst="rect">
            <a:avLst/>
          </a:prstGeom>
        </p:spPr>
        <p:txBody>
          <a:bodyPr wrap="none">
            <a:spAutoFit/>
          </a:bodyPr>
          <a:lstStyle/>
          <a:p>
            <a:r>
              <a:rPr lang="en-US" sz="2000" dirty="0"/>
              <a:t>(6</a:t>
            </a:r>
            <a:r>
              <a:rPr lang="en-US" altLang="zh-CN" sz="2000" dirty="0"/>
              <a:t>8</a:t>
            </a:r>
            <a:r>
              <a:rPr lang="en-US" sz="2000" dirty="0"/>
              <a:t>)</a:t>
            </a:r>
          </a:p>
        </p:txBody>
      </p:sp>
      <mc:AlternateContent xmlns:mc="http://schemas.openxmlformats.org/markup-compatibility/2006" xmlns:a14="http://schemas.microsoft.com/office/drawing/2010/main">
        <mc:Choice Requires="a14">
          <p:sp>
            <p:nvSpPr>
              <p:cNvPr id="15" name="Rectangle 14"/>
              <p:cNvSpPr/>
              <p:nvPr/>
            </p:nvSpPr>
            <p:spPr>
              <a:xfrm>
                <a:off x="528725" y="2076422"/>
                <a:ext cx="147751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smtClean="0">
                              <a:solidFill>
                                <a:srgbClr val="FF0000"/>
                              </a:solidFill>
                              <a:latin typeface="Cambria Math" panose="02040503050406030204" pitchFamily="18" charset="0"/>
                            </a:rPr>
                          </m:ctrlPr>
                        </m:sSubPr>
                        <m:e>
                          <m:r>
                            <a:rPr lang="en-US" sz="1800" b="0" i="1" smtClean="0">
                              <a:solidFill>
                                <a:srgbClr val="FF0000"/>
                              </a:solidFill>
                              <a:latin typeface="Cambria Math" panose="02040503050406030204" pitchFamily="18" charset="0"/>
                            </a:rPr>
                            <m:t>𝑉</m:t>
                          </m:r>
                        </m:e>
                        <m:sub>
                          <m:r>
                            <a:rPr lang="en-US" sz="1800" b="0" i="1" smtClean="0">
                              <a:solidFill>
                                <a:srgbClr val="FF0000"/>
                              </a:solidFill>
                              <a:latin typeface="Cambria Math" panose="02040503050406030204" pitchFamily="18" charset="0"/>
                            </a:rPr>
                            <m:t>𝑠</m:t>
                          </m:r>
                        </m:sub>
                      </m:sSub>
                      <m:r>
                        <a:rPr lang="en-US" sz="1800">
                          <a:solidFill>
                            <a:srgbClr val="FF0000"/>
                          </a:solidFill>
                          <a:latin typeface="Cambria Math" panose="02040503050406030204" pitchFamily="18" charset="0"/>
                        </a:rPr>
                        <m:t>=</m:t>
                      </m:r>
                      <m:sSub>
                        <m:sSubPr>
                          <m:ctrlPr>
                            <a:rPr lang="en-US" sz="1800" i="1">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𝐸</m:t>
                          </m:r>
                        </m:e>
                        <m:sub>
                          <m:r>
                            <a:rPr lang="en-US" sz="1800" b="0" i="1" smtClean="0">
                              <a:solidFill>
                                <a:srgbClr val="FF0000"/>
                              </a:solidFill>
                              <a:latin typeface="Cambria Math" panose="02040503050406030204" pitchFamily="18" charset="0"/>
                            </a:rPr>
                            <m:t>1</m:t>
                          </m:r>
                        </m:sub>
                      </m:sSub>
                      <m:r>
                        <a:rPr lang="en-US" altLang="zh-CN" sz="1800" b="0" i="1">
                          <a:solidFill>
                            <a:srgbClr val="FF0000"/>
                          </a:solidFill>
                          <a:latin typeface="Cambria Math" panose="02040503050406030204" pitchFamily="18" charset="0"/>
                        </a:rPr>
                        <m:t>+</m:t>
                      </m:r>
                      <m:sSub>
                        <m:sSubPr>
                          <m:ctrlPr>
                            <a:rPr lang="en-US" sz="1800" i="1">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𝐸</m:t>
                          </m:r>
                        </m:e>
                        <m:sub>
                          <m:r>
                            <a:rPr lang="en-US" sz="1800" i="1">
                              <a:solidFill>
                                <a:srgbClr val="FF0000"/>
                              </a:solidFill>
                              <a:latin typeface="Cambria Math" panose="02040503050406030204" pitchFamily="18" charset="0"/>
                            </a:rPr>
                            <m:t>2</m:t>
                          </m:r>
                        </m:sub>
                      </m:sSub>
                    </m:oMath>
                  </m:oMathPara>
                </a14:m>
                <a:endParaRPr lang="en-US" sz="1800" dirty="0"/>
              </a:p>
            </p:txBody>
          </p:sp>
        </mc:Choice>
        <mc:Fallback xmlns="">
          <p:sp>
            <p:nvSpPr>
              <p:cNvPr id="15" name="Rectangle 14"/>
              <p:cNvSpPr>
                <a:spLocks noRot="1" noChangeAspect="1" noMove="1" noResize="1" noEditPoints="1" noAdjustHandles="1" noChangeArrowheads="1" noChangeShapeType="1" noTextEdit="1"/>
              </p:cNvSpPr>
              <p:nvPr/>
            </p:nvSpPr>
            <p:spPr>
              <a:xfrm>
                <a:off x="528725" y="2076422"/>
                <a:ext cx="1477519" cy="369332"/>
              </a:xfrm>
              <a:prstGeom prst="rect">
                <a:avLst/>
              </a:prstGeom>
              <a:blipFill>
                <a:blip r:embed="rId4"/>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2190747" y="2071548"/>
                <a:ext cx="134556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smtClean="0">
                              <a:solidFill>
                                <a:srgbClr val="FF0000"/>
                              </a:solidFill>
                              <a:latin typeface="Cambria Math" panose="02040503050406030204" pitchFamily="18" charset="0"/>
                            </a:rPr>
                          </m:ctrlPr>
                        </m:sSubPr>
                        <m:e>
                          <m:r>
                            <a:rPr lang="en-US" sz="1800" b="0" i="1" smtClean="0">
                              <a:solidFill>
                                <a:srgbClr val="FF0000"/>
                              </a:solidFill>
                              <a:latin typeface="Cambria Math" panose="02040503050406030204" pitchFamily="18" charset="0"/>
                            </a:rPr>
                            <m:t>𝐼</m:t>
                          </m:r>
                        </m:e>
                        <m:sub>
                          <m:r>
                            <a:rPr lang="en-US" sz="1800" b="0" i="1" smtClean="0">
                              <a:solidFill>
                                <a:srgbClr val="FF0000"/>
                              </a:solidFill>
                              <a:latin typeface="Cambria Math" panose="02040503050406030204" pitchFamily="18" charset="0"/>
                            </a:rPr>
                            <m:t>𝐿</m:t>
                          </m:r>
                        </m:sub>
                      </m:sSub>
                      <m:r>
                        <a:rPr lang="en-US" sz="1800">
                          <a:solidFill>
                            <a:srgbClr val="FF0000"/>
                          </a:solidFill>
                          <a:latin typeface="Cambria Math" panose="02040503050406030204" pitchFamily="18" charset="0"/>
                        </a:rPr>
                        <m:t>=</m:t>
                      </m:r>
                      <m:sSub>
                        <m:sSubPr>
                          <m:ctrlPr>
                            <a:rPr lang="en-US" sz="1800" i="1">
                              <a:solidFill>
                                <a:srgbClr val="FF0000"/>
                              </a:solidFill>
                              <a:latin typeface="Cambria Math" panose="02040503050406030204" pitchFamily="18" charset="0"/>
                            </a:rPr>
                          </m:ctrlPr>
                        </m:sSubPr>
                        <m:e>
                          <m:r>
                            <a:rPr lang="en-US" sz="1800" b="0" i="1" smtClean="0">
                              <a:solidFill>
                                <a:srgbClr val="FF0000"/>
                              </a:solidFill>
                              <a:latin typeface="Cambria Math" panose="02040503050406030204" pitchFamily="18" charset="0"/>
                            </a:rPr>
                            <m:t>𝐼</m:t>
                          </m:r>
                        </m:e>
                        <m:sub>
                          <m:r>
                            <a:rPr lang="en-US" sz="1800" b="0" i="1" smtClean="0">
                              <a:solidFill>
                                <a:srgbClr val="FF0000"/>
                              </a:solidFill>
                              <a:latin typeface="Cambria Math" panose="02040503050406030204" pitchFamily="18" charset="0"/>
                            </a:rPr>
                            <m:t>𝑠</m:t>
                          </m:r>
                        </m:sub>
                      </m:sSub>
                      <m:r>
                        <a:rPr lang="en-US" sz="1800" b="0" i="1" smtClean="0">
                          <a:solidFill>
                            <a:srgbClr val="FF0000"/>
                          </a:solidFill>
                          <a:latin typeface="Cambria Math" panose="02040503050406030204" pitchFamily="18" charset="0"/>
                        </a:rPr>
                        <m:t>+</m:t>
                      </m:r>
                      <m:sSub>
                        <m:sSubPr>
                          <m:ctrlPr>
                            <a:rPr lang="en-US" sz="1800" i="1">
                              <a:solidFill>
                                <a:srgbClr val="FF0000"/>
                              </a:solidFill>
                              <a:latin typeface="Cambria Math" panose="02040503050406030204" pitchFamily="18" charset="0"/>
                            </a:rPr>
                          </m:ctrlPr>
                        </m:sSubPr>
                        <m:e>
                          <m:r>
                            <a:rPr lang="en-US" sz="1800" b="0" i="1" smtClean="0">
                              <a:solidFill>
                                <a:srgbClr val="FF0000"/>
                              </a:solidFill>
                              <a:latin typeface="Cambria Math" panose="02040503050406030204" pitchFamily="18" charset="0"/>
                            </a:rPr>
                            <m:t>𝐼</m:t>
                          </m:r>
                        </m:e>
                        <m:sub>
                          <m:r>
                            <a:rPr lang="en-US" sz="1800" b="0" i="1" smtClean="0">
                              <a:solidFill>
                                <a:srgbClr val="FF0000"/>
                              </a:solidFill>
                              <a:latin typeface="Cambria Math" panose="02040503050406030204" pitchFamily="18" charset="0"/>
                            </a:rPr>
                            <m:t>1</m:t>
                          </m:r>
                        </m:sub>
                      </m:sSub>
                    </m:oMath>
                  </m:oMathPara>
                </a14:m>
                <a:endParaRPr lang="en-US" sz="1800" dirty="0"/>
              </a:p>
            </p:txBody>
          </p:sp>
        </mc:Choice>
        <mc:Fallback xmlns="">
          <p:sp>
            <p:nvSpPr>
              <p:cNvPr id="16" name="Rectangle 15"/>
              <p:cNvSpPr>
                <a:spLocks noRot="1" noChangeAspect="1" noMove="1" noResize="1" noEditPoints="1" noAdjustHandles="1" noChangeArrowheads="1" noChangeShapeType="1" noTextEdit="1"/>
              </p:cNvSpPr>
              <p:nvPr/>
            </p:nvSpPr>
            <p:spPr>
              <a:xfrm>
                <a:off x="2190747" y="2071548"/>
                <a:ext cx="1345561" cy="369332"/>
              </a:xfrm>
              <a:prstGeom prst="rect">
                <a:avLst/>
              </a:prstGeom>
              <a:blipFill>
                <a:blip r:embed="rId5"/>
                <a:stretch>
                  <a:fillRect b="-1667"/>
                </a:stretch>
              </a:blipFill>
            </p:spPr>
            <p:txBody>
              <a:bodyPr/>
              <a:lstStyle/>
              <a:p>
                <a:r>
                  <a:rPr lang="en-US">
                    <a:noFill/>
                  </a:rPr>
                  <a:t> </a:t>
                </a:r>
              </a:p>
            </p:txBody>
          </p:sp>
        </mc:Fallback>
      </mc:AlternateContent>
      <p:sp>
        <p:nvSpPr>
          <p:cNvPr id="17" name="Rectangle 16"/>
          <p:cNvSpPr/>
          <p:nvPr/>
        </p:nvSpPr>
        <p:spPr>
          <a:xfrm>
            <a:off x="3769202" y="2117208"/>
            <a:ext cx="611065" cy="400110"/>
          </a:xfrm>
          <a:prstGeom prst="rect">
            <a:avLst/>
          </a:prstGeom>
        </p:spPr>
        <p:txBody>
          <a:bodyPr wrap="none">
            <a:spAutoFit/>
          </a:bodyPr>
          <a:lstStyle/>
          <a:p>
            <a:r>
              <a:rPr lang="en-US" sz="2000" dirty="0"/>
              <a:t>(6</a:t>
            </a:r>
            <a:r>
              <a:rPr lang="en-US" altLang="zh-CN" sz="2000" dirty="0"/>
              <a:t>9</a:t>
            </a:r>
            <a:r>
              <a:rPr lang="en-US" sz="2000" dirty="0"/>
              <a:t>)</a:t>
            </a:r>
          </a:p>
        </p:txBody>
      </p:sp>
      <mc:AlternateContent xmlns:mc="http://schemas.openxmlformats.org/markup-compatibility/2006" xmlns:a14="http://schemas.microsoft.com/office/drawing/2010/main">
        <mc:Choice Requires="a14">
          <p:sp>
            <p:nvSpPr>
              <p:cNvPr id="18" name="Rectangle 17"/>
              <p:cNvSpPr/>
              <p:nvPr/>
            </p:nvSpPr>
            <p:spPr>
              <a:xfrm>
                <a:off x="789822" y="2599178"/>
                <a:ext cx="99668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𝑉</m:t>
                          </m:r>
                        </m:e>
                        <m:sub>
                          <m:r>
                            <a:rPr lang="en-US" sz="1800" b="0" i="1" smtClean="0">
                              <a:latin typeface="Cambria Math" panose="02040503050406030204" pitchFamily="18" charset="0"/>
                            </a:rPr>
                            <m:t>𝐿</m:t>
                          </m:r>
                        </m:sub>
                      </m:sSub>
                      <m:r>
                        <a:rPr lang="en-US" sz="180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𝐸</m:t>
                          </m:r>
                        </m:e>
                        <m:sub>
                          <m:r>
                            <a:rPr lang="en-US" sz="1800" b="0" i="1" smtClean="0">
                              <a:latin typeface="Cambria Math" panose="02040503050406030204" pitchFamily="18" charset="0"/>
                            </a:rPr>
                            <m:t>1</m:t>
                          </m:r>
                        </m:sub>
                      </m:sSub>
                    </m:oMath>
                  </m:oMathPara>
                </a14:m>
                <a:endParaRPr lang="en-US" sz="1800" dirty="0"/>
              </a:p>
            </p:txBody>
          </p:sp>
        </mc:Choice>
        <mc:Fallback xmlns="">
          <p:sp>
            <p:nvSpPr>
              <p:cNvPr id="18" name="Rectangle 17"/>
              <p:cNvSpPr>
                <a:spLocks noRot="1" noChangeAspect="1" noMove="1" noResize="1" noEditPoints="1" noAdjustHandles="1" noChangeArrowheads="1" noChangeShapeType="1" noTextEdit="1"/>
              </p:cNvSpPr>
              <p:nvPr/>
            </p:nvSpPr>
            <p:spPr>
              <a:xfrm>
                <a:off x="789822" y="2599178"/>
                <a:ext cx="996683"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2409527" y="2599178"/>
                <a:ext cx="89511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𝐼</m:t>
                          </m:r>
                        </m:e>
                        <m:sub>
                          <m:r>
                            <a:rPr lang="en-US" altLang="zh-CN" sz="1800" b="0" i="1" smtClean="0">
                              <a:latin typeface="Cambria Math" panose="02040503050406030204" pitchFamily="18" charset="0"/>
                            </a:rPr>
                            <m:t>2</m:t>
                          </m:r>
                        </m:sub>
                      </m:sSub>
                      <m:r>
                        <a:rPr lang="en-US" sz="1800">
                          <a:latin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𝐼</m:t>
                          </m:r>
                        </m:e>
                        <m:sub>
                          <m:r>
                            <a:rPr lang="en-US" sz="1800" b="0" i="1" smtClean="0">
                              <a:latin typeface="Cambria Math" panose="02040503050406030204" pitchFamily="18" charset="0"/>
                            </a:rPr>
                            <m:t>𝑠</m:t>
                          </m:r>
                        </m:sub>
                      </m:sSub>
                    </m:oMath>
                  </m:oMathPara>
                </a14:m>
                <a:endParaRPr lang="en-US" sz="1800" dirty="0"/>
              </a:p>
            </p:txBody>
          </p:sp>
        </mc:Choice>
        <mc:Fallback xmlns="">
          <p:sp>
            <p:nvSpPr>
              <p:cNvPr id="19" name="Rectangle 18"/>
              <p:cNvSpPr>
                <a:spLocks noRot="1" noChangeAspect="1" noMove="1" noResize="1" noEditPoints="1" noAdjustHandles="1" noChangeArrowheads="1" noChangeShapeType="1" noTextEdit="1"/>
              </p:cNvSpPr>
              <p:nvPr/>
            </p:nvSpPr>
            <p:spPr>
              <a:xfrm>
                <a:off x="2409527" y="2599178"/>
                <a:ext cx="895117" cy="369332"/>
              </a:xfrm>
              <a:prstGeom prst="rect">
                <a:avLst/>
              </a:prstGeom>
              <a:blipFill>
                <a:blip r:embed="rId7"/>
                <a:stretch>
                  <a:fillRect/>
                </a:stretch>
              </a:blipFill>
            </p:spPr>
            <p:txBody>
              <a:bodyPr/>
              <a:lstStyle/>
              <a:p>
                <a:r>
                  <a:rPr lang="en-US">
                    <a:noFill/>
                  </a:rPr>
                  <a:t> </a:t>
                </a:r>
              </a:p>
            </p:txBody>
          </p:sp>
        </mc:Fallback>
      </mc:AlternateContent>
      <p:sp>
        <p:nvSpPr>
          <p:cNvPr id="20" name="Rectangle 19"/>
          <p:cNvSpPr/>
          <p:nvPr/>
        </p:nvSpPr>
        <p:spPr>
          <a:xfrm>
            <a:off x="3769201" y="2625375"/>
            <a:ext cx="611065" cy="400110"/>
          </a:xfrm>
          <a:prstGeom prst="rect">
            <a:avLst/>
          </a:prstGeom>
        </p:spPr>
        <p:txBody>
          <a:bodyPr wrap="none">
            <a:spAutoFit/>
          </a:bodyPr>
          <a:lstStyle/>
          <a:p>
            <a:r>
              <a:rPr lang="en-US" sz="2000" dirty="0"/>
              <a:t>(</a:t>
            </a:r>
            <a:r>
              <a:rPr lang="en-US" altLang="zh-CN" sz="2000" dirty="0"/>
              <a:t>70</a:t>
            </a:r>
            <a:r>
              <a:rPr lang="en-US" sz="2000" dirty="0"/>
              <a:t>)</a:t>
            </a:r>
          </a:p>
        </p:txBody>
      </p:sp>
      <mc:AlternateContent xmlns:mc="http://schemas.openxmlformats.org/markup-compatibility/2006" xmlns:a14="http://schemas.microsoft.com/office/drawing/2010/main">
        <mc:Choice Requires="a14">
          <p:sp>
            <p:nvSpPr>
              <p:cNvPr id="21" name="Rectangle 20"/>
              <p:cNvSpPr/>
              <p:nvPr/>
            </p:nvSpPr>
            <p:spPr>
              <a:xfrm>
                <a:off x="109787" y="3100275"/>
                <a:ext cx="2386871" cy="6562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𝐸</m:t>
                          </m:r>
                        </m:e>
                        <m:sub>
                          <m:r>
                            <a:rPr lang="en-US" sz="1800" i="1">
                              <a:latin typeface="Cambria Math" panose="02040503050406030204" pitchFamily="18" charset="0"/>
                            </a:rPr>
                            <m:t>2</m:t>
                          </m:r>
                        </m:sub>
                      </m:sSub>
                      <m:r>
                        <a:rPr lang="en-US" sz="1800">
                          <a:latin typeface="Cambria Math" panose="02040503050406030204" pitchFamily="18" charset="0"/>
                        </a:rPr>
                        <m:t>=</m:t>
                      </m:r>
                      <m:f>
                        <m:fPr>
                          <m:ctrlPr>
                            <a:rPr lang="en-US" sz="1800" i="1">
                              <a:latin typeface="Cambria Math" panose="02040503050406030204" pitchFamily="18" charset="0"/>
                            </a:rPr>
                          </m:ctrlPr>
                        </m:fPr>
                        <m:num>
                          <m:sSub>
                            <m:sSubPr>
                              <m:ctrlPr>
                                <a:rPr lang="en-US" sz="1800" i="1">
                                  <a:latin typeface="Cambria Math" panose="02040503050406030204" pitchFamily="18" charset="0"/>
                                </a:rPr>
                              </m:ctrlPr>
                            </m:sSubPr>
                            <m:e>
                              <m:r>
                                <a:rPr lang="en-US" sz="1800" b="0" i="1" smtClean="0">
                                  <a:latin typeface="Cambria Math" panose="02040503050406030204" pitchFamily="18" charset="0"/>
                                </a:rPr>
                                <m:t>𝑁</m:t>
                              </m:r>
                            </m:e>
                            <m:sub>
                              <m:r>
                                <a:rPr lang="en-US" altLang="zh-CN" sz="1800" i="1">
                                  <a:latin typeface="Cambria Math" panose="02040503050406030204" pitchFamily="18" charset="0"/>
                                </a:rPr>
                                <m:t>2</m:t>
                              </m:r>
                            </m:sub>
                          </m:sSub>
                        </m:num>
                        <m:den>
                          <m:sSub>
                            <m:sSubPr>
                              <m:ctrlPr>
                                <a:rPr lang="en-US" sz="1800" i="1">
                                  <a:latin typeface="Cambria Math" panose="02040503050406030204" pitchFamily="18" charset="0"/>
                                </a:rPr>
                              </m:ctrlPr>
                            </m:sSubPr>
                            <m:e>
                              <m:r>
                                <a:rPr lang="en-US" sz="1800" i="1">
                                  <a:latin typeface="Cambria Math" panose="02040503050406030204" pitchFamily="18" charset="0"/>
                                </a:rPr>
                                <m:t>𝑁</m:t>
                              </m:r>
                            </m:e>
                            <m:sub>
                              <m:r>
                                <a:rPr lang="en-US" sz="1800" i="1">
                                  <a:latin typeface="Cambria Math" panose="02040503050406030204" pitchFamily="18" charset="0"/>
                                </a:rPr>
                                <m:t>1</m:t>
                              </m:r>
                            </m:sub>
                          </m:sSub>
                        </m:den>
                      </m:f>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𝐸</m:t>
                          </m:r>
                        </m:e>
                        <m:sub>
                          <m:r>
                            <a:rPr lang="en-US" sz="1800" b="0" i="1" smtClean="0">
                              <a:latin typeface="Cambria Math" panose="02040503050406030204" pitchFamily="18" charset="0"/>
                            </a:rPr>
                            <m:t>1</m:t>
                          </m:r>
                        </m:sub>
                      </m:sSub>
                      <m:r>
                        <a:rPr lang="en-US" sz="1800">
                          <a:latin typeface="Cambria Math" panose="02040503050406030204" pitchFamily="18" charset="0"/>
                        </a:rPr>
                        <m:t>=</m:t>
                      </m:r>
                      <m:f>
                        <m:fPr>
                          <m:ctrlPr>
                            <a:rPr lang="en-US" sz="1800" i="1">
                              <a:latin typeface="Cambria Math" panose="02040503050406030204" pitchFamily="18" charset="0"/>
                            </a:rPr>
                          </m:ctrlPr>
                        </m:fPr>
                        <m:num>
                          <m:sSub>
                            <m:sSubPr>
                              <m:ctrlPr>
                                <a:rPr lang="en-US" sz="1800" i="1">
                                  <a:latin typeface="Cambria Math" panose="02040503050406030204" pitchFamily="18" charset="0"/>
                                </a:rPr>
                              </m:ctrlPr>
                            </m:sSubPr>
                            <m:e>
                              <m:r>
                                <a:rPr lang="en-US" sz="1800" b="0" i="1" smtClean="0">
                                  <a:latin typeface="Cambria Math" panose="02040503050406030204" pitchFamily="18" charset="0"/>
                                </a:rPr>
                                <m:t>𝑁</m:t>
                              </m:r>
                            </m:e>
                            <m:sub>
                              <m:r>
                                <a:rPr lang="en-US" altLang="zh-CN" sz="1800" i="1">
                                  <a:latin typeface="Cambria Math" panose="02040503050406030204" pitchFamily="18" charset="0"/>
                                </a:rPr>
                                <m:t>2</m:t>
                              </m:r>
                            </m:sub>
                          </m:sSub>
                        </m:num>
                        <m:den>
                          <m:sSub>
                            <m:sSubPr>
                              <m:ctrlPr>
                                <a:rPr lang="en-US" sz="1800" i="1">
                                  <a:latin typeface="Cambria Math" panose="02040503050406030204" pitchFamily="18" charset="0"/>
                                </a:rPr>
                              </m:ctrlPr>
                            </m:sSubPr>
                            <m:e>
                              <m:r>
                                <a:rPr lang="en-US" sz="1800" i="1">
                                  <a:latin typeface="Cambria Math" panose="02040503050406030204" pitchFamily="18" charset="0"/>
                                </a:rPr>
                                <m:t>𝑁</m:t>
                              </m:r>
                            </m:e>
                            <m:sub>
                              <m:r>
                                <a:rPr lang="en-US" sz="1800" i="1">
                                  <a:latin typeface="Cambria Math" panose="02040503050406030204" pitchFamily="18" charset="0"/>
                                </a:rPr>
                                <m:t>1</m:t>
                              </m:r>
                            </m:sub>
                          </m:sSub>
                        </m:den>
                      </m:f>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𝑉</m:t>
                          </m:r>
                        </m:e>
                        <m:sub>
                          <m:r>
                            <a:rPr lang="en-US" sz="1800" b="0" i="1" smtClean="0">
                              <a:latin typeface="Cambria Math" panose="02040503050406030204" pitchFamily="18" charset="0"/>
                            </a:rPr>
                            <m:t>𝐿</m:t>
                          </m:r>
                        </m:sub>
                      </m:sSub>
                    </m:oMath>
                  </m:oMathPara>
                </a14:m>
                <a:endParaRPr lang="en-US" sz="1800" dirty="0"/>
              </a:p>
            </p:txBody>
          </p:sp>
        </mc:Choice>
        <mc:Fallback xmlns="">
          <p:sp>
            <p:nvSpPr>
              <p:cNvPr id="21" name="Rectangle 20"/>
              <p:cNvSpPr>
                <a:spLocks noRot="1" noChangeAspect="1" noMove="1" noResize="1" noEditPoints="1" noAdjustHandles="1" noChangeArrowheads="1" noChangeShapeType="1" noTextEdit="1"/>
              </p:cNvSpPr>
              <p:nvPr/>
            </p:nvSpPr>
            <p:spPr>
              <a:xfrm>
                <a:off x="109787" y="3100275"/>
                <a:ext cx="2386871" cy="65620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2662615" y="3100275"/>
                <a:ext cx="2406300" cy="6562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𝐼</m:t>
                          </m:r>
                        </m:e>
                        <m:sub>
                          <m:r>
                            <a:rPr lang="en-US" altLang="zh-CN" sz="1800" i="1" smtClean="0">
                              <a:latin typeface="Cambria Math" panose="02040503050406030204" pitchFamily="18" charset="0"/>
                            </a:rPr>
                            <m:t>1</m:t>
                          </m:r>
                        </m:sub>
                      </m:sSub>
                      <m:r>
                        <a:rPr lang="en-US" sz="1800">
                          <a:latin typeface="Cambria Math" panose="02040503050406030204" pitchFamily="18" charset="0"/>
                        </a:rPr>
                        <m:t>=</m:t>
                      </m:r>
                      <m:f>
                        <m:fPr>
                          <m:ctrlPr>
                            <a:rPr lang="en-US" sz="1800" i="1">
                              <a:latin typeface="Cambria Math" panose="02040503050406030204" pitchFamily="18" charset="0"/>
                            </a:rPr>
                          </m:ctrlPr>
                        </m:fPr>
                        <m:num>
                          <m:sSub>
                            <m:sSubPr>
                              <m:ctrlPr>
                                <a:rPr lang="en-US" sz="1800" i="1">
                                  <a:latin typeface="Cambria Math" panose="02040503050406030204" pitchFamily="18" charset="0"/>
                                </a:rPr>
                              </m:ctrlPr>
                            </m:sSubPr>
                            <m:e>
                              <m:r>
                                <a:rPr lang="en-US" sz="1800" i="1">
                                  <a:latin typeface="Cambria Math" panose="02040503050406030204" pitchFamily="18" charset="0"/>
                                </a:rPr>
                                <m:t>𝑁</m:t>
                              </m:r>
                            </m:e>
                            <m:sub>
                              <m:r>
                                <a:rPr lang="en-US" altLang="zh-CN" sz="1800" i="1">
                                  <a:latin typeface="Cambria Math" panose="02040503050406030204" pitchFamily="18" charset="0"/>
                                </a:rPr>
                                <m:t>2</m:t>
                              </m:r>
                            </m:sub>
                          </m:sSub>
                        </m:num>
                        <m:den>
                          <m:sSub>
                            <m:sSubPr>
                              <m:ctrlPr>
                                <a:rPr lang="en-US" sz="1800" i="1">
                                  <a:latin typeface="Cambria Math" panose="02040503050406030204" pitchFamily="18" charset="0"/>
                                </a:rPr>
                              </m:ctrlPr>
                            </m:sSubPr>
                            <m:e>
                              <m:r>
                                <a:rPr lang="en-US" sz="1800" i="1">
                                  <a:latin typeface="Cambria Math" panose="02040503050406030204" pitchFamily="18" charset="0"/>
                                </a:rPr>
                                <m:t>𝑁</m:t>
                              </m:r>
                            </m:e>
                            <m:sub>
                              <m:r>
                                <a:rPr lang="en-US" sz="1800" i="1">
                                  <a:latin typeface="Cambria Math" panose="02040503050406030204" pitchFamily="18" charset="0"/>
                                </a:rPr>
                                <m:t>1</m:t>
                              </m:r>
                            </m:sub>
                          </m:sSub>
                        </m:den>
                      </m:f>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𝐼</m:t>
                          </m:r>
                        </m:e>
                        <m:sub>
                          <m:r>
                            <a:rPr lang="en-US" sz="1800" i="1">
                              <a:latin typeface="Cambria Math" panose="02040503050406030204" pitchFamily="18" charset="0"/>
                            </a:rPr>
                            <m:t>1</m:t>
                          </m:r>
                        </m:sub>
                      </m:sSub>
                      <m:r>
                        <a:rPr lang="en-US" sz="1800">
                          <a:latin typeface="Cambria Math" panose="02040503050406030204" pitchFamily="18" charset="0"/>
                        </a:rPr>
                        <m:t>=</m:t>
                      </m:r>
                      <m:f>
                        <m:fPr>
                          <m:ctrlPr>
                            <a:rPr lang="en-US" sz="1800" i="1">
                              <a:latin typeface="Cambria Math" panose="02040503050406030204" pitchFamily="18" charset="0"/>
                            </a:rPr>
                          </m:ctrlPr>
                        </m:fPr>
                        <m:num>
                          <m:sSub>
                            <m:sSubPr>
                              <m:ctrlPr>
                                <a:rPr lang="en-US" sz="1800" i="1">
                                  <a:latin typeface="Cambria Math" panose="02040503050406030204" pitchFamily="18" charset="0"/>
                                </a:rPr>
                              </m:ctrlPr>
                            </m:sSubPr>
                            <m:e>
                              <m:r>
                                <a:rPr lang="en-US" sz="1800" i="1">
                                  <a:latin typeface="Cambria Math" panose="02040503050406030204" pitchFamily="18" charset="0"/>
                                </a:rPr>
                                <m:t>𝑁</m:t>
                              </m:r>
                            </m:e>
                            <m:sub>
                              <m:r>
                                <a:rPr lang="en-US" altLang="zh-CN" sz="1800" i="1">
                                  <a:latin typeface="Cambria Math" panose="02040503050406030204" pitchFamily="18" charset="0"/>
                                </a:rPr>
                                <m:t>2</m:t>
                              </m:r>
                            </m:sub>
                          </m:sSub>
                        </m:num>
                        <m:den>
                          <m:sSub>
                            <m:sSubPr>
                              <m:ctrlPr>
                                <a:rPr lang="en-US" sz="1800" i="1">
                                  <a:latin typeface="Cambria Math" panose="02040503050406030204" pitchFamily="18" charset="0"/>
                                </a:rPr>
                              </m:ctrlPr>
                            </m:sSubPr>
                            <m:e>
                              <m:r>
                                <a:rPr lang="en-US" sz="1800" i="1">
                                  <a:latin typeface="Cambria Math" panose="02040503050406030204" pitchFamily="18" charset="0"/>
                                </a:rPr>
                                <m:t>𝑁</m:t>
                              </m:r>
                            </m:e>
                            <m:sub>
                              <m:r>
                                <a:rPr lang="en-US" sz="1800" i="1">
                                  <a:latin typeface="Cambria Math" panose="02040503050406030204" pitchFamily="18" charset="0"/>
                                </a:rPr>
                                <m:t>1</m:t>
                              </m:r>
                            </m:sub>
                          </m:sSub>
                        </m:den>
                      </m:f>
                      <m:r>
                        <a:rPr lang="en-US" sz="1800" i="1">
                          <a:latin typeface="Cambria Math" panose="02040503050406030204" pitchFamily="18" charset="0"/>
                          <a:ea typeface="Cambria Math" panose="02040503050406030204" pitchFamily="18" charset="0"/>
                        </a:rPr>
                        <m:t>∙</m:t>
                      </m:r>
                      <m:r>
                        <a:rPr lang="en-US" sz="1800" b="0" i="0" smtClean="0">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m:rPr>
                              <m:sty m:val="p"/>
                            </m:rPr>
                            <a:rPr lang="en-US" altLang="zh-CN" sz="1800" i="1">
                              <a:latin typeface="Cambria Math" panose="02040503050406030204" pitchFamily="18" charset="0"/>
                            </a:rPr>
                            <m:t>s</m:t>
                          </m:r>
                        </m:sub>
                      </m:sSub>
                      <m:r>
                        <a:rPr lang="en-US" sz="1800" b="0" i="0" smtClean="0">
                          <a:latin typeface="Cambria Math" panose="02040503050406030204" pitchFamily="18" charset="0"/>
                          <a:ea typeface="Cambria Math" panose="02040503050406030204" pitchFamily="18" charset="0"/>
                        </a:rPr>
                        <m:t>)</m:t>
                      </m:r>
                    </m:oMath>
                  </m:oMathPara>
                </a14:m>
                <a:endParaRPr lang="en-US" sz="1800" dirty="0"/>
              </a:p>
            </p:txBody>
          </p:sp>
        </mc:Choice>
        <mc:Fallback xmlns="">
          <p:sp>
            <p:nvSpPr>
              <p:cNvPr id="22" name="Rectangle 21"/>
              <p:cNvSpPr>
                <a:spLocks noRot="1" noChangeAspect="1" noMove="1" noResize="1" noEditPoints="1" noAdjustHandles="1" noChangeArrowheads="1" noChangeShapeType="1" noTextEdit="1"/>
              </p:cNvSpPr>
              <p:nvPr/>
            </p:nvSpPr>
            <p:spPr>
              <a:xfrm>
                <a:off x="2662615" y="3100275"/>
                <a:ext cx="2406300" cy="656205"/>
              </a:xfrm>
              <a:prstGeom prst="rect">
                <a:avLst/>
              </a:prstGeom>
              <a:blipFill>
                <a:blip r:embed="rId9"/>
                <a:stretch>
                  <a:fillRect/>
                </a:stretch>
              </a:blipFill>
            </p:spPr>
            <p:txBody>
              <a:bodyPr/>
              <a:lstStyle/>
              <a:p>
                <a:r>
                  <a:rPr lang="en-US">
                    <a:noFill/>
                  </a:rPr>
                  <a:t> </a:t>
                </a:r>
              </a:p>
            </p:txBody>
          </p:sp>
        </mc:Fallback>
      </mc:AlternateContent>
      <p:sp>
        <p:nvSpPr>
          <p:cNvPr id="23" name="Rectangle 22"/>
          <p:cNvSpPr/>
          <p:nvPr/>
        </p:nvSpPr>
        <p:spPr>
          <a:xfrm>
            <a:off x="5231431" y="3234748"/>
            <a:ext cx="611065" cy="400110"/>
          </a:xfrm>
          <a:prstGeom prst="rect">
            <a:avLst/>
          </a:prstGeom>
        </p:spPr>
        <p:txBody>
          <a:bodyPr wrap="none">
            <a:spAutoFit/>
          </a:bodyPr>
          <a:lstStyle/>
          <a:p>
            <a:r>
              <a:rPr lang="en-US" sz="2000" dirty="0"/>
              <a:t>(6</a:t>
            </a:r>
            <a:r>
              <a:rPr lang="en-US" altLang="zh-CN" sz="2000" dirty="0"/>
              <a:t>4</a:t>
            </a:r>
            <a:r>
              <a:rPr lang="en-US" sz="2000" dirty="0"/>
              <a:t>)</a:t>
            </a:r>
          </a:p>
        </p:txBody>
      </p:sp>
      <mc:AlternateContent xmlns:mc="http://schemas.openxmlformats.org/markup-compatibility/2006" xmlns:a14="http://schemas.microsoft.com/office/drawing/2010/main">
        <mc:Choice Requires="a14">
          <p:sp>
            <p:nvSpPr>
              <p:cNvPr id="24" name="Rectangle 23"/>
              <p:cNvSpPr/>
              <p:nvPr/>
            </p:nvSpPr>
            <p:spPr>
              <a:xfrm>
                <a:off x="4453759" y="1423875"/>
                <a:ext cx="1968809" cy="6562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𝑉</m:t>
                          </m:r>
                        </m:e>
                        <m:sub>
                          <m:r>
                            <a:rPr lang="en-US" sz="1800" b="0" i="1" smtClean="0">
                              <a:latin typeface="Cambria Math" panose="02040503050406030204" pitchFamily="18" charset="0"/>
                            </a:rPr>
                            <m:t>𝑠</m:t>
                          </m:r>
                        </m:sub>
                      </m:sSub>
                      <m:r>
                        <a:rPr lang="en-US" sz="1800">
                          <a:latin typeface="Cambria Math" panose="02040503050406030204" pitchFamily="18" charset="0"/>
                        </a:rPr>
                        <m:t>=</m:t>
                      </m:r>
                      <m:r>
                        <a:rPr lang="en-US" sz="1800" b="0" i="1" smtClean="0">
                          <a:latin typeface="Cambria Math" panose="02040503050406030204" pitchFamily="18" charset="0"/>
                        </a:rPr>
                        <m:t>(1+</m:t>
                      </m:r>
                      <m:f>
                        <m:fPr>
                          <m:ctrlPr>
                            <a:rPr lang="en-US" sz="1800" i="1">
                              <a:latin typeface="Cambria Math" panose="02040503050406030204" pitchFamily="18" charset="0"/>
                            </a:rPr>
                          </m:ctrlPr>
                        </m:fPr>
                        <m:num>
                          <m:sSub>
                            <m:sSubPr>
                              <m:ctrlPr>
                                <a:rPr lang="en-US" sz="1800" i="1">
                                  <a:latin typeface="Cambria Math" panose="02040503050406030204" pitchFamily="18" charset="0"/>
                                </a:rPr>
                              </m:ctrlPr>
                            </m:sSubPr>
                            <m:e>
                              <m:r>
                                <a:rPr lang="en-US" sz="1800" i="1">
                                  <a:latin typeface="Cambria Math" panose="02040503050406030204" pitchFamily="18" charset="0"/>
                                </a:rPr>
                                <m:t>𝑁</m:t>
                              </m:r>
                            </m:e>
                            <m:sub>
                              <m:r>
                                <a:rPr lang="en-US" altLang="zh-CN" sz="1800" i="1">
                                  <a:latin typeface="Cambria Math" panose="02040503050406030204" pitchFamily="18" charset="0"/>
                                </a:rPr>
                                <m:t>2</m:t>
                              </m:r>
                            </m:sub>
                          </m:sSub>
                        </m:num>
                        <m:den>
                          <m:sSub>
                            <m:sSubPr>
                              <m:ctrlPr>
                                <a:rPr lang="en-US" sz="1800" i="1">
                                  <a:latin typeface="Cambria Math" panose="02040503050406030204" pitchFamily="18" charset="0"/>
                                </a:rPr>
                              </m:ctrlPr>
                            </m:sSubPr>
                            <m:e>
                              <m:r>
                                <a:rPr lang="en-US" sz="1800" i="1">
                                  <a:latin typeface="Cambria Math" panose="02040503050406030204" pitchFamily="18" charset="0"/>
                                </a:rPr>
                                <m:t>𝑁</m:t>
                              </m:r>
                            </m:e>
                            <m:sub>
                              <m:r>
                                <a:rPr lang="en-US" sz="1800" i="1">
                                  <a:latin typeface="Cambria Math" panose="02040503050406030204" pitchFamily="18" charset="0"/>
                                </a:rPr>
                                <m:t>1</m:t>
                              </m:r>
                            </m:sub>
                          </m:sSub>
                        </m:den>
                      </m:f>
                      <m:r>
                        <a:rPr lang="en-US" sz="1800" b="0" i="1" smtClean="0">
                          <a:latin typeface="Cambria Math" panose="02040503050406030204" pitchFamily="18" charset="0"/>
                        </a:rPr>
                        <m:t>)</m:t>
                      </m:r>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𝑉</m:t>
                          </m:r>
                        </m:e>
                        <m:sub>
                          <m:r>
                            <a:rPr lang="en-US" sz="1800" b="0" i="1" smtClean="0">
                              <a:latin typeface="Cambria Math" panose="02040503050406030204" pitchFamily="18" charset="0"/>
                            </a:rPr>
                            <m:t>𝐿</m:t>
                          </m:r>
                        </m:sub>
                      </m:sSub>
                    </m:oMath>
                  </m:oMathPara>
                </a14:m>
                <a:endParaRPr lang="en-US" sz="1800" dirty="0"/>
              </a:p>
            </p:txBody>
          </p:sp>
        </mc:Choice>
        <mc:Fallback xmlns="">
          <p:sp>
            <p:nvSpPr>
              <p:cNvPr id="24" name="Rectangle 23"/>
              <p:cNvSpPr>
                <a:spLocks noRot="1" noChangeAspect="1" noMove="1" noResize="1" noEditPoints="1" noAdjustHandles="1" noChangeArrowheads="1" noChangeShapeType="1" noTextEdit="1"/>
              </p:cNvSpPr>
              <p:nvPr/>
            </p:nvSpPr>
            <p:spPr>
              <a:xfrm>
                <a:off x="4453759" y="1423875"/>
                <a:ext cx="1968809" cy="65620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6479716" y="1410399"/>
                <a:ext cx="1910843" cy="6562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𝐼</m:t>
                          </m:r>
                        </m:e>
                        <m:sub>
                          <m:r>
                            <a:rPr lang="en-US" sz="1800" b="0" i="1" smtClean="0">
                              <a:latin typeface="Cambria Math" panose="02040503050406030204" pitchFamily="18" charset="0"/>
                            </a:rPr>
                            <m:t>𝐿</m:t>
                          </m:r>
                        </m:sub>
                      </m:sSub>
                      <m:r>
                        <a:rPr lang="en-US" sz="1800">
                          <a:latin typeface="Cambria Math" panose="02040503050406030204" pitchFamily="18" charset="0"/>
                        </a:rPr>
                        <m:t>=</m:t>
                      </m:r>
                      <m:r>
                        <a:rPr lang="en-US" sz="1800" i="1">
                          <a:latin typeface="Cambria Math" panose="02040503050406030204" pitchFamily="18" charset="0"/>
                        </a:rPr>
                        <m:t>(1</m:t>
                      </m:r>
                      <m:r>
                        <a:rPr lang="en-US" sz="1800" b="0" i="1" smtClean="0">
                          <a:latin typeface="Cambria Math" panose="02040503050406030204" pitchFamily="18" charset="0"/>
                        </a:rPr>
                        <m:t>+</m:t>
                      </m:r>
                      <m:f>
                        <m:fPr>
                          <m:ctrlPr>
                            <a:rPr lang="en-US" sz="1800" i="1">
                              <a:latin typeface="Cambria Math" panose="02040503050406030204" pitchFamily="18" charset="0"/>
                            </a:rPr>
                          </m:ctrlPr>
                        </m:fPr>
                        <m:num>
                          <m:sSub>
                            <m:sSubPr>
                              <m:ctrlPr>
                                <a:rPr lang="en-US" sz="1800" i="1">
                                  <a:latin typeface="Cambria Math" panose="02040503050406030204" pitchFamily="18" charset="0"/>
                                </a:rPr>
                              </m:ctrlPr>
                            </m:sSubPr>
                            <m:e>
                              <m:r>
                                <a:rPr lang="en-US" sz="1800" i="1">
                                  <a:latin typeface="Cambria Math" panose="02040503050406030204" pitchFamily="18" charset="0"/>
                                </a:rPr>
                                <m:t>𝑁</m:t>
                              </m:r>
                            </m:e>
                            <m:sub>
                              <m:r>
                                <a:rPr lang="en-US" altLang="zh-CN" sz="1800" i="1">
                                  <a:latin typeface="Cambria Math" panose="02040503050406030204" pitchFamily="18" charset="0"/>
                                </a:rPr>
                                <m:t>2</m:t>
                              </m:r>
                            </m:sub>
                          </m:sSub>
                        </m:num>
                        <m:den>
                          <m:sSub>
                            <m:sSubPr>
                              <m:ctrlPr>
                                <a:rPr lang="en-US" sz="1800" i="1">
                                  <a:latin typeface="Cambria Math" panose="02040503050406030204" pitchFamily="18" charset="0"/>
                                </a:rPr>
                              </m:ctrlPr>
                            </m:sSubPr>
                            <m:e>
                              <m:r>
                                <a:rPr lang="en-US" sz="1800" i="1">
                                  <a:latin typeface="Cambria Math" panose="02040503050406030204" pitchFamily="18" charset="0"/>
                                </a:rPr>
                                <m:t>𝑁</m:t>
                              </m:r>
                            </m:e>
                            <m:sub>
                              <m:r>
                                <a:rPr lang="en-US" sz="1800" i="1">
                                  <a:latin typeface="Cambria Math" panose="02040503050406030204" pitchFamily="18" charset="0"/>
                                </a:rPr>
                                <m:t>1</m:t>
                              </m:r>
                            </m:sub>
                          </m:sSub>
                        </m:den>
                      </m:f>
                      <m:r>
                        <a:rPr lang="en-US" sz="1800" i="1">
                          <a:latin typeface="Cambria Math" panose="02040503050406030204" pitchFamily="18" charset="0"/>
                        </a:rPr>
                        <m:t>)</m:t>
                      </m:r>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𝐼</m:t>
                          </m:r>
                        </m:e>
                        <m:sub>
                          <m:r>
                            <m:rPr>
                              <m:sty m:val="p"/>
                            </m:rPr>
                            <a:rPr lang="en-US" altLang="zh-CN" sz="1800" i="1" smtClean="0">
                              <a:latin typeface="Cambria Math" panose="02040503050406030204" pitchFamily="18" charset="0"/>
                            </a:rPr>
                            <m:t>s</m:t>
                          </m:r>
                        </m:sub>
                      </m:sSub>
                    </m:oMath>
                  </m:oMathPara>
                </a14:m>
                <a:endParaRPr lang="en-US" sz="1800" dirty="0"/>
              </a:p>
            </p:txBody>
          </p:sp>
        </mc:Choice>
        <mc:Fallback xmlns="">
          <p:sp>
            <p:nvSpPr>
              <p:cNvPr id="25" name="Rectangle 24"/>
              <p:cNvSpPr>
                <a:spLocks noRot="1" noChangeAspect="1" noMove="1" noResize="1" noEditPoints="1" noAdjustHandles="1" noChangeArrowheads="1" noChangeShapeType="1" noTextEdit="1"/>
              </p:cNvSpPr>
              <p:nvPr/>
            </p:nvSpPr>
            <p:spPr>
              <a:xfrm>
                <a:off x="6479716" y="1410399"/>
                <a:ext cx="1910843" cy="656205"/>
              </a:xfrm>
              <a:prstGeom prst="rect">
                <a:avLst/>
              </a:prstGeom>
              <a:blipFill>
                <a:blip r:embed="rId11"/>
                <a:stretch>
                  <a:fillRect/>
                </a:stretch>
              </a:blipFill>
            </p:spPr>
            <p:txBody>
              <a:bodyPr/>
              <a:lstStyle/>
              <a:p>
                <a:r>
                  <a:rPr lang="en-US">
                    <a:noFill/>
                  </a:rPr>
                  <a:t> </a:t>
                </a:r>
              </a:p>
            </p:txBody>
          </p:sp>
        </mc:Fallback>
      </mc:AlternateContent>
      <p:sp>
        <p:nvSpPr>
          <p:cNvPr id="26" name="Rectangle 25"/>
          <p:cNvSpPr/>
          <p:nvPr/>
        </p:nvSpPr>
        <p:spPr>
          <a:xfrm>
            <a:off x="8408571" y="1572025"/>
            <a:ext cx="611065" cy="400110"/>
          </a:xfrm>
          <a:prstGeom prst="rect">
            <a:avLst/>
          </a:prstGeom>
        </p:spPr>
        <p:txBody>
          <a:bodyPr wrap="none">
            <a:spAutoFit/>
          </a:bodyPr>
          <a:lstStyle/>
          <a:p>
            <a:r>
              <a:rPr lang="en-US" sz="2000" dirty="0"/>
              <a:t>(72)</a:t>
            </a:r>
          </a:p>
        </p:txBody>
      </p:sp>
      <mc:AlternateContent xmlns:mc="http://schemas.openxmlformats.org/markup-compatibility/2006" xmlns:a14="http://schemas.microsoft.com/office/drawing/2010/main">
        <mc:Choice Requires="a14">
          <p:sp>
            <p:nvSpPr>
              <p:cNvPr id="27" name="Rectangle 26"/>
              <p:cNvSpPr/>
              <p:nvPr/>
            </p:nvSpPr>
            <p:spPr>
              <a:xfrm>
                <a:off x="4833001" y="2097994"/>
                <a:ext cx="136947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𝑉</m:t>
                          </m:r>
                        </m:e>
                        <m:sub>
                          <m:r>
                            <a:rPr lang="en-US" sz="1800" b="0" i="1" smtClean="0">
                              <a:latin typeface="Cambria Math" panose="02040503050406030204" pitchFamily="18" charset="0"/>
                            </a:rPr>
                            <m:t>𝑠</m:t>
                          </m:r>
                        </m:sub>
                      </m:sSub>
                      <m:r>
                        <a:rPr lang="en-US" sz="1800">
                          <a:latin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𝑎</m:t>
                          </m:r>
                        </m:e>
                        <m:sub>
                          <m:r>
                            <a:rPr lang="en-US" sz="1800" b="0" i="1" smtClean="0">
                              <a:latin typeface="Cambria Math" panose="02040503050406030204" pitchFamily="18" charset="0"/>
                            </a:rPr>
                            <m:t>𝑅</m:t>
                          </m:r>
                        </m:sub>
                      </m:sSub>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𝑉</m:t>
                          </m:r>
                        </m:e>
                        <m:sub>
                          <m:r>
                            <a:rPr lang="en-US" sz="1800" b="0" i="1" smtClean="0">
                              <a:latin typeface="Cambria Math" panose="02040503050406030204" pitchFamily="18" charset="0"/>
                            </a:rPr>
                            <m:t>𝐿</m:t>
                          </m:r>
                        </m:sub>
                      </m:sSub>
                    </m:oMath>
                  </m:oMathPara>
                </a14:m>
                <a:endParaRPr lang="en-US" sz="1800" dirty="0"/>
              </a:p>
            </p:txBody>
          </p:sp>
        </mc:Choice>
        <mc:Fallback xmlns="">
          <p:sp>
            <p:nvSpPr>
              <p:cNvPr id="27" name="Rectangle 26"/>
              <p:cNvSpPr>
                <a:spLocks noRot="1" noChangeAspect="1" noMove="1" noResize="1" noEditPoints="1" noAdjustHandles="1" noChangeArrowheads="1" noChangeShapeType="1" noTextEdit="1"/>
              </p:cNvSpPr>
              <p:nvPr/>
            </p:nvSpPr>
            <p:spPr>
              <a:xfrm>
                <a:off x="4833001" y="2097994"/>
                <a:ext cx="1369477" cy="36933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6770475" y="2076422"/>
                <a:ext cx="131497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𝐼</m:t>
                          </m:r>
                        </m:e>
                        <m:sub>
                          <m:r>
                            <a:rPr lang="en-US" sz="1800" b="0" i="1" smtClean="0">
                              <a:latin typeface="Cambria Math" panose="02040503050406030204" pitchFamily="18" charset="0"/>
                            </a:rPr>
                            <m:t>𝐿</m:t>
                          </m:r>
                        </m:sub>
                      </m:sSub>
                      <m:r>
                        <a:rPr lang="en-US" sz="180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𝑎</m:t>
                          </m:r>
                        </m:e>
                        <m:sub>
                          <m:r>
                            <a:rPr lang="en-US" sz="1800" i="1">
                              <a:latin typeface="Cambria Math" panose="02040503050406030204" pitchFamily="18" charset="0"/>
                            </a:rPr>
                            <m:t>𝑅</m:t>
                          </m:r>
                        </m:sub>
                      </m:sSub>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𝐼</m:t>
                          </m:r>
                        </m:e>
                        <m:sub>
                          <m:r>
                            <a:rPr lang="en-US" sz="1800" b="0" i="1" smtClean="0">
                              <a:latin typeface="Cambria Math" panose="02040503050406030204" pitchFamily="18" charset="0"/>
                            </a:rPr>
                            <m:t>𝑠</m:t>
                          </m:r>
                        </m:sub>
                      </m:sSub>
                    </m:oMath>
                  </m:oMathPara>
                </a14:m>
                <a:endParaRPr lang="en-US" sz="1800" dirty="0"/>
              </a:p>
            </p:txBody>
          </p:sp>
        </mc:Choice>
        <mc:Fallback xmlns="">
          <p:sp>
            <p:nvSpPr>
              <p:cNvPr id="28" name="Rectangle 27"/>
              <p:cNvSpPr>
                <a:spLocks noRot="1" noChangeAspect="1" noMove="1" noResize="1" noEditPoints="1" noAdjustHandles="1" noChangeArrowheads="1" noChangeShapeType="1" noTextEdit="1"/>
              </p:cNvSpPr>
              <p:nvPr/>
            </p:nvSpPr>
            <p:spPr>
              <a:xfrm>
                <a:off x="6770475" y="2076422"/>
                <a:ext cx="1314975" cy="369332"/>
              </a:xfrm>
              <a:prstGeom prst="rect">
                <a:avLst/>
              </a:prstGeom>
              <a:blipFill>
                <a:blip r:embed="rId13"/>
                <a:stretch>
                  <a:fillRect b="-1667"/>
                </a:stretch>
              </a:blipFill>
            </p:spPr>
            <p:txBody>
              <a:bodyPr/>
              <a:lstStyle/>
              <a:p>
                <a:r>
                  <a:rPr lang="en-US">
                    <a:noFill/>
                  </a:rPr>
                  <a:t> </a:t>
                </a:r>
              </a:p>
            </p:txBody>
          </p:sp>
        </mc:Fallback>
      </mc:AlternateContent>
      <p:sp>
        <p:nvSpPr>
          <p:cNvPr id="29" name="Rectangle 28"/>
          <p:cNvSpPr/>
          <p:nvPr/>
        </p:nvSpPr>
        <p:spPr>
          <a:xfrm>
            <a:off x="8382000" y="2057400"/>
            <a:ext cx="611065" cy="400110"/>
          </a:xfrm>
          <a:prstGeom prst="rect">
            <a:avLst/>
          </a:prstGeom>
        </p:spPr>
        <p:txBody>
          <a:bodyPr wrap="none">
            <a:spAutoFit/>
          </a:bodyPr>
          <a:lstStyle/>
          <a:p>
            <a:r>
              <a:rPr lang="en-US" sz="2000" dirty="0"/>
              <a:t>(73)</a:t>
            </a:r>
          </a:p>
        </p:txBody>
      </p:sp>
      <mc:AlternateContent xmlns:mc="http://schemas.openxmlformats.org/markup-compatibility/2006" xmlns:a14="http://schemas.microsoft.com/office/drawing/2010/main">
        <mc:Choice Requires="a14">
          <p:sp>
            <p:nvSpPr>
              <p:cNvPr id="30" name="Rectangle 29"/>
              <p:cNvSpPr/>
              <p:nvPr/>
            </p:nvSpPr>
            <p:spPr>
              <a:xfrm>
                <a:off x="4845032" y="2515978"/>
                <a:ext cx="1650003" cy="6562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𝑎</m:t>
                          </m:r>
                        </m:e>
                        <m:sub>
                          <m:r>
                            <a:rPr lang="en-US" sz="1800" i="1">
                              <a:latin typeface="Cambria Math" panose="02040503050406030204" pitchFamily="18" charset="0"/>
                            </a:rPr>
                            <m:t>𝑅</m:t>
                          </m:r>
                        </m:sub>
                      </m:sSub>
                      <m:r>
                        <a:rPr lang="en-US" sz="1800">
                          <a:latin typeface="Cambria Math" panose="02040503050406030204" pitchFamily="18" charset="0"/>
                        </a:rPr>
                        <m:t>=</m:t>
                      </m:r>
                      <m:r>
                        <a:rPr lang="en-US" sz="1800" i="1">
                          <a:latin typeface="Cambria Math" panose="02040503050406030204" pitchFamily="18" charset="0"/>
                        </a:rPr>
                        <m:t>(1</m:t>
                      </m:r>
                      <m:r>
                        <a:rPr lang="en-US" sz="1800" b="0" i="1" smtClean="0">
                          <a:latin typeface="Cambria Math" panose="02040503050406030204" pitchFamily="18" charset="0"/>
                        </a:rPr>
                        <m:t>+</m:t>
                      </m:r>
                      <m:f>
                        <m:fPr>
                          <m:ctrlPr>
                            <a:rPr lang="en-US" sz="1800" i="1">
                              <a:latin typeface="Cambria Math" panose="02040503050406030204" pitchFamily="18" charset="0"/>
                            </a:rPr>
                          </m:ctrlPr>
                        </m:fPr>
                        <m:num>
                          <m:sSub>
                            <m:sSubPr>
                              <m:ctrlPr>
                                <a:rPr lang="en-US" sz="1800" i="1">
                                  <a:latin typeface="Cambria Math" panose="02040503050406030204" pitchFamily="18" charset="0"/>
                                </a:rPr>
                              </m:ctrlPr>
                            </m:sSubPr>
                            <m:e>
                              <m:r>
                                <a:rPr lang="en-US" sz="1800" i="1">
                                  <a:latin typeface="Cambria Math" panose="02040503050406030204" pitchFamily="18" charset="0"/>
                                </a:rPr>
                                <m:t>𝑁</m:t>
                              </m:r>
                            </m:e>
                            <m:sub>
                              <m:r>
                                <a:rPr lang="en-US" altLang="zh-CN" sz="1800" i="1">
                                  <a:latin typeface="Cambria Math" panose="02040503050406030204" pitchFamily="18" charset="0"/>
                                </a:rPr>
                                <m:t>2</m:t>
                              </m:r>
                            </m:sub>
                          </m:sSub>
                        </m:num>
                        <m:den>
                          <m:sSub>
                            <m:sSubPr>
                              <m:ctrlPr>
                                <a:rPr lang="en-US" sz="1800" i="1">
                                  <a:latin typeface="Cambria Math" panose="02040503050406030204" pitchFamily="18" charset="0"/>
                                </a:rPr>
                              </m:ctrlPr>
                            </m:sSubPr>
                            <m:e>
                              <m:r>
                                <a:rPr lang="en-US" sz="1800" i="1">
                                  <a:latin typeface="Cambria Math" panose="02040503050406030204" pitchFamily="18" charset="0"/>
                                </a:rPr>
                                <m:t>𝑁</m:t>
                              </m:r>
                            </m:e>
                            <m:sub>
                              <m:r>
                                <a:rPr lang="en-US" sz="1800" i="1">
                                  <a:latin typeface="Cambria Math" panose="02040503050406030204" pitchFamily="18" charset="0"/>
                                </a:rPr>
                                <m:t>1</m:t>
                              </m:r>
                            </m:sub>
                          </m:sSub>
                        </m:den>
                      </m:f>
                      <m:r>
                        <a:rPr lang="en-US" sz="1800" i="1">
                          <a:latin typeface="Cambria Math" panose="02040503050406030204" pitchFamily="18" charset="0"/>
                        </a:rPr>
                        <m:t>)</m:t>
                      </m:r>
                    </m:oMath>
                  </m:oMathPara>
                </a14:m>
                <a:endParaRPr lang="en-US" sz="1800" dirty="0"/>
              </a:p>
            </p:txBody>
          </p:sp>
        </mc:Choice>
        <mc:Fallback xmlns="">
          <p:sp>
            <p:nvSpPr>
              <p:cNvPr id="30" name="Rectangle 29"/>
              <p:cNvSpPr>
                <a:spLocks noRot="1" noChangeAspect="1" noMove="1" noResize="1" noEditPoints="1" noAdjustHandles="1" noChangeArrowheads="1" noChangeShapeType="1" noTextEdit="1"/>
              </p:cNvSpPr>
              <p:nvPr/>
            </p:nvSpPr>
            <p:spPr>
              <a:xfrm>
                <a:off x="4845032" y="2515978"/>
                <a:ext cx="1650003" cy="656205"/>
              </a:xfrm>
              <a:prstGeom prst="rect">
                <a:avLst/>
              </a:prstGeom>
              <a:blipFill>
                <a:blip r:embed="rId14"/>
                <a:stretch>
                  <a:fillRect/>
                </a:stretch>
              </a:blipFill>
            </p:spPr>
            <p:txBody>
              <a:bodyPr/>
              <a:lstStyle/>
              <a:p>
                <a:r>
                  <a:rPr lang="en-US">
                    <a:noFill/>
                  </a:rPr>
                  <a:t> </a:t>
                </a:r>
              </a:p>
            </p:txBody>
          </p:sp>
        </mc:Fallback>
      </mc:AlternateContent>
      <p:sp>
        <p:nvSpPr>
          <p:cNvPr id="32" name="Rectangle 31"/>
          <p:cNvSpPr/>
          <p:nvPr/>
        </p:nvSpPr>
        <p:spPr>
          <a:xfrm>
            <a:off x="8382000" y="2640574"/>
            <a:ext cx="611065" cy="400110"/>
          </a:xfrm>
          <a:prstGeom prst="rect">
            <a:avLst/>
          </a:prstGeom>
        </p:spPr>
        <p:txBody>
          <a:bodyPr wrap="none">
            <a:spAutoFit/>
          </a:bodyPr>
          <a:lstStyle/>
          <a:p>
            <a:r>
              <a:rPr lang="en-US" sz="2000" dirty="0"/>
              <a:t>(74)</a:t>
            </a:r>
          </a:p>
        </p:txBody>
      </p:sp>
      <p:sp>
        <p:nvSpPr>
          <p:cNvPr id="2" name="Rectangle 1"/>
          <p:cNvSpPr/>
          <p:nvPr/>
        </p:nvSpPr>
        <p:spPr>
          <a:xfrm>
            <a:off x="115613" y="5105400"/>
            <a:ext cx="8912772" cy="1015663"/>
          </a:xfrm>
          <a:prstGeom prst="rect">
            <a:avLst/>
          </a:prstGeom>
        </p:spPr>
        <p:txBody>
          <a:bodyPr wrap="square">
            <a:spAutoFit/>
          </a:bodyPr>
          <a:lstStyle/>
          <a:p>
            <a:pPr algn="just"/>
            <a:r>
              <a:rPr lang="en-US" sz="2000" dirty="0"/>
              <a:t>Equations (67) and (74) give the value of the effective regulator ratio as a function of the ratio of the number of turns on the series winding (</a:t>
            </a:r>
            <a:r>
              <a:rPr lang="en-US" sz="2000" i="1" dirty="0"/>
              <a:t>N</a:t>
            </a:r>
            <a:r>
              <a:rPr lang="en-US" sz="2000" baseline="-25000" dirty="0"/>
              <a:t>2</a:t>
            </a:r>
            <a:r>
              <a:rPr lang="en-US" sz="2000" dirty="0"/>
              <a:t>) to the number of turns on the shunt winding (</a:t>
            </a:r>
            <a:r>
              <a:rPr lang="en-US" sz="2000" i="1" dirty="0"/>
              <a:t>N</a:t>
            </a:r>
            <a:r>
              <a:rPr lang="en-US" sz="2000" baseline="-25000" dirty="0"/>
              <a:t>1</a:t>
            </a:r>
            <a:r>
              <a:rPr lang="en-US" sz="2000" dirty="0"/>
              <a:t>).</a:t>
            </a:r>
          </a:p>
        </p:txBody>
      </p:sp>
      <mc:AlternateContent xmlns:mc="http://schemas.openxmlformats.org/markup-compatibility/2006" xmlns:a14="http://schemas.microsoft.com/office/drawing/2010/main">
        <mc:Choice Requires="a14">
          <p:sp>
            <p:nvSpPr>
              <p:cNvPr id="31" name="Rectangle 30"/>
              <p:cNvSpPr/>
              <p:nvPr/>
            </p:nvSpPr>
            <p:spPr>
              <a:xfrm>
                <a:off x="3187807" y="4319475"/>
                <a:ext cx="1457643" cy="6562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𝑎</m:t>
                          </m:r>
                        </m:e>
                        <m:sub>
                          <m:r>
                            <a:rPr lang="en-US" sz="1800" i="1">
                              <a:latin typeface="Cambria Math" panose="02040503050406030204" pitchFamily="18" charset="0"/>
                            </a:rPr>
                            <m:t>𝑅</m:t>
                          </m:r>
                        </m:sub>
                      </m:sSub>
                      <m:r>
                        <a:rPr lang="en-US" altLang="zh-CN" sz="1800" i="1">
                          <a:latin typeface="Cambria Math" panose="02040503050406030204" pitchFamily="18" charset="0"/>
                        </a:rPr>
                        <m:t>=</m:t>
                      </m:r>
                      <m:r>
                        <a:rPr lang="en-US" sz="1800" i="1">
                          <a:latin typeface="Cambria Math" panose="02040503050406030204" pitchFamily="18" charset="0"/>
                        </a:rPr>
                        <m:t>1</m:t>
                      </m:r>
                      <m:r>
                        <a:rPr lang="en-US" altLang="zh-CN" sz="1800" i="1">
                          <a:latin typeface="Cambria Math" panose="02040503050406030204" pitchFamily="18" charset="0"/>
                        </a:rPr>
                        <m:t>+</m:t>
                      </m:r>
                      <m:f>
                        <m:fPr>
                          <m:ctrlPr>
                            <a:rPr lang="en-US" sz="1800" i="1">
                              <a:latin typeface="Cambria Math" panose="02040503050406030204" pitchFamily="18" charset="0"/>
                            </a:rPr>
                          </m:ctrlPr>
                        </m:fPr>
                        <m:num>
                          <m:sSub>
                            <m:sSubPr>
                              <m:ctrlPr>
                                <a:rPr lang="en-US" sz="1800" i="1">
                                  <a:latin typeface="Cambria Math" panose="02040503050406030204" pitchFamily="18" charset="0"/>
                                </a:rPr>
                              </m:ctrlPr>
                            </m:sSubPr>
                            <m:e>
                              <m:r>
                                <a:rPr lang="en-US" sz="1800" i="1">
                                  <a:latin typeface="Cambria Math" panose="02040503050406030204" pitchFamily="18" charset="0"/>
                                </a:rPr>
                                <m:t>𝑁</m:t>
                              </m:r>
                            </m:e>
                            <m:sub>
                              <m:r>
                                <a:rPr lang="en-US" altLang="zh-CN" sz="1800" i="1">
                                  <a:latin typeface="Cambria Math" panose="02040503050406030204" pitchFamily="18" charset="0"/>
                                </a:rPr>
                                <m:t>2</m:t>
                              </m:r>
                            </m:sub>
                          </m:sSub>
                        </m:num>
                        <m:den>
                          <m:sSub>
                            <m:sSubPr>
                              <m:ctrlPr>
                                <a:rPr lang="en-US" sz="1800" i="1">
                                  <a:latin typeface="Cambria Math" panose="02040503050406030204" pitchFamily="18" charset="0"/>
                                </a:rPr>
                              </m:ctrlPr>
                            </m:sSubPr>
                            <m:e>
                              <m:r>
                                <a:rPr lang="en-US" sz="1800" i="1">
                                  <a:latin typeface="Cambria Math" panose="02040503050406030204" pitchFamily="18" charset="0"/>
                                </a:rPr>
                                <m:t>𝑁</m:t>
                              </m:r>
                            </m:e>
                            <m:sub>
                              <m:r>
                                <a:rPr lang="en-US" sz="1800" i="1">
                                  <a:latin typeface="Cambria Math" panose="02040503050406030204" pitchFamily="18" charset="0"/>
                                </a:rPr>
                                <m:t>1</m:t>
                              </m:r>
                            </m:sub>
                          </m:sSub>
                        </m:den>
                      </m:f>
                    </m:oMath>
                  </m:oMathPara>
                </a14:m>
                <a:endParaRPr lang="en-US" sz="1800" dirty="0"/>
              </a:p>
            </p:txBody>
          </p:sp>
        </mc:Choice>
        <mc:Fallback xmlns="">
          <p:sp>
            <p:nvSpPr>
              <p:cNvPr id="31" name="Rectangle 30"/>
              <p:cNvSpPr>
                <a:spLocks noRot="1" noChangeAspect="1" noMove="1" noResize="1" noEditPoints="1" noAdjustHandles="1" noChangeArrowheads="1" noChangeShapeType="1" noTextEdit="1"/>
              </p:cNvSpPr>
              <p:nvPr/>
            </p:nvSpPr>
            <p:spPr>
              <a:xfrm>
                <a:off x="3187807" y="4319475"/>
                <a:ext cx="1457643" cy="656205"/>
              </a:xfrm>
              <a:prstGeom prst="rect">
                <a:avLst/>
              </a:prstGeom>
              <a:blipFill>
                <a:blip r:embed="rId15"/>
                <a:stretch>
                  <a:fillRect/>
                </a:stretch>
              </a:blipFill>
            </p:spPr>
            <p:txBody>
              <a:bodyPr/>
              <a:lstStyle/>
              <a:p>
                <a:r>
                  <a:rPr lang="en-US">
                    <a:noFill/>
                  </a:rPr>
                  <a:t> </a:t>
                </a:r>
              </a:p>
            </p:txBody>
          </p:sp>
        </mc:Fallback>
      </mc:AlternateContent>
      <p:sp>
        <p:nvSpPr>
          <p:cNvPr id="33" name="Rectangle 32"/>
          <p:cNvSpPr/>
          <p:nvPr/>
        </p:nvSpPr>
        <p:spPr>
          <a:xfrm>
            <a:off x="6656365" y="4444071"/>
            <a:ext cx="611065" cy="400110"/>
          </a:xfrm>
          <a:prstGeom prst="rect">
            <a:avLst/>
          </a:prstGeom>
        </p:spPr>
        <p:txBody>
          <a:bodyPr wrap="none">
            <a:spAutoFit/>
          </a:bodyPr>
          <a:lstStyle/>
          <a:p>
            <a:r>
              <a:rPr lang="en-US" sz="2000" dirty="0"/>
              <a:t>(74)</a:t>
            </a:r>
          </a:p>
        </p:txBody>
      </p:sp>
      <mc:AlternateContent xmlns:mc="http://schemas.openxmlformats.org/markup-compatibility/2006" xmlns:a14="http://schemas.microsoft.com/office/drawing/2010/main">
        <mc:Choice Requires="a14">
          <p:sp>
            <p:nvSpPr>
              <p:cNvPr id="34" name="Rectangle 33"/>
              <p:cNvSpPr/>
              <p:nvPr/>
            </p:nvSpPr>
            <p:spPr>
              <a:xfrm>
                <a:off x="3199838" y="3719556"/>
                <a:ext cx="1457643" cy="6562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𝑎</m:t>
                          </m:r>
                        </m:e>
                        <m:sub>
                          <m:r>
                            <a:rPr lang="en-US" sz="1800" i="1">
                              <a:latin typeface="Cambria Math" panose="02040503050406030204" pitchFamily="18" charset="0"/>
                            </a:rPr>
                            <m:t>𝑅</m:t>
                          </m:r>
                        </m:sub>
                      </m:sSub>
                      <m:r>
                        <a:rPr lang="en-US" altLang="zh-CN" sz="1800" i="1">
                          <a:latin typeface="Cambria Math" panose="02040503050406030204" pitchFamily="18" charset="0"/>
                        </a:rPr>
                        <m:t>=</m:t>
                      </m:r>
                      <m:r>
                        <a:rPr lang="en-US" sz="1800" i="1">
                          <a:latin typeface="Cambria Math" panose="02040503050406030204" pitchFamily="18" charset="0"/>
                        </a:rPr>
                        <m:t>1−</m:t>
                      </m:r>
                      <m:f>
                        <m:fPr>
                          <m:ctrlPr>
                            <a:rPr lang="en-US" sz="1800" i="1">
                              <a:latin typeface="Cambria Math" panose="02040503050406030204" pitchFamily="18" charset="0"/>
                            </a:rPr>
                          </m:ctrlPr>
                        </m:fPr>
                        <m:num>
                          <m:sSub>
                            <m:sSubPr>
                              <m:ctrlPr>
                                <a:rPr lang="en-US" sz="1800" i="1">
                                  <a:latin typeface="Cambria Math" panose="02040503050406030204" pitchFamily="18" charset="0"/>
                                </a:rPr>
                              </m:ctrlPr>
                            </m:sSubPr>
                            <m:e>
                              <m:r>
                                <a:rPr lang="en-US" sz="1800" i="1">
                                  <a:latin typeface="Cambria Math" panose="02040503050406030204" pitchFamily="18" charset="0"/>
                                </a:rPr>
                                <m:t>𝑁</m:t>
                              </m:r>
                            </m:e>
                            <m:sub>
                              <m:r>
                                <a:rPr lang="en-US" altLang="zh-CN" sz="1800" i="1">
                                  <a:latin typeface="Cambria Math" panose="02040503050406030204" pitchFamily="18" charset="0"/>
                                </a:rPr>
                                <m:t>2</m:t>
                              </m:r>
                            </m:sub>
                          </m:sSub>
                        </m:num>
                        <m:den>
                          <m:sSub>
                            <m:sSubPr>
                              <m:ctrlPr>
                                <a:rPr lang="en-US" sz="1800" i="1">
                                  <a:latin typeface="Cambria Math" panose="02040503050406030204" pitchFamily="18" charset="0"/>
                                </a:rPr>
                              </m:ctrlPr>
                            </m:sSubPr>
                            <m:e>
                              <m:r>
                                <a:rPr lang="en-US" sz="1800" i="1">
                                  <a:latin typeface="Cambria Math" panose="02040503050406030204" pitchFamily="18" charset="0"/>
                                </a:rPr>
                                <m:t>𝑁</m:t>
                              </m:r>
                            </m:e>
                            <m:sub>
                              <m:r>
                                <a:rPr lang="en-US" sz="1800" i="1">
                                  <a:latin typeface="Cambria Math" panose="02040503050406030204" pitchFamily="18" charset="0"/>
                                </a:rPr>
                                <m:t>1</m:t>
                              </m:r>
                            </m:sub>
                          </m:sSub>
                        </m:den>
                      </m:f>
                    </m:oMath>
                  </m:oMathPara>
                </a14:m>
                <a:endParaRPr lang="en-US" sz="1800" dirty="0"/>
              </a:p>
            </p:txBody>
          </p:sp>
        </mc:Choice>
        <mc:Fallback xmlns="">
          <p:sp>
            <p:nvSpPr>
              <p:cNvPr id="34" name="Rectangle 33"/>
              <p:cNvSpPr>
                <a:spLocks noRot="1" noChangeAspect="1" noMove="1" noResize="1" noEditPoints="1" noAdjustHandles="1" noChangeArrowheads="1" noChangeShapeType="1" noTextEdit="1"/>
              </p:cNvSpPr>
              <p:nvPr/>
            </p:nvSpPr>
            <p:spPr>
              <a:xfrm>
                <a:off x="3199838" y="3719556"/>
                <a:ext cx="1457643" cy="656205"/>
              </a:xfrm>
              <a:prstGeom prst="rect">
                <a:avLst/>
              </a:prstGeom>
              <a:blipFill>
                <a:blip r:embed="rId16"/>
                <a:stretch>
                  <a:fillRect/>
                </a:stretch>
              </a:blipFill>
            </p:spPr>
            <p:txBody>
              <a:bodyPr/>
              <a:lstStyle/>
              <a:p>
                <a:r>
                  <a:rPr lang="en-US">
                    <a:noFill/>
                  </a:rPr>
                  <a:t> </a:t>
                </a:r>
              </a:p>
            </p:txBody>
          </p:sp>
        </mc:Fallback>
      </mc:AlternateContent>
      <p:sp>
        <p:nvSpPr>
          <p:cNvPr id="35" name="Rectangle 34"/>
          <p:cNvSpPr/>
          <p:nvPr/>
        </p:nvSpPr>
        <p:spPr>
          <a:xfrm>
            <a:off x="6668396" y="3844152"/>
            <a:ext cx="611065" cy="400110"/>
          </a:xfrm>
          <a:prstGeom prst="rect">
            <a:avLst/>
          </a:prstGeom>
        </p:spPr>
        <p:txBody>
          <a:bodyPr wrap="none">
            <a:spAutoFit/>
          </a:bodyPr>
          <a:lstStyle/>
          <a:p>
            <a:r>
              <a:rPr lang="en-US" sz="2000" dirty="0"/>
              <a:t>(6</a:t>
            </a:r>
            <a:r>
              <a:rPr lang="en-US" altLang="zh-CN" sz="2000" dirty="0"/>
              <a:t>7</a:t>
            </a:r>
            <a:r>
              <a:rPr lang="en-US" sz="2000" dirty="0"/>
              <a:t>)</a:t>
            </a:r>
          </a:p>
        </p:txBody>
      </p:sp>
      <p:sp>
        <p:nvSpPr>
          <p:cNvPr id="36"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40600455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5810822" cy="584775"/>
          </a:xfrm>
          <a:prstGeom prst="rect">
            <a:avLst/>
          </a:prstGeom>
        </p:spPr>
        <p:txBody>
          <a:bodyPr wrap="none">
            <a:spAutoFit/>
          </a:bodyPr>
          <a:lstStyle/>
          <a:p>
            <a:r>
              <a:rPr lang="en-US" sz="3200" dirty="0">
                <a:solidFill>
                  <a:srgbClr val="C8102E"/>
                </a:solidFill>
                <a:latin typeface="+mj-lt"/>
                <a:ea typeface="+mj-ea"/>
                <a:cs typeface="+mj-cs"/>
              </a:rPr>
              <a:t>Type B Step-Voltage Regulator</a:t>
            </a:r>
          </a:p>
        </p:txBody>
      </p:sp>
      <p:sp>
        <p:nvSpPr>
          <p:cNvPr id="4" name="Slide Number Placeholder 3"/>
          <p:cNvSpPr>
            <a:spLocks noGrp="1"/>
          </p:cNvSpPr>
          <p:nvPr>
            <p:ph type="sldNum" sz="quarter" idx="12"/>
          </p:nvPr>
        </p:nvSpPr>
        <p:spPr/>
        <p:txBody>
          <a:bodyPr/>
          <a:lstStyle/>
          <a:p>
            <a:fld id="{5B7A2384-8C5D-49F6-8259-B9A64ECD4852}" type="slidenum">
              <a:rPr lang="en-US" smtClean="0"/>
              <a:t>49</a:t>
            </a:fld>
            <a:endParaRPr lang="en-US" dirty="0"/>
          </a:p>
        </p:txBody>
      </p:sp>
      <mc:AlternateContent xmlns:mc="http://schemas.openxmlformats.org/markup-compatibility/2006" xmlns:a14="http://schemas.microsoft.com/office/drawing/2010/main">
        <mc:Choice Requires="a14">
          <p:sp>
            <p:nvSpPr>
              <p:cNvPr id="31" name="Rectangle 30"/>
              <p:cNvSpPr/>
              <p:nvPr/>
            </p:nvSpPr>
            <p:spPr>
              <a:xfrm>
                <a:off x="3416969" y="1231853"/>
                <a:ext cx="1600951" cy="7188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sub>
                      </m:sSub>
                      <m:r>
                        <a:rPr lang="en-US" altLang="zh-CN" sz="2000" i="1">
                          <a:latin typeface="Cambria Math" panose="02040503050406030204" pitchFamily="18" charset="0"/>
                        </a:rPr>
                        <m:t>=</m:t>
                      </m:r>
                      <m:r>
                        <a:rPr lang="en-US" sz="2000" i="1">
                          <a:latin typeface="Cambria Math" panose="02040503050406030204" pitchFamily="18" charset="0"/>
                        </a:rPr>
                        <m:t>1</m:t>
                      </m:r>
                      <m:r>
                        <a:rPr lang="en-US" altLang="zh-CN" sz="2000" i="1">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𝑁</m:t>
                              </m:r>
                            </m:e>
                            <m:sub>
                              <m:r>
                                <a:rPr lang="en-US" altLang="zh-CN" sz="2000" i="1">
                                  <a:latin typeface="Cambria Math" panose="02040503050406030204" pitchFamily="18" charset="0"/>
                                </a:rPr>
                                <m:t>2</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𝑁</m:t>
                              </m:r>
                            </m:e>
                            <m:sub>
                              <m:r>
                                <a:rPr lang="en-US" sz="2000" i="1">
                                  <a:latin typeface="Cambria Math" panose="02040503050406030204" pitchFamily="18" charset="0"/>
                                </a:rPr>
                                <m:t>1</m:t>
                              </m:r>
                            </m:sub>
                          </m:sSub>
                        </m:den>
                      </m:f>
                    </m:oMath>
                  </m:oMathPara>
                </a14:m>
                <a:endParaRPr lang="en-US" sz="2000" dirty="0"/>
              </a:p>
            </p:txBody>
          </p:sp>
        </mc:Choice>
        <mc:Fallback xmlns="">
          <p:sp>
            <p:nvSpPr>
              <p:cNvPr id="31" name="Rectangle 30"/>
              <p:cNvSpPr>
                <a:spLocks noRot="1" noChangeAspect="1" noMove="1" noResize="1" noEditPoints="1" noAdjustHandles="1" noChangeArrowheads="1" noChangeShapeType="1" noTextEdit="1"/>
              </p:cNvSpPr>
              <p:nvPr/>
            </p:nvSpPr>
            <p:spPr>
              <a:xfrm>
                <a:off x="3416969" y="1231853"/>
                <a:ext cx="1600951" cy="718851"/>
              </a:xfrm>
              <a:prstGeom prst="rect">
                <a:avLst/>
              </a:prstGeom>
              <a:blipFill>
                <a:blip r:embed="rId2"/>
                <a:stretch>
                  <a:fillRect/>
                </a:stretch>
              </a:blipFill>
            </p:spPr>
            <p:txBody>
              <a:bodyPr/>
              <a:lstStyle/>
              <a:p>
                <a:r>
                  <a:rPr lang="en-US">
                    <a:noFill/>
                  </a:rPr>
                  <a:t> </a:t>
                </a:r>
              </a:p>
            </p:txBody>
          </p:sp>
        </mc:Fallback>
      </mc:AlternateContent>
      <p:sp>
        <p:nvSpPr>
          <p:cNvPr id="33" name="Rectangle 32"/>
          <p:cNvSpPr/>
          <p:nvPr/>
        </p:nvSpPr>
        <p:spPr>
          <a:xfrm>
            <a:off x="6885527" y="1356449"/>
            <a:ext cx="611065" cy="400110"/>
          </a:xfrm>
          <a:prstGeom prst="rect">
            <a:avLst/>
          </a:prstGeom>
        </p:spPr>
        <p:txBody>
          <a:bodyPr wrap="none">
            <a:spAutoFit/>
          </a:bodyPr>
          <a:lstStyle/>
          <a:p>
            <a:r>
              <a:rPr lang="en-US" sz="2000" dirty="0"/>
              <a:t>(74)</a:t>
            </a:r>
          </a:p>
        </p:txBody>
      </p:sp>
      <mc:AlternateContent xmlns:mc="http://schemas.openxmlformats.org/markup-compatibility/2006" xmlns:a14="http://schemas.microsoft.com/office/drawing/2010/main">
        <mc:Choice Requires="a14">
          <p:sp>
            <p:nvSpPr>
              <p:cNvPr id="34" name="Rectangle 33"/>
              <p:cNvSpPr/>
              <p:nvPr/>
            </p:nvSpPr>
            <p:spPr>
              <a:xfrm>
                <a:off x="3429000" y="631934"/>
                <a:ext cx="1600951" cy="7188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sub>
                      </m:sSub>
                      <m:r>
                        <a:rPr lang="en-US" altLang="zh-CN" sz="2000" i="1" smtClean="0">
                          <a:latin typeface="Cambria Math" panose="02040503050406030204" pitchFamily="18" charset="0"/>
                        </a:rPr>
                        <m:t>=</m:t>
                      </m:r>
                      <m:r>
                        <a:rPr lang="en-US" sz="2000" i="1">
                          <a:latin typeface="Cambria Math" panose="02040503050406030204" pitchFamily="18" charset="0"/>
                        </a:rPr>
                        <m:t>1−</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𝑁</m:t>
                              </m:r>
                            </m:e>
                            <m:sub>
                              <m:r>
                                <a:rPr lang="en-US" altLang="zh-CN" sz="2000" i="1">
                                  <a:latin typeface="Cambria Math" panose="02040503050406030204" pitchFamily="18" charset="0"/>
                                </a:rPr>
                                <m:t>2</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𝑁</m:t>
                              </m:r>
                            </m:e>
                            <m:sub>
                              <m:r>
                                <a:rPr lang="en-US" sz="2000" i="1">
                                  <a:latin typeface="Cambria Math" panose="02040503050406030204" pitchFamily="18" charset="0"/>
                                </a:rPr>
                                <m:t>1</m:t>
                              </m:r>
                            </m:sub>
                          </m:sSub>
                        </m:den>
                      </m:f>
                    </m:oMath>
                  </m:oMathPara>
                </a14:m>
                <a:endParaRPr lang="en-US" sz="2000" dirty="0"/>
              </a:p>
            </p:txBody>
          </p:sp>
        </mc:Choice>
        <mc:Fallback xmlns="">
          <p:sp>
            <p:nvSpPr>
              <p:cNvPr id="34" name="Rectangle 33"/>
              <p:cNvSpPr>
                <a:spLocks noRot="1" noChangeAspect="1" noMove="1" noResize="1" noEditPoints="1" noAdjustHandles="1" noChangeArrowheads="1" noChangeShapeType="1" noTextEdit="1"/>
              </p:cNvSpPr>
              <p:nvPr/>
            </p:nvSpPr>
            <p:spPr>
              <a:xfrm>
                <a:off x="3429000" y="631934"/>
                <a:ext cx="1600951" cy="718851"/>
              </a:xfrm>
              <a:prstGeom prst="rect">
                <a:avLst/>
              </a:prstGeom>
              <a:blipFill>
                <a:blip r:embed="rId3"/>
                <a:stretch>
                  <a:fillRect/>
                </a:stretch>
              </a:blipFill>
            </p:spPr>
            <p:txBody>
              <a:bodyPr/>
              <a:lstStyle/>
              <a:p>
                <a:r>
                  <a:rPr lang="en-US">
                    <a:noFill/>
                  </a:rPr>
                  <a:t> </a:t>
                </a:r>
              </a:p>
            </p:txBody>
          </p:sp>
        </mc:Fallback>
      </mc:AlternateContent>
      <p:sp>
        <p:nvSpPr>
          <p:cNvPr id="35" name="Rectangle 34"/>
          <p:cNvSpPr/>
          <p:nvPr/>
        </p:nvSpPr>
        <p:spPr>
          <a:xfrm>
            <a:off x="6897558" y="756530"/>
            <a:ext cx="611065" cy="400110"/>
          </a:xfrm>
          <a:prstGeom prst="rect">
            <a:avLst/>
          </a:prstGeom>
        </p:spPr>
        <p:txBody>
          <a:bodyPr wrap="none">
            <a:spAutoFit/>
          </a:bodyPr>
          <a:lstStyle/>
          <a:p>
            <a:r>
              <a:rPr lang="en-US" sz="2000" dirty="0"/>
              <a:t>(6</a:t>
            </a:r>
            <a:r>
              <a:rPr lang="en-US" altLang="zh-CN" sz="2000" dirty="0"/>
              <a:t>7</a:t>
            </a:r>
            <a:r>
              <a:rPr lang="en-US" sz="2000" dirty="0"/>
              <a:t>)</a:t>
            </a:r>
          </a:p>
        </p:txBody>
      </p:sp>
      <p:sp>
        <p:nvSpPr>
          <p:cNvPr id="5" name="Rectangle 4"/>
          <p:cNvSpPr/>
          <p:nvPr/>
        </p:nvSpPr>
        <p:spPr>
          <a:xfrm>
            <a:off x="141890" y="1872292"/>
            <a:ext cx="9002110" cy="2246769"/>
          </a:xfrm>
          <a:prstGeom prst="rect">
            <a:avLst/>
          </a:prstGeom>
        </p:spPr>
        <p:txBody>
          <a:bodyPr wrap="square">
            <a:spAutoFit/>
          </a:bodyPr>
          <a:lstStyle/>
          <a:p>
            <a:pPr algn="just"/>
            <a:r>
              <a:rPr lang="en-US" sz="2000" dirty="0">
                <a:solidFill>
                  <a:srgbClr val="000000"/>
                </a:solidFill>
              </a:rPr>
              <a:t>In the final analysis, the only difference between the voltage and current equations for the Type B regulator in the raise and lower positions is the sign of the turns ratio (</a:t>
            </a:r>
            <a:r>
              <a:rPr lang="en-US" sz="2000" i="1" dirty="0">
                <a:solidFill>
                  <a:srgbClr val="000000"/>
                </a:solidFill>
              </a:rPr>
              <a:t>N</a:t>
            </a:r>
            <a:r>
              <a:rPr lang="en-US" sz="2000" baseline="-25000" dirty="0">
                <a:solidFill>
                  <a:srgbClr val="000000"/>
                </a:solidFill>
              </a:rPr>
              <a:t>2</a:t>
            </a:r>
            <a:r>
              <a:rPr lang="en-US" sz="2000" dirty="0">
                <a:solidFill>
                  <a:srgbClr val="000000"/>
                </a:solidFill>
              </a:rPr>
              <a:t>/</a:t>
            </a:r>
            <a:r>
              <a:rPr lang="en-US" sz="2000" i="1" dirty="0">
                <a:solidFill>
                  <a:srgbClr val="000000"/>
                </a:solidFill>
              </a:rPr>
              <a:t>N</a:t>
            </a:r>
            <a:r>
              <a:rPr lang="en-US" sz="2000" baseline="-25000" dirty="0">
                <a:solidFill>
                  <a:srgbClr val="000000"/>
                </a:solidFill>
              </a:rPr>
              <a:t>1</a:t>
            </a:r>
            <a:r>
              <a:rPr lang="en-US" sz="2000" dirty="0">
                <a:solidFill>
                  <a:srgbClr val="000000"/>
                </a:solidFill>
              </a:rPr>
              <a:t>). The actual turns ratio of the windings is not known. However, the particular tap position will be known. Equations (67) and (74) can be modified to give the effective regulator ratio as a function of the tap position. Each tap changes the voltage by 5/8% or 0.00625 per unit. Therefore, the effective regulator ratio can be given by</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36" name="Rectangle 35"/>
              <p:cNvSpPr/>
              <p:nvPr/>
            </p:nvSpPr>
            <p:spPr>
              <a:xfrm>
                <a:off x="3505200" y="3961585"/>
                <a:ext cx="2552302" cy="400110"/>
              </a:xfrm>
              <a:prstGeom prst="rect">
                <a:avLst/>
              </a:prstGeom>
            </p:spPr>
            <p:txBody>
              <a:bodyPr wrap="none">
                <a:spAutoFit/>
              </a:bodyPr>
              <a:lstStyle/>
              <a:p>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sub>
                    </m:sSub>
                    <m:r>
                      <a:rPr lang="en-US" altLang="zh-CN" sz="2000" i="1">
                        <a:latin typeface="Cambria Math" panose="02040503050406030204" pitchFamily="18" charset="0"/>
                      </a:rPr>
                      <m:t>=</m:t>
                    </m:r>
                    <m:r>
                      <a:rPr lang="en-US" sz="2000" i="1">
                        <a:latin typeface="Cambria Math" panose="02040503050406030204" pitchFamily="18" charset="0"/>
                      </a:rPr>
                      <m:t>1</m:t>
                    </m:r>
                    <m:r>
                      <a:rPr lang="en-US" sz="2000" i="1" smtClean="0">
                        <a:latin typeface="Cambria Math" panose="02040503050406030204" pitchFamily="18" charset="0"/>
                        <a:ea typeface="Cambria Math" panose="02040503050406030204" pitchFamily="18" charset="0"/>
                      </a:rPr>
                      <m:t>±</m:t>
                    </m:r>
                    <m:r>
                      <a:rPr lang="en-US" altLang="zh-CN" sz="2000" i="1">
                        <a:latin typeface="Cambria Math" panose="02040503050406030204" pitchFamily="18" charset="0"/>
                        <a:ea typeface="Cambria Math" panose="02040503050406030204" pitchFamily="18" charset="0"/>
                      </a:rPr>
                      <m:t>0</m:t>
                    </m:r>
                  </m:oMath>
                </a14:m>
                <a:r>
                  <a:rPr lang="en-US" altLang="zh-CN" sz="2000" dirty="0"/>
                  <a:t>.00625</a:t>
                </a:r>
                <a14:m>
                  <m:oMath xmlns:m="http://schemas.openxmlformats.org/officeDocument/2006/math">
                    <m:r>
                      <a:rPr lang="en-US" altLang="zh-CN" sz="2000" i="1" dirty="0" smtClean="0">
                        <a:latin typeface="Cambria Math" panose="02040503050406030204" pitchFamily="18" charset="0"/>
                        <a:ea typeface="Cambria Math" panose="02040503050406030204" pitchFamily="18" charset="0"/>
                      </a:rPr>
                      <m:t>∙</m:t>
                    </m:r>
                  </m:oMath>
                </a14:m>
                <a:r>
                  <a:rPr lang="en-US" sz="2000" dirty="0"/>
                  <a:t>T</a:t>
                </a:r>
                <a:r>
                  <a:rPr lang="en-US" altLang="zh-CN" sz="2000" dirty="0"/>
                  <a:t>ap</a:t>
                </a:r>
                <a:endParaRPr lang="en-US" sz="2000" dirty="0"/>
              </a:p>
            </p:txBody>
          </p:sp>
        </mc:Choice>
        <mc:Fallback xmlns="">
          <p:sp>
            <p:nvSpPr>
              <p:cNvPr id="36" name="Rectangle 35"/>
              <p:cNvSpPr>
                <a:spLocks noRot="1" noChangeAspect="1" noMove="1" noResize="1" noEditPoints="1" noAdjustHandles="1" noChangeArrowheads="1" noChangeShapeType="1" noTextEdit="1"/>
              </p:cNvSpPr>
              <p:nvPr/>
            </p:nvSpPr>
            <p:spPr>
              <a:xfrm>
                <a:off x="3505200" y="3961585"/>
                <a:ext cx="2552302" cy="400110"/>
              </a:xfrm>
              <a:prstGeom prst="rect">
                <a:avLst/>
              </a:prstGeom>
              <a:blipFill>
                <a:blip r:embed="rId4"/>
                <a:stretch>
                  <a:fillRect t="-9091" r="-1909" b="-25758"/>
                </a:stretch>
              </a:blipFill>
            </p:spPr>
            <p:txBody>
              <a:bodyPr/>
              <a:lstStyle/>
              <a:p>
                <a:r>
                  <a:rPr lang="en-US">
                    <a:noFill/>
                  </a:rPr>
                  <a:t> </a:t>
                </a:r>
              </a:p>
            </p:txBody>
          </p:sp>
        </mc:Fallback>
      </mc:AlternateContent>
      <p:sp>
        <p:nvSpPr>
          <p:cNvPr id="37" name="Rectangle 36"/>
          <p:cNvSpPr/>
          <p:nvPr/>
        </p:nvSpPr>
        <p:spPr>
          <a:xfrm>
            <a:off x="6885527" y="3913491"/>
            <a:ext cx="611065" cy="400110"/>
          </a:xfrm>
          <a:prstGeom prst="rect">
            <a:avLst/>
          </a:prstGeom>
        </p:spPr>
        <p:txBody>
          <a:bodyPr wrap="none">
            <a:spAutoFit/>
          </a:bodyPr>
          <a:lstStyle/>
          <a:p>
            <a:r>
              <a:rPr lang="en-US" sz="2000" dirty="0"/>
              <a:t>(75)</a:t>
            </a:r>
          </a:p>
        </p:txBody>
      </p:sp>
      <p:sp>
        <p:nvSpPr>
          <p:cNvPr id="6" name="Rectangle 5"/>
          <p:cNvSpPr/>
          <p:nvPr/>
        </p:nvSpPr>
        <p:spPr>
          <a:xfrm>
            <a:off x="152400" y="4591374"/>
            <a:ext cx="8915400" cy="707886"/>
          </a:xfrm>
          <a:prstGeom prst="rect">
            <a:avLst/>
          </a:prstGeom>
        </p:spPr>
        <p:txBody>
          <a:bodyPr wrap="square">
            <a:spAutoFit/>
          </a:bodyPr>
          <a:lstStyle/>
          <a:p>
            <a:pPr algn="just"/>
            <a:r>
              <a:rPr lang="en-US" sz="2000" dirty="0">
                <a:solidFill>
                  <a:srgbClr val="000000"/>
                </a:solidFill>
              </a:rPr>
              <a:t>In Equation (75), the minus sign applies for the “raise” position and the positive sign for the “lower” position.</a:t>
            </a:r>
            <a:endParaRPr lang="en-US" sz="2000" dirty="0">
              <a:solidFill>
                <a:srgbClr val="000000"/>
              </a:solidFill>
              <a:effectLst/>
            </a:endParaRPr>
          </a:p>
        </p:txBody>
      </p:sp>
      <p:sp>
        <p:nvSpPr>
          <p:cNvPr id="12"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3757337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4831579" cy="584775"/>
          </a:xfrm>
          <a:prstGeom prst="rect">
            <a:avLst/>
          </a:prstGeom>
        </p:spPr>
        <p:txBody>
          <a:bodyPr wrap="none">
            <a:spAutoFit/>
          </a:bodyPr>
          <a:lstStyle/>
          <a:p>
            <a:r>
              <a:rPr lang="en-US" sz="3200" dirty="0">
                <a:solidFill>
                  <a:srgbClr val="C8102E"/>
                </a:solidFill>
                <a:latin typeface="+mj-lt"/>
                <a:ea typeface="+mj-ea"/>
                <a:cs typeface="+mj-cs"/>
              </a:rPr>
              <a:t>Standard Voltage Ratings</a:t>
            </a:r>
          </a:p>
        </p:txBody>
      </p:sp>
      <p:sp>
        <p:nvSpPr>
          <p:cNvPr id="4" name="Slide Number Placeholder 3"/>
          <p:cNvSpPr>
            <a:spLocks noGrp="1"/>
          </p:cNvSpPr>
          <p:nvPr>
            <p:ph type="sldNum" sz="quarter" idx="12"/>
          </p:nvPr>
        </p:nvSpPr>
        <p:spPr/>
        <p:txBody>
          <a:bodyPr/>
          <a:lstStyle/>
          <a:p>
            <a:fld id="{5B7A2384-8C5D-49F6-8259-B9A64ECD4852}" type="slidenum">
              <a:rPr lang="en-US" smtClean="0"/>
              <a:t>5</a:t>
            </a:fld>
            <a:endParaRPr lang="en-US" dirty="0"/>
          </a:p>
        </p:txBody>
      </p:sp>
      <p:sp>
        <p:nvSpPr>
          <p:cNvPr id="5" name="Rectangle 4"/>
          <p:cNvSpPr/>
          <p:nvPr/>
        </p:nvSpPr>
        <p:spPr>
          <a:xfrm>
            <a:off x="152400" y="609600"/>
            <a:ext cx="8991600" cy="5355312"/>
          </a:xfrm>
          <a:prstGeom prst="rect">
            <a:avLst/>
          </a:prstGeom>
        </p:spPr>
        <p:txBody>
          <a:bodyPr wrap="square">
            <a:spAutoFit/>
          </a:bodyPr>
          <a:lstStyle/>
          <a:p>
            <a:pPr algn="just"/>
            <a:r>
              <a:rPr lang="en-US" sz="1800" dirty="0">
                <a:solidFill>
                  <a:srgbClr val="000000"/>
                </a:solidFill>
              </a:rPr>
              <a:t>The ANSI standard specifies two voltage ranges. An over simplification of the voltage ranges is</a:t>
            </a:r>
          </a:p>
          <a:p>
            <a:pPr algn="just"/>
            <a:r>
              <a:rPr lang="en-US" sz="1800" i="1" dirty="0">
                <a:solidFill>
                  <a:srgbClr val="000000"/>
                </a:solidFill>
              </a:rPr>
              <a:t>Range A</a:t>
            </a:r>
            <a:r>
              <a:rPr lang="en-US" sz="1800" dirty="0">
                <a:solidFill>
                  <a:srgbClr val="000000"/>
                </a:solidFill>
              </a:rPr>
              <a:t>: </a:t>
            </a:r>
          </a:p>
          <a:p>
            <a:pPr algn="just"/>
            <a:r>
              <a:rPr lang="en-US" sz="1800" dirty="0">
                <a:solidFill>
                  <a:srgbClr val="000000"/>
                </a:solidFill>
              </a:rPr>
              <a:t>Electric supply systems shall be so designated and operated such that most service voltages will be within the limits specified for range A. The occurrence of voltages outside of these limits should be infrequent.</a:t>
            </a:r>
          </a:p>
          <a:p>
            <a:pPr algn="just"/>
            <a:r>
              <a:rPr lang="en-US" sz="1800" i="1" dirty="0">
                <a:solidFill>
                  <a:srgbClr val="000000"/>
                </a:solidFill>
              </a:rPr>
              <a:t>Range B</a:t>
            </a:r>
            <a:r>
              <a:rPr lang="en-US" sz="1800" dirty="0">
                <a:solidFill>
                  <a:srgbClr val="000000"/>
                </a:solidFill>
              </a:rPr>
              <a:t>: </a:t>
            </a:r>
          </a:p>
          <a:p>
            <a:pPr algn="just"/>
            <a:r>
              <a:rPr lang="en-US" sz="1800" dirty="0">
                <a:solidFill>
                  <a:srgbClr val="000000"/>
                </a:solidFill>
              </a:rPr>
              <a:t>Voltages above and below range A. When these voltages occur, corrective measures shall be undertaken within a reasonable time to improve voltages to meet range A.</a:t>
            </a:r>
          </a:p>
          <a:p>
            <a:pPr algn="just"/>
            <a:r>
              <a:rPr lang="en-US" sz="1800" dirty="0">
                <a:solidFill>
                  <a:srgbClr val="000000"/>
                </a:solidFill>
              </a:rPr>
              <a:t>For a normal three-wire 120/240 V service to a user, the range A and range B voltages are</a:t>
            </a:r>
          </a:p>
          <a:p>
            <a:pPr algn="just"/>
            <a:r>
              <a:rPr lang="en-US" sz="1800" dirty="0">
                <a:solidFill>
                  <a:srgbClr val="000000"/>
                </a:solidFill>
              </a:rPr>
              <a:t>Range A:</a:t>
            </a:r>
          </a:p>
          <a:p>
            <a:pPr marL="285750" indent="-285750" algn="just">
              <a:buFont typeface="Courier New" panose="02070309020205020404" pitchFamily="49" charset="0"/>
              <a:buChar char="o"/>
            </a:pPr>
            <a:r>
              <a:rPr lang="en-US" sz="1800" dirty="0">
                <a:solidFill>
                  <a:srgbClr val="000000"/>
                </a:solidFill>
              </a:rPr>
              <a:t>Nominal utilization voltage = 115 V</a:t>
            </a:r>
          </a:p>
          <a:p>
            <a:pPr marL="285750" indent="-285750" algn="just">
              <a:buFont typeface="Courier New" panose="02070309020205020404" pitchFamily="49" charset="0"/>
              <a:buChar char="o"/>
            </a:pPr>
            <a:r>
              <a:rPr lang="en-US" sz="1800" dirty="0">
                <a:solidFill>
                  <a:srgbClr val="000000"/>
                </a:solidFill>
              </a:rPr>
              <a:t>Maximum utilization and service voltage = 126 V</a:t>
            </a:r>
          </a:p>
          <a:p>
            <a:pPr marL="285750" indent="-285750" algn="just">
              <a:buFont typeface="Courier New" panose="02070309020205020404" pitchFamily="49" charset="0"/>
              <a:buChar char="o"/>
            </a:pPr>
            <a:r>
              <a:rPr lang="en-US" sz="1800" dirty="0">
                <a:solidFill>
                  <a:srgbClr val="000000"/>
                </a:solidFill>
              </a:rPr>
              <a:t>Minimum service voltage = 114 V</a:t>
            </a:r>
          </a:p>
          <a:p>
            <a:pPr marL="285750" indent="-285750" algn="just">
              <a:buFont typeface="Courier New" panose="02070309020205020404" pitchFamily="49" charset="0"/>
              <a:buChar char="o"/>
            </a:pPr>
            <a:r>
              <a:rPr lang="en-US" sz="1800" dirty="0">
                <a:solidFill>
                  <a:srgbClr val="000000"/>
                </a:solidFill>
              </a:rPr>
              <a:t>Minimum utilization voltage = 110 V</a:t>
            </a:r>
          </a:p>
          <a:p>
            <a:pPr algn="just"/>
            <a:r>
              <a:rPr lang="en-US" sz="1800" dirty="0">
                <a:solidFill>
                  <a:srgbClr val="000000"/>
                </a:solidFill>
              </a:rPr>
              <a:t>Range B:</a:t>
            </a:r>
          </a:p>
          <a:p>
            <a:pPr marL="285750" indent="-285750" algn="just">
              <a:buFont typeface="Courier New" panose="02070309020205020404" pitchFamily="49" charset="0"/>
              <a:buChar char="o"/>
            </a:pPr>
            <a:r>
              <a:rPr lang="en-US" sz="1800" dirty="0">
                <a:solidFill>
                  <a:srgbClr val="000000"/>
                </a:solidFill>
              </a:rPr>
              <a:t>Nominal utilization voltage = 115 V</a:t>
            </a:r>
          </a:p>
          <a:p>
            <a:pPr marL="285750" indent="-285750" algn="just">
              <a:buFont typeface="Courier New" panose="02070309020205020404" pitchFamily="49" charset="0"/>
              <a:buChar char="o"/>
            </a:pPr>
            <a:r>
              <a:rPr lang="en-US" sz="1800" dirty="0">
                <a:solidFill>
                  <a:srgbClr val="000000"/>
                </a:solidFill>
              </a:rPr>
              <a:t>Maximum utilization and service voltage = 127 V</a:t>
            </a:r>
          </a:p>
          <a:p>
            <a:pPr marL="285750" indent="-285750" algn="just">
              <a:buFont typeface="Courier New" panose="02070309020205020404" pitchFamily="49" charset="0"/>
              <a:buChar char="o"/>
            </a:pPr>
            <a:r>
              <a:rPr lang="en-US" sz="1800" dirty="0">
                <a:solidFill>
                  <a:srgbClr val="000000"/>
                </a:solidFill>
              </a:rPr>
              <a:t>Minimum service voltage = 110 V</a:t>
            </a:r>
          </a:p>
          <a:p>
            <a:pPr marL="285750" indent="-285750" algn="just">
              <a:buFont typeface="Courier New" panose="02070309020205020404" pitchFamily="49" charset="0"/>
              <a:buChar char="o"/>
            </a:pPr>
            <a:r>
              <a:rPr lang="en-US" sz="1800" dirty="0">
                <a:solidFill>
                  <a:srgbClr val="000000"/>
                </a:solidFill>
              </a:rPr>
              <a:t>Minimum utilization voltage = 107 V</a:t>
            </a:r>
          </a:p>
        </p:txBody>
      </p:sp>
      <p:sp>
        <p:nvSpPr>
          <p:cNvPr id="6"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40222731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4352474" cy="584775"/>
          </a:xfrm>
          <a:prstGeom prst="rect">
            <a:avLst/>
          </a:prstGeom>
        </p:spPr>
        <p:txBody>
          <a:bodyPr wrap="none">
            <a:spAutoFit/>
          </a:bodyPr>
          <a:lstStyle/>
          <a:p>
            <a:r>
              <a:rPr lang="en-US" sz="3200" dirty="0">
                <a:solidFill>
                  <a:srgbClr val="C8102E"/>
                </a:solidFill>
                <a:latin typeface="+mj-lt"/>
                <a:ea typeface="+mj-ea"/>
                <a:cs typeface="+mj-cs"/>
              </a:rPr>
              <a:t>Generalized Constants</a:t>
            </a:r>
          </a:p>
        </p:txBody>
      </p:sp>
      <p:sp>
        <p:nvSpPr>
          <p:cNvPr id="4" name="Slide Number Placeholder 3"/>
          <p:cNvSpPr>
            <a:spLocks noGrp="1"/>
          </p:cNvSpPr>
          <p:nvPr>
            <p:ph type="sldNum" sz="quarter" idx="12"/>
          </p:nvPr>
        </p:nvSpPr>
        <p:spPr/>
        <p:txBody>
          <a:bodyPr/>
          <a:lstStyle/>
          <a:p>
            <a:fld id="{5B7A2384-8C5D-49F6-8259-B9A64ECD4852}" type="slidenum">
              <a:rPr lang="en-US" smtClean="0"/>
              <a:t>50</a:t>
            </a:fld>
            <a:endParaRPr lang="en-US" dirty="0"/>
          </a:p>
        </p:txBody>
      </p:sp>
      <p:sp>
        <p:nvSpPr>
          <p:cNvPr id="33" name="Rectangle 32"/>
          <p:cNvSpPr/>
          <p:nvPr/>
        </p:nvSpPr>
        <p:spPr>
          <a:xfrm>
            <a:off x="7696200" y="3236252"/>
            <a:ext cx="611065" cy="400110"/>
          </a:xfrm>
          <a:prstGeom prst="rect">
            <a:avLst/>
          </a:prstGeom>
        </p:spPr>
        <p:txBody>
          <a:bodyPr wrap="none">
            <a:spAutoFit/>
          </a:bodyPr>
          <a:lstStyle/>
          <a:p>
            <a:r>
              <a:rPr lang="en-US" sz="2000" dirty="0"/>
              <a:t>(77)</a:t>
            </a:r>
          </a:p>
        </p:txBody>
      </p:sp>
      <p:sp>
        <p:nvSpPr>
          <p:cNvPr id="35" name="Rectangle 34"/>
          <p:cNvSpPr/>
          <p:nvPr/>
        </p:nvSpPr>
        <p:spPr>
          <a:xfrm>
            <a:off x="7701455" y="2615285"/>
            <a:ext cx="611065" cy="400110"/>
          </a:xfrm>
          <a:prstGeom prst="rect">
            <a:avLst/>
          </a:prstGeom>
        </p:spPr>
        <p:txBody>
          <a:bodyPr wrap="none">
            <a:spAutoFit/>
          </a:bodyPr>
          <a:lstStyle/>
          <a:p>
            <a:r>
              <a:rPr lang="en-US" sz="2000" dirty="0"/>
              <a:t>(76)</a:t>
            </a:r>
          </a:p>
        </p:txBody>
      </p:sp>
      <p:sp>
        <p:nvSpPr>
          <p:cNvPr id="2" name="Rectangle 1"/>
          <p:cNvSpPr/>
          <p:nvPr/>
        </p:nvSpPr>
        <p:spPr>
          <a:xfrm>
            <a:off x="207362" y="647700"/>
            <a:ext cx="9012838" cy="1631216"/>
          </a:xfrm>
          <a:prstGeom prst="rect">
            <a:avLst/>
          </a:prstGeom>
        </p:spPr>
        <p:txBody>
          <a:bodyPr wrap="square">
            <a:spAutoFit/>
          </a:bodyPr>
          <a:lstStyle/>
          <a:p>
            <a:pPr algn="just"/>
            <a:r>
              <a:rPr lang="en-US" sz="2000" dirty="0">
                <a:solidFill>
                  <a:srgbClr val="000000"/>
                </a:solidFill>
              </a:rPr>
              <a:t>In previous chapters and sections of this chapter, generalized </a:t>
            </a:r>
            <a:r>
              <a:rPr lang="en-US" sz="2000" i="1" dirty="0">
                <a:solidFill>
                  <a:srgbClr val="000000"/>
                </a:solidFill>
              </a:rPr>
              <a:t>a</a:t>
            </a:r>
            <a:r>
              <a:rPr lang="en-US" sz="2000" dirty="0">
                <a:solidFill>
                  <a:srgbClr val="000000"/>
                </a:solidFill>
              </a:rPr>
              <a:t>, </a:t>
            </a:r>
            <a:r>
              <a:rPr lang="en-US" sz="2000" i="1" dirty="0">
                <a:solidFill>
                  <a:srgbClr val="000000"/>
                </a:solidFill>
              </a:rPr>
              <a:t>b</a:t>
            </a:r>
            <a:r>
              <a:rPr lang="en-US" sz="2000" dirty="0">
                <a:solidFill>
                  <a:srgbClr val="000000"/>
                </a:solidFill>
              </a:rPr>
              <a:t>, </a:t>
            </a:r>
            <a:r>
              <a:rPr lang="en-US" sz="2000" i="1" dirty="0">
                <a:solidFill>
                  <a:srgbClr val="000000"/>
                </a:solidFill>
              </a:rPr>
              <a:t>c</a:t>
            </a:r>
            <a:r>
              <a:rPr lang="en-US" sz="2000" dirty="0">
                <a:solidFill>
                  <a:srgbClr val="000000"/>
                </a:solidFill>
              </a:rPr>
              <a:t>, and </a:t>
            </a:r>
            <a:r>
              <a:rPr lang="en-US" sz="2000" i="1" dirty="0">
                <a:solidFill>
                  <a:srgbClr val="000000"/>
                </a:solidFill>
              </a:rPr>
              <a:t>d</a:t>
            </a:r>
            <a:r>
              <a:rPr lang="en-US" sz="2000" dirty="0">
                <a:solidFill>
                  <a:srgbClr val="000000"/>
                </a:solidFill>
              </a:rPr>
              <a:t> constants have been developed for various devices. It can now be shown that the generalized </a:t>
            </a:r>
            <a:r>
              <a:rPr lang="en-US" sz="2000" i="1" dirty="0">
                <a:solidFill>
                  <a:srgbClr val="000000"/>
                </a:solidFill>
              </a:rPr>
              <a:t>a</a:t>
            </a:r>
            <a:r>
              <a:rPr lang="en-US" sz="2000" dirty="0">
                <a:solidFill>
                  <a:srgbClr val="000000"/>
                </a:solidFill>
              </a:rPr>
              <a:t>, </a:t>
            </a:r>
            <a:r>
              <a:rPr lang="en-US" sz="2000" i="1" dirty="0">
                <a:solidFill>
                  <a:srgbClr val="000000"/>
                </a:solidFill>
              </a:rPr>
              <a:t>b</a:t>
            </a:r>
            <a:r>
              <a:rPr lang="en-US" sz="2000" dirty="0">
                <a:solidFill>
                  <a:srgbClr val="000000"/>
                </a:solidFill>
              </a:rPr>
              <a:t>, </a:t>
            </a:r>
            <a:r>
              <a:rPr lang="en-US" sz="2000" i="1" dirty="0">
                <a:solidFill>
                  <a:srgbClr val="000000"/>
                </a:solidFill>
              </a:rPr>
              <a:t>c</a:t>
            </a:r>
            <a:r>
              <a:rPr lang="en-US" sz="2000" dirty="0">
                <a:solidFill>
                  <a:srgbClr val="000000"/>
                </a:solidFill>
              </a:rPr>
              <a:t>, and </a:t>
            </a:r>
            <a:r>
              <a:rPr lang="en-US" sz="2000" i="1" dirty="0">
                <a:solidFill>
                  <a:srgbClr val="000000"/>
                </a:solidFill>
              </a:rPr>
              <a:t>d</a:t>
            </a:r>
            <a:r>
              <a:rPr lang="en-US" sz="2000" dirty="0">
                <a:solidFill>
                  <a:srgbClr val="000000"/>
                </a:solidFill>
              </a:rPr>
              <a:t> constants can also be applied to the step-voltage regulator. For both Type A and Type B regulators, the relationship between the source voltage and current to the load voltage and current is of the form:</a:t>
            </a:r>
            <a:endParaRPr lang="en-US" sz="2000" dirty="0">
              <a:solidFill>
                <a:srgbClr val="000000"/>
              </a:solidFill>
              <a:effectLst/>
            </a:endParaRPr>
          </a:p>
        </p:txBody>
      </p:sp>
      <p:sp>
        <p:nvSpPr>
          <p:cNvPr id="7" name="Rectangle 6"/>
          <p:cNvSpPr/>
          <p:nvPr/>
        </p:nvSpPr>
        <p:spPr>
          <a:xfrm>
            <a:off x="228600" y="2209800"/>
            <a:ext cx="883127" cy="400110"/>
          </a:xfrm>
          <a:prstGeom prst="rect">
            <a:avLst/>
          </a:prstGeom>
        </p:spPr>
        <p:txBody>
          <a:bodyPr wrap="none">
            <a:spAutoFit/>
          </a:bodyPr>
          <a:lstStyle/>
          <a:p>
            <a:r>
              <a:rPr lang="en-US" sz="2000" dirty="0">
                <a:solidFill>
                  <a:srgbClr val="000000"/>
                </a:solidFill>
              </a:rPr>
              <a:t>T</a:t>
            </a:r>
            <a:r>
              <a:rPr lang="en-US" altLang="zh-CN" sz="2000" dirty="0">
                <a:solidFill>
                  <a:srgbClr val="000000"/>
                </a:solidFill>
              </a:rPr>
              <a:t>ype A</a:t>
            </a:r>
            <a:endParaRPr lang="en-US" sz="2000" dirty="0"/>
          </a:p>
        </p:txBody>
      </p:sp>
      <p:sp>
        <p:nvSpPr>
          <p:cNvPr id="14" name="Rectangle 13"/>
          <p:cNvSpPr/>
          <p:nvPr/>
        </p:nvSpPr>
        <p:spPr>
          <a:xfrm>
            <a:off x="236741" y="2969732"/>
            <a:ext cx="873509" cy="400110"/>
          </a:xfrm>
          <a:prstGeom prst="rect">
            <a:avLst/>
          </a:prstGeom>
        </p:spPr>
        <p:txBody>
          <a:bodyPr wrap="none">
            <a:spAutoFit/>
          </a:bodyPr>
          <a:lstStyle/>
          <a:p>
            <a:r>
              <a:rPr lang="en-US" sz="2000" dirty="0">
                <a:solidFill>
                  <a:srgbClr val="000000"/>
                </a:solidFill>
              </a:rPr>
              <a:t>T</a:t>
            </a:r>
            <a:r>
              <a:rPr lang="en-US" altLang="zh-CN" sz="2000" dirty="0">
                <a:solidFill>
                  <a:srgbClr val="000000"/>
                </a:solidFill>
              </a:rPr>
              <a:t>ype B</a:t>
            </a:r>
            <a:endParaRPr lang="en-US" sz="2000" dirty="0"/>
          </a:p>
        </p:txBody>
      </p:sp>
      <mc:AlternateContent xmlns:mc="http://schemas.openxmlformats.org/markup-compatibility/2006" xmlns:a14="http://schemas.microsoft.com/office/drawing/2010/main">
        <mc:Choice Requires="a14">
          <p:sp>
            <p:nvSpPr>
              <p:cNvPr id="8" name="Rectangle 7"/>
              <p:cNvSpPr/>
              <p:nvPr/>
            </p:nvSpPr>
            <p:spPr>
              <a:xfrm>
                <a:off x="3048000" y="2470919"/>
                <a:ext cx="1502719" cy="7208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𝑠</m:t>
                          </m:r>
                        </m:sub>
                      </m:sSub>
                      <m:r>
                        <a:rPr lang="en-US" sz="2000">
                          <a:latin typeface="Cambria Math" panose="02040503050406030204" pitchFamily="18" charset="0"/>
                        </a:rPr>
                        <m:t>=</m:t>
                      </m:r>
                      <m:f>
                        <m:fPr>
                          <m:ctrlPr>
                            <a:rPr lang="en-US" sz="2000" i="1" smtClean="0">
                              <a:latin typeface="Cambria Math" panose="02040503050406030204" pitchFamily="18" charset="0"/>
                            </a:rPr>
                          </m:ctrlPr>
                        </m:fPr>
                        <m:num>
                          <m:r>
                            <a:rPr lang="en-US" altLang="zh-CN" sz="2000" i="1">
                              <a:latin typeface="Cambria Math" panose="02040503050406030204" pitchFamily="18" charset="0"/>
                            </a:rPr>
                            <m:t>1</m:t>
                          </m:r>
                        </m:num>
                        <m:den>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sub>
                          </m:sSub>
                        </m:den>
                      </m:f>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𝐿</m:t>
                          </m:r>
                        </m:sub>
                      </m:sSub>
                    </m:oMath>
                  </m:oMathPara>
                </a14:m>
                <a:endParaRPr lang="en-US" sz="2000" dirty="0"/>
              </a:p>
            </p:txBody>
          </p:sp>
        </mc:Choice>
        <mc:Fallback xmlns="">
          <p:sp>
            <p:nvSpPr>
              <p:cNvPr id="8" name="Rectangle 7"/>
              <p:cNvSpPr>
                <a:spLocks noRot="1" noChangeAspect="1" noMove="1" noResize="1" noEditPoints="1" noAdjustHandles="1" noChangeArrowheads="1" noChangeShapeType="1" noTextEdit="1"/>
              </p:cNvSpPr>
              <p:nvPr/>
            </p:nvSpPr>
            <p:spPr>
              <a:xfrm>
                <a:off x="3048000" y="2470919"/>
                <a:ext cx="1502719" cy="720838"/>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4762313" y="2615285"/>
                <a:ext cx="1437958"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𝐼</m:t>
                          </m:r>
                        </m:e>
                        <m:sub>
                          <m:r>
                            <m:rPr>
                              <m:sty m:val="p"/>
                            </m:rPr>
                            <a:rPr lang="en-US" altLang="zh-CN" sz="2000" b="0" i="1" smtClean="0">
                              <a:latin typeface="Cambria Math" panose="02040503050406030204" pitchFamily="18" charset="0"/>
                            </a:rPr>
                            <m:t>s</m:t>
                          </m:r>
                        </m:sub>
                      </m:sSub>
                      <m:r>
                        <a:rPr lang="en-US" sz="200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𝐿</m:t>
                          </m:r>
                        </m:sub>
                      </m:sSub>
                    </m:oMath>
                  </m:oMathPara>
                </a14:m>
                <a:endParaRPr lang="en-US" sz="2000" dirty="0"/>
              </a:p>
            </p:txBody>
          </p:sp>
        </mc:Choice>
        <mc:Fallback xmlns="">
          <p:sp>
            <p:nvSpPr>
              <p:cNvPr id="18" name="Rectangle 17"/>
              <p:cNvSpPr>
                <a:spLocks noRot="1" noChangeAspect="1" noMove="1" noResize="1" noEditPoints="1" noAdjustHandles="1" noChangeArrowheads="1" noChangeShapeType="1" noTextEdit="1"/>
              </p:cNvSpPr>
              <p:nvPr/>
            </p:nvSpPr>
            <p:spPr>
              <a:xfrm>
                <a:off x="4762313" y="2615285"/>
                <a:ext cx="1437958" cy="400110"/>
              </a:xfrm>
              <a:prstGeom prst="rect">
                <a:avLst/>
              </a:prstGeom>
              <a:blipFill>
                <a:blip r:embed="rId3"/>
                <a:stretch>
                  <a:fillRect b="-15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3076904" y="3340338"/>
                <a:ext cx="1502719"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𝑠</m:t>
                          </m:r>
                        </m:sub>
                      </m:sSub>
                      <m:r>
                        <a:rPr lang="en-US" sz="200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𝐿</m:t>
                          </m:r>
                        </m:sub>
                      </m:sSub>
                    </m:oMath>
                  </m:oMathPara>
                </a14:m>
                <a:endParaRPr lang="en-US" sz="2000" dirty="0"/>
              </a:p>
            </p:txBody>
          </p:sp>
        </mc:Choice>
        <mc:Fallback xmlns="">
          <p:sp>
            <p:nvSpPr>
              <p:cNvPr id="19" name="Rectangle 18"/>
              <p:cNvSpPr>
                <a:spLocks noRot="1" noChangeAspect="1" noMove="1" noResize="1" noEditPoints="1" noAdjustHandles="1" noChangeArrowheads="1" noChangeShapeType="1" noTextEdit="1"/>
              </p:cNvSpPr>
              <p:nvPr/>
            </p:nvSpPr>
            <p:spPr>
              <a:xfrm>
                <a:off x="3076904" y="3340338"/>
                <a:ext cx="1502719" cy="400110"/>
              </a:xfrm>
              <a:prstGeom prst="rect">
                <a:avLst/>
              </a:prstGeom>
              <a:blipFill>
                <a:blip r:embed="rId4"/>
                <a:stretch>
                  <a:fillRect b="-15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4762314" y="3128984"/>
                <a:ext cx="1441805" cy="7208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𝐿</m:t>
                          </m:r>
                        </m:sub>
                      </m:sSub>
                      <m:r>
                        <a:rPr lang="en-US" sz="2000">
                          <a:latin typeface="Cambria Math" panose="02040503050406030204" pitchFamily="18" charset="0"/>
                        </a:rPr>
                        <m:t>=</m:t>
                      </m:r>
                      <m:f>
                        <m:fPr>
                          <m:ctrlPr>
                            <a:rPr lang="en-US" sz="2000" i="1">
                              <a:latin typeface="Cambria Math" panose="02040503050406030204" pitchFamily="18" charset="0"/>
                            </a:rPr>
                          </m:ctrlPr>
                        </m:fPr>
                        <m:num>
                          <m:r>
                            <a:rPr lang="en-US" altLang="zh-CN" sz="2000" i="1">
                              <a:latin typeface="Cambria Math" panose="02040503050406030204" pitchFamily="18" charset="0"/>
                            </a:rPr>
                            <m:t>1</m:t>
                          </m:r>
                        </m:num>
                        <m:den>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sub>
                          </m:sSub>
                        </m:den>
                      </m:f>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𝑠</m:t>
                          </m:r>
                        </m:sub>
                      </m:sSub>
                    </m:oMath>
                  </m:oMathPara>
                </a14:m>
                <a:endParaRPr lang="en-US" sz="2000" dirty="0"/>
              </a:p>
            </p:txBody>
          </p:sp>
        </mc:Choice>
        <mc:Fallback xmlns="">
          <p:sp>
            <p:nvSpPr>
              <p:cNvPr id="20" name="Rectangle 19"/>
              <p:cNvSpPr>
                <a:spLocks noRot="1" noChangeAspect="1" noMove="1" noResize="1" noEditPoints="1" noAdjustHandles="1" noChangeArrowheads="1" noChangeShapeType="1" noTextEdit="1"/>
              </p:cNvSpPr>
              <p:nvPr/>
            </p:nvSpPr>
            <p:spPr>
              <a:xfrm>
                <a:off x="4762314" y="3128984"/>
                <a:ext cx="1441805" cy="720838"/>
              </a:xfrm>
              <a:prstGeom prst="rect">
                <a:avLst/>
              </a:prstGeom>
              <a:blipFill>
                <a:blip r:embed="rId5"/>
                <a:stretch>
                  <a:fillRect/>
                </a:stretch>
              </a:blipFill>
            </p:spPr>
            <p:txBody>
              <a:bodyPr/>
              <a:lstStyle/>
              <a:p>
                <a:r>
                  <a:rPr lang="en-US">
                    <a:noFill/>
                  </a:rPr>
                  <a:t> </a:t>
                </a:r>
              </a:p>
            </p:txBody>
          </p:sp>
        </mc:Fallback>
      </mc:AlternateContent>
      <p:sp>
        <p:nvSpPr>
          <p:cNvPr id="9" name="Rectangle 8"/>
          <p:cNvSpPr/>
          <p:nvPr/>
        </p:nvSpPr>
        <p:spPr>
          <a:xfrm>
            <a:off x="134007" y="3758234"/>
            <a:ext cx="9059660" cy="1015663"/>
          </a:xfrm>
          <a:prstGeom prst="rect">
            <a:avLst/>
          </a:prstGeom>
        </p:spPr>
        <p:txBody>
          <a:bodyPr wrap="square">
            <a:spAutoFit/>
          </a:bodyPr>
          <a:lstStyle/>
          <a:p>
            <a:r>
              <a:rPr lang="en-US" sz="2000" dirty="0">
                <a:solidFill>
                  <a:srgbClr val="000000"/>
                </a:solidFill>
              </a:rPr>
              <a:t>Therefore, the generalized constants for a single-phase step-voltage regulator become</a:t>
            </a:r>
          </a:p>
          <a:p>
            <a:endParaRPr lang="en-US" sz="2000" dirty="0">
              <a:solidFill>
                <a:srgbClr val="000000"/>
              </a:solidFill>
            </a:endParaRPr>
          </a:p>
          <a:p>
            <a:r>
              <a:rPr lang="en-US" sz="2000" dirty="0">
                <a:solidFill>
                  <a:srgbClr val="000000"/>
                </a:solidFill>
              </a:rPr>
              <a:t>Type A</a:t>
            </a:r>
          </a:p>
        </p:txBody>
      </p:sp>
      <p:sp>
        <p:nvSpPr>
          <p:cNvPr id="23" name="Rectangle 22"/>
          <p:cNvSpPr/>
          <p:nvPr/>
        </p:nvSpPr>
        <p:spPr>
          <a:xfrm>
            <a:off x="7696200" y="4571500"/>
            <a:ext cx="611065" cy="400110"/>
          </a:xfrm>
          <a:prstGeom prst="rect">
            <a:avLst/>
          </a:prstGeom>
        </p:spPr>
        <p:txBody>
          <a:bodyPr wrap="none">
            <a:spAutoFit/>
          </a:bodyPr>
          <a:lstStyle/>
          <a:p>
            <a:r>
              <a:rPr lang="en-US" sz="2000" dirty="0"/>
              <a:t>(7</a:t>
            </a:r>
            <a:r>
              <a:rPr lang="en-US" altLang="zh-CN" sz="2000" dirty="0"/>
              <a:t>8</a:t>
            </a:r>
            <a:r>
              <a:rPr lang="en-US" sz="2000" dirty="0"/>
              <a:t>)</a:t>
            </a:r>
          </a:p>
        </p:txBody>
      </p:sp>
      <p:sp>
        <p:nvSpPr>
          <p:cNvPr id="24" name="Rectangle 23"/>
          <p:cNvSpPr/>
          <p:nvPr/>
        </p:nvSpPr>
        <p:spPr>
          <a:xfrm>
            <a:off x="160283" y="4925947"/>
            <a:ext cx="873509" cy="400110"/>
          </a:xfrm>
          <a:prstGeom prst="rect">
            <a:avLst/>
          </a:prstGeom>
        </p:spPr>
        <p:txBody>
          <a:bodyPr wrap="none">
            <a:spAutoFit/>
          </a:bodyPr>
          <a:lstStyle/>
          <a:p>
            <a:r>
              <a:rPr lang="en-US" sz="2000" dirty="0">
                <a:solidFill>
                  <a:srgbClr val="000000"/>
                </a:solidFill>
              </a:rPr>
              <a:t>T</a:t>
            </a:r>
            <a:r>
              <a:rPr lang="en-US" altLang="zh-CN" sz="2000" dirty="0">
                <a:solidFill>
                  <a:srgbClr val="000000"/>
                </a:solidFill>
              </a:rPr>
              <a:t>ype B</a:t>
            </a:r>
            <a:endParaRPr lang="en-US" sz="2000" dirty="0"/>
          </a:p>
        </p:txBody>
      </p:sp>
      <mc:AlternateContent xmlns:mc="http://schemas.openxmlformats.org/markup-compatibility/2006" xmlns:a14="http://schemas.microsoft.com/office/drawing/2010/main">
        <mc:Choice Requires="a14">
          <p:sp>
            <p:nvSpPr>
              <p:cNvPr id="25" name="Rectangle 24"/>
              <p:cNvSpPr/>
              <p:nvPr/>
            </p:nvSpPr>
            <p:spPr>
              <a:xfrm>
                <a:off x="1955216" y="4427134"/>
                <a:ext cx="991041" cy="7208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altLang="zh-CN" sz="2000" i="1" smtClean="0">
                          <a:latin typeface="Cambria Math" panose="02040503050406030204" pitchFamily="18" charset="0"/>
                        </a:rPr>
                        <m:t>a</m:t>
                      </m:r>
                      <m:r>
                        <a:rPr lang="en-US" sz="2000">
                          <a:latin typeface="Cambria Math" panose="02040503050406030204" pitchFamily="18" charset="0"/>
                        </a:rPr>
                        <m:t>=</m:t>
                      </m:r>
                      <m:f>
                        <m:fPr>
                          <m:ctrlPr>
                            <a:rPr lang="en-US" sz="2000" i="1" smtClean="0">
                              <a:latin typeface="Cambria Math" panose="02040503050406030204" pitchFamily="18" charset="0"/>
                            </a:rPr>
                          </m:ctrlPr>
                        </m:fPr>
                        <m:num>
                          <m:r>
                            <a:rPr lang="en-US" altLang="zh-CN" sz="2000" i="1">
                              <a:latin typeface="Cambria Math" panose="02040503050406030204" pitchFamily="18" charset="0"/>
                            </a:rPr>
                            <m:t>1</m:t>
                          </m:r>
                        </m:num>
                        <m:den>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sub>
                          </m:sSub>
                        </m:den>
                      </m:f>
                    </m:oMath>
                  </m:oMathPara>
                </a14:m>
                <a:endParaRPr lang="en-US" sz="2000" dirty="0"/>
              </a:p>
            </p:txBody>
          </p:sp>
        </mc:Choice>
        <mc:Fallback xmlns="">
          <p:sp>
            <p:nvSpPr>
              <p:cNvPr id="25" name="Rectangle 24"/>
              <p:cNvSpPr>
                <a:spLocks noRot="1" noChangeAspect="1" noMove="1" noResize="1" noEditPoints="1" noAdjustHandles="1" noChangeArrowheads="1" noChangeShapeType="1" noTextEdit="1"/>
              </p:cNvSpPr>
              <p:nvPr/>
            </p:nvSpPr>
            <p:spPr>
              <a:xfrm>
                <a:off x="1955216" y="4427134"/>
                <a:ext cx="991041" cy="72083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2892311" y="4571500"/>
                <a:ext cx="869790"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𝑏</m:t>
                      </m:r>
                      <m:r>
                        <a:rPr lang="en-US" sz="2000">
                          <a:latin typeface="Cambria Math" panose="02040503050406030204" pitchFamily="18" charset="0"/>
                        </a:rPr>
                        <m:t>=</m:t>
                      </m:r>
                      <m:r>
                        <a:rPr lang="en-US" sz="2000" b="0" i="0" smtClean="0">
                          <a:latin typeface="Cambria Math" panose="02040503050406030204" pitchFamily="18" charset="0"/>
                        </a:rPr>
                        <m:t>0</m:t>
                      </m:r>
                    </m:oMath>
                  </m:oMathPara>
                </a14:m>
                <a:endParaRPr lang="en-US" sz="2000" dirty="0"/>
              </a:p>
            </p:txBody>
          </p:sp>
        </mc:Choice>
        <mc:Fallback xmlns="">
          <p:sp>
            <p:nvSpPr>
              <p:cNvPr id="10" name="Rectangle 9"/>
              <p:cNvSpPr>
                <a:spLocks noRot="1" noChangeAspect="1" noMove="1" noResize="1" noEditPoints="1" noAdjustHandles="1" noChangeArrowheads="1" noChangeShapeType="1" noTextEdit="1"/>
              </p:cNvSpPr>
              <p:nvPr/>
            </p:nvSpPr>
            <p:spPr>
              <a:xfrm>
                <a:off x="2892311" y="4571500"/>
                <a:ext cx="869790" cy="40011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3682780" y="4572039"/>
                <a:ext cx="840102"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altLang="zh-CN" sz="2000" i="1">
                          <a:latin typeface="Cambria Math" panose="02040503050406030204" pitchFamily="18" charset="0"/>
                        </a:rPr>
                        <m:t>c</m:t>
                      </m:r>
                      <m:r>
                        <a:rPr lang="en-US" sz="2000">
                          <a:latin typeface="Cambria Math" panose="02040503050406030204" pitchFamily="18" charset="0"/>
                        </a:rPr>
                        <m:t>=</m:t>
                      </m:r>
                      <m:r>
                        <a:rPr lang="en-US" sz="2000" b="0" i="0" smtClean="0">
                          <a:latin typeface="Cambria Math" panose="02040503050406030204" pitchFamily="18" charset="0"/>
                        </a:rPr>
                        <m:t>0</m:t>
                      </m:r>
                    </m:oMath>
                  </m:oMathPara>
                </a14:m>
                <a:endParaRPr lang="en-US" sz="2000" dirty="0"/>
              </a:p>
            </p:txBody>
          </p:sp>
        </mc:Choice>
        <mc:Fallback xmlns="">
          <p:sp>
            <p:nvSpPr>
              <p:cNvPr id="30" name="Rectangle 29"/>
              <p:cNvSpPr>
                <a:spLocks noRot="1" noChangeAspect="1" noMove="1" noResize="1" noEditPoints="1" noAdjustHandles="1" noChangeArrowheads="1" noChangeShapeType="1" noTextEdit="1"/>
              </p:cNvSpPr>
              <p:nvPr/>
            </p:nvSpPr>
            <p:spPr>
              <a:xfrm>
                <a:off x="3682780" y="4572039"/>
                <a:ext cx="840102" cy="40011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4517978" y="4557215"/>
                <a:ext cx="1008674"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altLang="zh-CN" sz="2000" i="1" smtClean="0">
                          <a:latin typeface="Cambria Math" panose="02040503050406030204" pitchFamily="18" charset="0"/>
                        </a:rPr>
                        <m:t>d</m:t>
                      </m:r>
                      <m:r>
                        <a:rPr lang="en-US" sz="200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sub>
                      </m:sSub>
                    </m:oMath>
                  </m:oMathPara>
                </a14:m>
                <a:endParaRPr lang="en-US" sz="2000" dirty="0"/>
              </a:p>
            </p:txBody>
          </p:sp>
        </mc:Choice>
        <mc:Fallback xmlns="">
          <p:sp>
            <p:nvSpPr>
              <p:cNvPr id="32" name="Rectangle 31"/>
              <p:cNvSpPr>
                <a:spLocks noRot="1" noChangeAspect="1" noMove="1" noResize="1" noEditPoints="1" noAdjustHandles="1" noChangeArrowheads="1" noChangeShapeType="1" noTextEdit="1"/>
              </p:cNvSpPr>
              <p:nvPr/>
            </p:nvSpPr>
            <p:spPr>
              <a:xfrm>
                <a:off x="4517978" y="4557215"/>
                <a:ext cx="1008674" cy="400110"/>
              </a:xfrm>
              <a:prstGeom prst="rect">
                <a:avLst/>
              </a:prstGeom>
              <a:blipFill>
                <a:blip r:embed="rId9"/>
                <a:stretch>
                  <a:fillRect b="-30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p:cNvSpPr/>
              <p:nvPr/>
            </p:nvSpPr>
            <p:spPr>
              <a:xfrm>
                <a:off x="5677886" y="4556615"/>
                <a:ext cx="1030410"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𝐴</m:t>
                      </m:r>
                      <m:r>
                        <a:rPr lang="en-US" sz="200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sub>
                      </m:sSub>
                    </m:oMath>
                  </m:oMathPara>
                </a14:m>
                <a:endParaRPr lang="en-US" sz="2000" dirty="0"/>
              </a:p>
            </p:txBody>
          </p:sp>
        </mc:Choice>
        <mc:Fallback xmlns="">
          <p:sp>
            <p:nvSpPr>
              <p:cNvPr id="38" name="Rectangle 37"/>
              <p:cNvSpPr>
                <a:spLocks noRot="1" noChangeAspect="1" noMove="1" noResize="1" noEditPoints="1" noAdjustHandles="1" noChangeArrowheads="1" noChangeShapeType="1" noTextEdit="1"/>
              </p:cNvSpPr>
              <p:nvPr/>
            </p:nvSpPr>
            <p:spPr>
              <a:xfrm>
                <a:off x="5677886" y="4556615"/>
                <a:ext cx="1030410" cy="400110"/>
              </a:xfrm>
              <a:prstGeom prst="rect">
                <a:avLst/>
              </a:prstGeom>
              <a:blipFill>
                <a:blip r:embed="rId10"/>
                <a:stretch>
                  <a:fillRect b="-15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a:xfrm>
                <a:off x="6725095" y="4556615"/>
                <a:ext cx="762453" cy="400110"/>
              </a:xfrm>
              <a:prstGeom prst="rect">
                <a:avLst/>
              </a:prstGeom>
            </p:spPr>
            <p:txBody>
              <a:bodyPr wrap="none">
                <a:spAutoFit/>
              </a:bodyPr>
              <a:lstStyle/>
              <a:p>
                <a:r>
                  <a:rPr lang="en-US" sz="2000" dirty="0"/>
                  <a:t>B</a:t>
                </a:r>
                <a14:m>
                  <m:oMath xmlns:m="http://schemas.openxmlformats.org/officeDocument/2006/math">
                    <m:r>
                      <a:rPr lang="en-US" sz="2000">
                        <a:latin typeface="Cambria Math" panose="02040503050406030204" pitchFamily="18" charset="0"/>
                      </a:rPr>
                      <m:t>=</m:t>
                    </m:r>
                    <m:r>
                      <a:rPr lang="en-US" sz="2000" b="0" i="1" smtClean="0">
                        <a:latin typeface="Cambria Math" panose="02040503050406030204" pitchFamily="18" charset="0"/>
                      </a:rPr>
                      <m:t>0</m:t>
                    </m:r>
                  </m:oMath>
                </a14:m>
                <a:endParaRPr lang="en-US" sz="2000" dirty="0"/>
              </a:p>
            </p:txBody>
          </p:sp>
        </mc:Choice>
        <mc:Fallback xmlns="">
          <p:sp>
            <p:nvSpPr>
              <p:cNvPr id="39" name="Rectangle 38"/>
              <p:cNvSpPr>
                <a:spLocks noRot="1" noChangeAspect="1" noMove="1" noResize="1" noEditPoints="1" noAdjustHandles="1" noChangeArrowheads="1" noChangeShapeType="1" noTextEdit="1"/>
              </p:cNvSpPr>
              <p:nvPr/>
            </p:nvSpPr>
            <p:spPr>
              <a:xfrm>
                <a:off x="6725095" y="4556615"/>
                <a:ext cx="762453" cy="400110"/>
              </a:xfrm>
              <a:prstGeom prst="rect">
                <a:avLst/>
              </a:prstGeom>
              <a:blipFill>
                <a:blip r:embed="rId11"/>
                <a:stretch>
                  <a:fillRect l="-8000" t="-7576"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Rectangle 45"/>
              <p:cNvSpPr/>
              <p:nvPr/>
            </p:nvSpPr>
            <p:spPr>
              <a:xfrm>
                <a:off x="1987299" y="5258131"/>
                <a:ext cx="991041"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altLang="zh-CN" sz="2000" i="1" smtClean="0">
                          <a:latin typeface="Cambria Math" panose="02040503050406030204" pitchFamily="18" charset="0"/>
                        </a:rPr>
                        <m:t>a</m:t>
                      </m:r>
                      <m:r>
                        <a:rPr lang="en-US" sz="200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sub>
                      </m:sSub>
                    </m:oMath>
                  </m:oMathPara>
                </a14:m>
                <a:endParaRPr lang="en-US" sz="2000" dirty="0"/>
              </a:p>
            </p:txBody>
          </p:sp>
        </mc:Choice>
        <mc:Fallback xmlns="">
          <p:sp>
            <p:nvSpPr>
              <p:cNvPr id="46" name="Rectangle 45"/>
              <p:cNvSpPr>
                <a:spLocks noRot="1" noChangeAspect="1" noMove="1" noResize="1" noEditPoints="1" noAdjustHandles="1" noChangeArrowheads="1" noChangeShapeType="1" noTextEdit="1"/>
              </p:cNvSpPr>
              <p:nvPr/>
            </p:nvSpPr>
            <p:spPr>
              <a:xfrm>
                <a:off x="1987299" y="5258131"/>
                <a:ext cx="991041" cy="400110"/>
              </a:xfrm>
              <a:prstGeom prst="rect">
                <a:avLst/>
              </a:prstGeom>
              <a:blipFill>
                <a:blip r:embed="rId12"/>
                <a:stretch>
                  <a:fillRect b="-30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Rectangle 46"/>
              <p:cNvSpPr/>
              <p:nvPr/>
            </p:nvSpPr>
            <p:spPr>
              <a:xfrm>
                <a:off x="2907672" y="5258131"/>
                <a:ext cx="869790"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𝑏</m:t>
                      </m:r>
                      <m:r>
                        <a:rPr lang="en-US" sz="2000">
                          <a:latin typeface="Cambria Math" panose="02040503050406030204" pitchFamily="18" charset="0"/>
                        </a:rPr>
                        <m:t>=</m:t>
                      </m:r>
                      <m:r>
                        <a:rPr lang="en-US" sz="2000" b="0" i="0" smtClean="0">
                          <a:latin typeface="Cambria Math" panose="02040503050406030204" pitchFamily="18" charset="0"/>
                        </a:rPr>
                        <m:t>0</m:t>
                      </m:r>
                    </m:oMath>
                  </m:oMathPara>
                </a14:m>
                <a:endParaRPr lang="en-US" sz="2000" dirty="0"/>
              </a:p>
            </p:txBody>
          </p:sp>
        </mc:Choice>
        <mc:Fallback xmlns="">
          <p:sp>
            <p:nvSpPr>
              <p:cNvPr id="47" name="Rectangle 46"/>
              <p:cNvSpPr>
                <a:spLocks noRot="1" noChangeAspect="1" noMove="1" noResize="1" noEditPoints="1" noAdjustHandles="1" noChangeArrowheads="1" noChangeShapeType="1" noTextEdit="1"/>
              </p:cNvSpPr>
              <p:nvPr/>
            </p:nvSpPr>
            <p:spPr>
              <a:xfrm>
                <a:off x="2907672" y="5258131"/>
                <a:ext cx="869790" cy="400110"/>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Rectangle 47"/>
              <p:cNvSpPr/>
              <p:nvPr/>
            </p:nvSpPr>
            <p:spPr>
              <a:xfrm>
                <a:off x="3723541" y="5258131"/>
                <a:ext cx="840102"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altLang="zh-CN" sz="2000" i="1">
                          <a:latin typeface="Cambria Math" panose="02040503050406030204" pitchFamily="18" charset="0"/>
                        </a:rPr>
                        <m:t>c</m:t>
                      </m:r>
                      <m:r>
                        <a:rPr lang="en-US" sz="2000">
                          <a:latin typeface="Cambria Math" panose="02040503050406030204" pitchFamily="18" charset="0"/>
                        </a:rPr>
                        <m:t>=</m:t>
                      </m:r>
                      <m:r>
                        <a:rPr lang="en-US" sz="2000" b="0" i="0" smtClean="0">
                          <a:latin typeface="Cambria Math" panose="02040503050406030204" pitchFamily="18" charset="0"/>
                        </a:rPr>
                        <m:t>0</m:t>
                      </m:r>
                    </m:oMath>
                  </m:oMathPara>
                </a14:m>
                <a:endParaRPr lang="en-US" sz="2000" dirty="0"/>
              </a:p>
            </p:txBody>
          </p:sp>
        </mc:Choice>
        <mc:Fallback xmlns="">
          <p:sp>
            <p:nvSpPr>
              <p:cNvPr id="48" name="Rectangle 47"/>
              <p:cNvSpPr>
                <a:spLocks noRot="1" noChangeAspect="1" noMove="1" noResize="1" noEditPoints="1" noAdjustHandles="1" noChangeArrowheads="1" noChangeShapeType="1" noTextEdit="1"/>
              </p:cNvSpPr>
              <p:nvPr/>
            </p:nvSpPr>
            <p:spPr>
              <a:xfrm>
                <a:off x="3723541" y="5258131"/>
                <a:ext cx="840102" cy="400110"/>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Rectangle 48"/>
              <p:cNvSpPr/>
              <p:nvPr/>
            </p:nvSpPr>
            <p:spPr>
              <a:xfrm>
                <a:off x="4539410" y="5085199"/>
                <a:ext cx="1008674" cy="7208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altLang="zh-CN" sz="2000" i="1" smtClean="0">
                          <a:latin typeface="Cambria Math" panose="02040503050406030204" pitchFamily="18" charset="0"/>
                        </a:rPr>
                        <m:t>d</m:t>
                      </m:r>
                      <m:r>
                        <a:rPr lang="en-US" sz="2000">
                          <a:latin typeface="Cambria Math" panose="02040503050406030204" pitchFamily="18" charset="0"/>
                        </a:rPr>
                        <m:t>=</m:t>
                      </m:r>
                      <m:f>
                        <m:fPr>
                          <m:ctrlPr>
                            <a:rPr lang="en-US" sz="2000" i="1">
                              <a:latin typeface="Cambria Math" panose="02040503050406030204" pitchFamily="18" charset="0"/>
                            </a:rPr>
                          </m:ctrlPr>
                        </m:fPr>
                        <m:num>
                          <m:r>
                            <a:rPr lang="en-US" altLang="zh-CN" sz="2000" i="1">
                              <a:latin typeface="Cambria Math" panose="02040503050406030204" pitchFamily="18" charset="0"/>
                            </a:rPr>
                            <m:t>1</m:t>
                          </m:r>
                        </m:num>
                        <m:den>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sub>
                          </m:sSub>
                        </m:den>
                      </m:f>
                    </m:oMath>
                  </m:oMathPara>
                </a14:m>
                <a:endParaRPr lang="en-US" sz="2000" dirty="0"/>
              </a:p>
            </p:txBody>
          </p:sp>
        </mc:Choice>
        <mc:Fallback xmlns="">
          <p:sp>
            <p:nvSpPr>
              <p:cNvPr id="49" name="Rectangle 48"/>
              <p:cNvSpPr>
                <a:spLocks noRot="1" noChangeAspect="1" noMove="1" noResize="1" noEditPoints="1" noAdjustHandles="1" noChangeArrowheads="1" noChangeShapeType="1" noTextEdit="1"/>
              </p:cNvSpPr>
              <p:nvPr/>
            </p:nvSpPr>
            <p:spPr>
              <a:xfrm>
                <a:off x="4539410" y="5085199"/>
                <a:ext cx="1008674" cy="720838"/>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Rectangle 49"/>
              <p:cNvSpPr/>
              <p:nvPr/>
            </p:nvSpPr>
            <p:spPr>
              <a:xfrm>
                <a:off x="5602223" y="5113764"/>
                <a:ext cx="1030410" cy="7208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𝐴</m:t>
                      </m:r>
                      <m:r>
                        <a:rPr lang="en-US" sz="2000">
                          <a:latin typeface="Cambria Math" panose="02040503050406030204" pitchFamily="18" charset="0"/>
                        </a:rPr>
                        <m:t>=</m:t>
                      </m:r>
                      <m:f>
                        <m:fPr>
                          <m:ctrlPr>
                            <a:rPr lang="en-US" sz="2000" i="1">
                              <a:latin typeface="Cambria Math" panose="02040503050406030204" pitchFamily="18" charset="0"/>
                            </a:rPr>
                          </m:ctrlPr>
                        </m:fPr>
                        <m:num>
                          <m:r>
                            <a:rPr lang="en-US" altLang="zh-CN" sz="2000" i="1">
                              <a:latin typeface="Cambria Math" panose="02040503050406030204" pitchFamily="18" charset="0"/>
                            </a:rPr>
                            <m:t>1</m:t>
                          </m:r>
                        </m:num>
                        <m:den>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sub>
                          </m:sSub>
                        </m:den>
                      </m:f>
                    </m:oMath>
                  </m:oMathPara>
                </a14:m>
                <a:endParaRPr lang="en-US" sz="2000" dirty="0"/>
              </a:p>
            </p:txBody>
          </p:sp>
        </mc:Choice>
        <mc:Fallback xmlns="">
          <p:sp>
            <p:nvSpPr>
              <p:cNvPr id="50" name="Rectangle 49"/>
              <p:cNvSpPr>
                <a:spLocks noRot="1" noChangeAspect="1" noMove="1" noResize="1" noEditPoints="1" noAdjustHandles="1" noChangeArrowheads="1" noChangeShapeType="1" noTextEdit="1"/>
              </p:cNvSpPr>
              <p:nvPr/>
            </p:nvSpPr>
            <p:spPr>
              <a:xfrm>
                <a:off x="5602223" y="5113764"/>
                <a:ext cx="1030410" cy="720838"/>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Rectangle 50"/>
              <p:cNvSpPr/>
              <p:nvPr/>
            </p:nvSpPr>
            <p:spPr>
              <a:xfrm>
                <a:off x="6769958" y="5262547"/>
                <a:ext cx="762453" cy="400110"/>
              </a:xfrm>
              <a:prstGeom prst="rect">
                <a:avLst/>
              </a:prstGeom>
            </p:spPr>
            <p:txBody>
              <a:bodyPr wrap="none">
                <a:spAutoFit/>
              </a:bodyPr>
              <a:lstStyle/>
              <a:p>
                <a:r>
                  <a:rPr lang="en-US" sz="2000" dirty="0"/>
                  <a:t>B</a:t>
                </a:r>
                <a14:m>
                  <m:oMath xmlns:m="http://schemas.openxmlformats.org/officeDocument/2006/math">
                    <m:r>
                      <a:rPr lang="en-US" sz="2000">
                        <a:latin typeface="Cambria Math" panose="02040503050406030204" pitchFamily="18" charset="0"/>
                      </a:rPr>
                      <m:t>=</m:t>
                    </m:r>
                    <m:r>
                      <a:rPr lang="en-US" sz="2000" b="0" i="1" smtClean="0">
                        <a:latin typeface="Cambria Math" panose="02040503050406030204" pitchFamily="18" charset="0"/>
                      </a:rPr>
                      <m:t>0</m:t>
                    </m:r>
                  </m:oMath>
                </a14:m>
                <a:endParaRPr lang="en-US" sz="2000" dirty="0"/>
              </a:p>
            </p:txBody>
          </p:sp>
        </mc:Choice>
        <mc:Fallback xmlns="">
          <p:sp>
            <p:nvSpPr>
              <p:cNvPr id="51" name="Rectangle 50"/>
              <p:cNvSpPr>
                <a:spLocks noRot="1" noChangeAspect="1" noMove="1" noResize="1" noEditPoints="1" noAdjustHandles="1" noChangeArrowheads="1" noChangeShapeType="1" noTextEdit="1"/>
              </p:cNvSpPr>
              <p:nvPr/>
            </p:nvSpPr>
            <p:spPr>
              <a:xfrm>
                <a:off x="6769958" y="5262547"/>
                <a:ext cx="762453" cy="400110"/>
              </a:xfrm>
              <a:prstGeom prst="rect">
                <a:avLst/>
              </a:prstGeom>
              <a:blipFill>
                <a:blip r:embed="rId17"/>
                <a:stretch>
                  <a:fillRect l="-8800" t="-7576" b="-25758"/>
                </a:stretch>
              </a:blipFill>
            </p:spPr>
            <p:txBody>
              <a:bodyPr/>
              <a:lstStyle/>
              <a:p>
                <a:r>
                  <a:rPr lang="en-US">
                    <a:noFill/>
                  </a:rPr>
                  <a:t> </a:t>
                </a:r>
              </a:p>
            </p:txBody>
          </p:sp>
        </mc:Fallback>
      </mc:AlternateContent>
      <p:sp>
        <p:nvSpPr>
          <p:cNvPr id="52" name="Rectangle 51"/>
          <p:cNvSpPr/>
          <p:nvPr/>
        </p:nvSpPr>
        <p:spPr>
          <a:xfrm>
            <a:off x="7734346" y="5257800"/>
            <a:ext cx="611065" cy="400110"/>
          </a:xfrm>
          <a:prstGeom prst="rect">
            <a:avLst/>
          </a:prstGeom>
        </p:spPr>
        <p:txBody>
          <a:bodyPr wrap="none">
            <a:spAutoFit/>
          </a:bodyPr>
          <a:lstStyle/>
          <a:p>
            <a:r>
              <a:rPr lang="en-US" sz="2000" dirty="0"/>
              <a:t>(7</a:t>
            </a:r>
            <a:r>
              <a:rPr lang="en-US" altLang="zh-CN" sz="2000" dirty="0"/>
              <a:t>9</a:t>
            </a:r>
            <a:r>
              <a:rPr lang="en-US" sz="2000" dirty="0"/>
              <a:t>)</a:t>
            </a:r>
          </a:p>
        </p:txBody>
      </p:sp>
      <p:sp>
        <p:nvSpPr>
          <p:cNvPr id="29"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20660902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4352474" cy="584775"/>
          </a:xfrm>
          <a:prstGeom prst="rect">
            <a:avLst/>
          </a:prstGeom>
        </p:spPr>
        <p:txBody>
          <a:bodyPr wrap="none">
            <a:spAutoFit/>
          </a:bodyPr>
          <a:lstStyle/>
          <a:p>
            <a:r>
              <a:rPr lang="en-US" sz="3200" dirty="0">
                <a:solidFill>
                  <a:srgbClr val="C8102E"/>
                </a:solidFill>
                <a:latin typeface="+mj-lt"/>
                <a:ea typeface="+mj-ea"/>
                <a:cs typeface="+mj-cs"/>
              </a:rPr>
              <a:t>Generalized Constants</a:t>
            </a:r>
          </a:p>
        </p:txBody>
      </p:sp>
      <p:sp>
        <p:nvSpPr>
          <p:cNvPr id="4" name="Slide Number Placeholder 3"/>
          <p:cNvSpPr>
            <a:spLocks noGrp="1"/>
          </p:cNvSpPr>
          <p:nvPr>
            <p:ph type="sldNum" sz="quarter" idx="12"/>
          </p:nvPr>
        </p:nvSpPr>
        <p:spPr/>
        <p:txBody>
          <a:bodyPr/>
          <a:lstStyle/>
          <a:p>
            <a:fld id="{5B7A2384-8C5D-49F6-8259-B9A64ECD4852}" type="slidenum">
              <a:rPr lang="en-US" smtClean="0"/>
              <a:t>51</a:t>
            </a:fld>
            <a:endParaRPr lang="en-US" dirty="0"/>
          </a:p>
        </p:txBody>
      </p:sp>
      <mc:AlternateContent xmlns:mc="http://schemas.openxmlformats.org/markup-compatibility/2006" xmlns:a14="http://schemas.microsoft.com/office/drawing/2010/main">
        <mc:Choice Requires="a14">
          <p:sp>
            <p:nvSpPr>
              <p:cNvPr id="29" name="Rectangle 28"/>
              <p:cNvSpPr/>
              <p:nvPr/>
            </p:nvSpPr>
            <p:spPr>
              <a:xfrm>
                <a:off x="3276600" y="838200"/>
                <a:ext cx="2552302" cy="400110"/>
              </a:xfrm>
              <a:prstGeom prst="rect">
                <a:avLst/>
              </a:prstGeom>
            </p:spPr>
            <p:txBody>
              <a:bodyPr wrap="none">
                <a:spAutoFit/>
              </a:bodyPr>
              <a:lstStyle/>
              <a:p>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sub>
                    </m:sSub>
                    <m:r>
                      <a:rPr lang="en-US" altLang="zh-CN" sz="2000" i="1">
                        <a:latin typeface="Cambria Math" panose="02040503050406030204" pitchFamily="18" charset="0"/>
                      </a:rPr>
                      <m:t>=</m:t>
                    </m:r>
                    <m:r>
                      <a:rPr lang="en-US" sz="2000" i="1">
                        <a:latin typeface="Cambria Math" panose="02040503050406030204" pitchFamily="18" charset="0"/>
                      </a:rPr>
                      <m:t>1</m:t>
                    </m:r>
                    <m:r>
                      <a:rPr lang="en-US" sz="2000" i="1" smtClean="0">
                        <a:latin typeface="Cambria Math" panose="02040503050406030204" pitchFamily="18" charset="0"/>
                        <a:ea typeface="Cambria Math" panose="02040503050406030204" pitchFamily="18" charset="0"/>
                      </a:rPr>
                      <m:t>±</m:t>
                    </m:r>
                    <m:r>
                      <a:rPr lang="en-US" altLang="zh-CN" sz="2000" i="1">
                        <a:latin typeface="Cambria Math" panose="02040503050406030204" pitchFamily="18" charset="0"/>
                        <a:ea typeface="Cambria Math" panose="02040503050406030204" pitchFamily="18" charset="0"/>
                      </a:rPr>
                      <m:t>0</m:t>
                    </m:r>
                  </m:oMath>
                </a14:m>
                <a:r>
                  <a:rPr lang="en-US" altLang="zh-CN" sz="2000" dirty="0"/>
                  <a:t>.00625</a:t>
                </a:r>
                <a14:m>
                  <m:oMath xmlns:m="http://schemas.openxmlformats.org/officeDocument/2006/math">
                    <m:r>
                      <a:rPr lang="en-US" altLang="zh-CN" sz="2000" i="1" dirty="0" smtClean="0">
                        <a:latin typeface="Cambria Math" panose="02040503050406030204" pitchFamily="18" charset="0"/>
                        <a:ea typeface="Cambria Math" panose="02040503050406030204" pitchFamily="18" charset="0"/>
                      </a:rPr>
                      <m:t>∙</m:t>
                    </m:r>
                  </m:oMath>
                </a14:m>
                <a:r>
                  <a:rPr lang="en-US" sz="2000" dirty="0"/>
                  <a:t>T</a:t>
                </a:r>
                <a:r>
                  <a:rPr lang="en-US" altLang="zh-CN" sz="2000" dirty="0"/>
                  <a:t>ap</a:t>
                </a:r>
                <a:endParaRPr lang="en-US" sz="2000" dirty="0"/>
              </a:p>
            </p:txBody>
          </p:sp>
        </mc:Choice>
        <mc:Fallback xmlns="">
          <p:sp>
            <p:nvSpPr>
              <p:cNvPr id="29" name="Rectangle 28"/>
              <p:cNvSpPr>
                <a:spLocks noRot="1" noChangeAspect="1" noMove="1" noResize="1" noEditPoints="1" noAdjustHandles="1" noChangeArrowheads="1" noChangeShapeType="1" noTextEdit="1"/>
              </p:cNvSpPr>
              <p:nvPr/>
            </p:nvSpPr>
            <p:spPr>
              <a:xfrm>
                <a:off x="3276600" y="838200"/>
                <a:ext cx="2552302" cy="400110"/>
              </a:xfrm>
              <a:prstGeom prst="rect">
                <a:avLst/>
              </a:prstGeom>
              <a:blipFill>
                <a:blip r:embed="rId2"/>
                <a:stretch>
                  <a:fillRect t="-9231" r="-2153" b="-26154"/>
                </a:stretch>
              </a:blipFill>
            </p:spPr>
            <p:txBody>
              <a:bodyPr/>
              <a:lstStyle/>
              <a:p>
                <a:r>
                  <a:rPr lang="en-US">
                    <a:noFill/>
                  </a:rPr>
                  <a:t> </a:t>
                </a:r>
              </a:p>
            </p:txBody>
          </p:sp>
        </mc:Fallback>
      </mc:AlternateContent>
      <p:sp>
        <p:nvSpPr>
          <p:cNvPr id="31" name="Rectangle 30"/>
          <p:cNvSpPr/>
          <p:nvPr/>
        </p:nvSpPr>
        <p:spPr>
          <a:xfrm>
            <a:off x="6656927" y="790106"/>
            <a:ext cx="611065" cy="400110"/>
          </a:xfrm>
          <a:prstGeom prst="rect">
            <a:avLst/>
          </a:prstGeom>
        </p:spPr>
        <p:txBody>
          <a:bodyPr wrap="none">
            <a:spAutoFit/>
          </a:bodyPr>
          <a:lstStyle/>
          <a:p>
            <a:r>
              <a:rPr lang="en-US" sz="2000" dirty="0"/>
              <a:t>(75)</a:t>
            </a:r>
          </a:p>
        </p:txBody>
      </p:sp>
      <p:sp>
        <p:nvSpPr>
          <p:cNvPr id="5" name="Rectangle 4"/>
          <p:cNvSpPr/>
          <p:nvPr/>
        </p:nvSpPr>
        <p:spPr>
          <a:xfrm>
            <a:off x="239025" y="1398032"/>
            <a:ext cx="8382000" cy="400110"/>
          </a:xfrm>
          <a:prstGeom prst="rect">
            <a:avLst/>
          </a:prstGeom>
        </p:spPr>
        <p:txBody>
          <a:bodyPr wrap="square">
            <a:spAutoFit/>
          </a:bodyPr>
          <a:lstStyle/>
          <a:p>
            <a:r>
              <a:rPr lang="en-US" sz="2000" dirty="0">
                <a:solidFill>
                  <a:srgbClr val="000000"/>
                </a:solidFill>
              </a:rPr>
              <a:t>The </a:t>
            </a:r>
            <a:r>
              <a:rPr lang="en-US" sz="2000" i="1" dirty="0" err="1">
                <a:solidFill>
                  <a:srgbClr val="000000"/>
                </a:solidFill>
              </a:rPr>
              <a:t>a</a:t>
            </a:r>
            <a:r>
              <a:rPr lang="en-US" sz="2000" i="1" baseline="-25000" dirty="0" err="1">
                <a:solidFill>
                  <a:srgbClr val="000000"/>
                </a:solidFill>
              </a:rPr>
              <a:t>R</a:t>
            </a:r>
            <a:r>
              <a:rPr lang="en-US" sz="2000" dirty="0">
                <a:solidFill>
                  <a:srgbClr val="000000"/>
                </a:solidFill>
              </a:rPr>
              <a:t> is given by Equation (75) and the sign convention is given in Tab.1.</a:t>
            </a:r>
            <a:endParaRPr lang="en-US" sz="2000" dirty="0">
              <a:solidFill>
                <a:srgbClr val="000000"/>
              </a:solidFill>
              <a:effectLst/>
            </a:endParaRPr>
          </a:p>
        </p:txBody>
      </p:sp>
      <p:graphicFrame>
        <p:nvGraphicFramePr>
          <p:cNvPr id="6" name="Table 5"/>
          <p:cNvGraphicFramePr>
            <a:graphicFrameLocks noGrp="1"/>
          </p:cNvGraphicFramePr>
          <p:nvPr>
            <p:extLst/>
          </p:nvPr>
        </p:nvGraphicFramePr>
        <p:xfrm>
          <a:off x="2450115" y="2408466"/>
          <a:ext cx="4572000" cy="111252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1192941749"/>
                    </a:ext>
                  </a:extLst>
                </a:gridCol>
                <a:gridCol w="1524000">
                  <a:extLst>
                    <a:ext uri="{9D8B030D-6E8A-4147-A177-3AD203B41FA5}">
                      <a16:colId xmlns:a16="http://schemas.microsoft.com/office/drawing/2014/main" val="1111058287"/>
                    </a:ext>
                  </a:extLst>
                </a:gridCol>
                <a:gridCol w="1524000">
                  <a:extLst>
                    <a:ext uri="{9D8B030D-6E8A-4147-A177-3AD203B41FA5}">
                      <a16:colId xmlns:a16="http://schemas.microsoft.com/office/drawing/2014/main" val="3862723762"/>
                    </a:ext>
                  </a:extLst>
                </a:gridCol>
              </a:tblGrid>
              <a:tr h="370840">
                <a:tc>
                  <a:txBody>
                    <a:bodyPr/>
                    <a:lstStyle/>
                    <a:p>
                      <a:pPr algn="ctr"/>
                      <a:endParaRPr lang="en-US" dirty="0"/>
                    </a:p>
                  </a:txBody>
                  <a:tcPr/>
                </a:tc>
                <a:tc>
                  <a:txBody>
                    <a:bodyPr/>
                    <a:lstStyle/>
                    <a:p>
                      <a:pPr algn="ctr"/>
                      <a:r>
                        <a:rPr lang="en-US" dirty="0"/>
                        <a:t>Type</a:t>
                      </a:r>
                      <a:r>
                        <a:rPr lang="en-US" baseline="0" dirty="0"/>
                        <a:t> A</a:t>
                      </a:r>
                      <a:endParaRPr lang="en-US" dirty="0"/>
                    </a:p>
                  </a:txBody>
                  <a:tcPr/>
                </a:tc>
                <a:tc>
                  <a:txBody>
                    <a:bodyPr/>
                    <a:lstStyle/>
                    <a:p>
                      <a:pPr algn="ctr"/>
                      <a:r>
                        <a:rPr lang="en-US" dirty="0"/>
                        <a:t>Type</a:t>
                      </a:r>
                      <a:r>
                        <a:rPr lang="en-US" baseline="0" dirty="0"/>
                        <a:t> B</a:t>
                      </a:r>
                      <a:endParaRPr lang="en-US" dirty="0"/>
                    </a:p>
                  </a:txBody>
                  <a:tcPr/>
                </a:tc>
                <a:extLst>
                  <a:ext uri="{0D108BD9-81ED-4DB2-BD59-A6C34878D82A}">
                    <a16:rowId xmlns:a16="http://schemas.microsoft.com/office/drawing/2014/main" val="2051776668"/>
                  </a:ext>
                </a:extLst>
              </a:tr>
              <a:tr h="370840">
                <a:tc>
                  <a:txBody>
                    <a:bodyPr/>
                    <a:lstStyle/>
                    <a:p>
                      <a:pPr algn="ctr"/>
                      <a:r>
                        <a:rPr lang="en-US" dirty="0"/>
                        <a:t>Raise</a:t>
                      </a:r>
                    </a:p>
                  </a:txBody>
                  <a:tcPr/>
                </a:tc>
                <a:tc>
                  <a:txBody>
                    <a:bodyPr/>
                    <a:lstStyle/>
                    <a:p>
                      <a:pPr algn="ctr"/>
                      <a:r>
                        <a:rPr lang="en-US" dirty="0"/>
                        <a:t>+</a:t>
                      </a:r>
                    </a:p>
                  </a:txBody>
                  <a:tcPr/>
                </a:tc>
                <a:tc>
                  <a:txBody>
                    <a:bodyPr/>
                    <a:lstStyle/>
                    <a:p>
                      <a:pPr algn="ctr"/>
                      <a:r>
                        <a:rPr lang="en-US" dirty="0"/>
                        <a:t>-</a:t>
                      </a:r>
                    </a:p>
                  </a:txBody>
                  <a:tcPr/>
                </a:tc>
                <a:extLst>
                  <a:ext uri="{0D108BD9-81ED-4DB2-BD59-A6C34878D82A}">
                    <a16:rowId xmlns:a16="http://schemas.microsoft.com/office/drawing/2014/main" val="2735901823"/>
                  </a:ext>
                </a:extLst>
              </a:tr>
              <a:tr h="370840">
                <a:tc>
                  <a:txBody>
                    <a:bodyPr/>
                    <a:lstStyle/>
                    <a:p>
                      <a:pPr algn="ctr"/>
                      <a:r>
                        <a:rPr lang="en-US" dirty="0"/>
                        <a:t>Lower</a:t>
                      </a:r>
                    </a:p>
                  </a:txBody>
                  <a:tcPr/>
                </a:tc>
                <a:tc>
                  <a:txBody>
                    <a:bodyPr/>
                    <a:lstStyle/>
                    <a:p>
                      <a:pPr algn="ctr"/>
                      <a:r>
                        <a:rPr lang="en-US" dirty="0"/>
                        <a:t>-</a:t>
                      </a:r>
                    </a:p>
                  </a:txBody>
                  <a:tcPr/>
                </a:tc>
                <a:tc>
                  <a:txBody>
                    <a:bodyPr/>
                    <a:lstStyle/>
                    <a:p>
                      <a:pPr algn="ctr"/>
                      <a:r>
                        <a:rPr lang="en-US" dirty="0"/>
                        <a:t>+</a:t>
                      </a:r>
                    </a:p>
                  </a:txBody>
                  <a:tcPr/>
                </a:tc>
                <a:extLst>
                  <a:ext uri="{0D108BD9-81ED-4DB2-BD59-A6C34878D82A}">
                    <a16:rowId xmlns:a16="http://schemas.microsoft.com/office/drawing/2014/main" val="2105320499"/>
                  </a:ext>
                </a:extLst>
              </a:tr>
            </a:tbl>
          </a:graphicData>
        </a:graphic>
      </p:graphicFrame>
      <mc:AlternateContent xmlns:mc="http://schemas.openxmlformats.org/markup-compatibility/2006" xmlns:a14="http://schemas.microsoft.com/office/drawing/2010/main">
        <mc:Choice Requires="a14">
          <p:sp>
            <p:nvSpPr>
              <p:cNvPr id="34" name="TextBox 33"/>
              <p:cNvSpPr txBox="1"/>
              <p:nvPr/>
            </p:nvSpPr>
            <p:spPr>
              <a:xfrm>
                <a:off x="1291241" y="2023122"/>
                <a:ext cx="6934200" cy="369332"/>
              </a:xfrm>
              <a:prstGeom prst="rect">
                <a:avLst/>
              </a:prstGeom>
              <a:noFill/>
            </p:spPr>
            <p:txBody>
              <a:bodyPr wrap="square" rtlCol="0">
                <a:spAutoFit/>
              </a:bodyPr>
              <a:lstStyle/>
              <a:p>
                <a:pPr algn="ctr"/>
                <a:r>
                  <a:rPr lang="en-US" sz="1800" dirty="0"/>
                  <a:t>Tab.</a:t>
                </a:r>
                <a:r>
                  <a:rPr lang="en-US" altLang="zh-CN" sz="1800" dirty="0"/>
                  <a:t>1</a:t>
                </a:r>
                <a:r>
                  <a:rPr lang="en-US" sz="1800" dirty="0"/>
                  <a:t> Sign Convention Table for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𝑎</m:t>
                        </m:r>
                      </m:e>
                      <m:sub>
                        <m:r>
                          <a:rPr lang="en-US" sz="1800" i="1">
                            <a:latin typeface="Cambria Math" panose="02040503050406030204" pitchFamily="18" charset="0"/>
                          </a:rPr>
                          <m:t>𝑅</m:t>
                        </m:r>
                      </m:sub>
                    </m:sSub>
                  </m:oMath>
                </a14:m>
                <a:r>
                  <a:rPr lang="en-US" sz="1800" dirty="0"/>
                  <a:t> </a:t>
                </a:r>
              </a:p>
            </p:txBody>
          </p:sp>
        </mc:Choice>
        <mc:Fallback xmlns="">
          <p:sp>
            <p:nvSpPr>
              <p:cNvPr id="34" name="TextBox 33"/>
              <p:cNvSpPr txBox="1">
                <a:spLocks noRot="1" noChangeAspect="1" noMove="1" noResize="1" noEditPoints="1" noAdjustHandles="1" noChangeArrowheads="1" noChangeShapeType="1" noTextEdit="1"/>
              </p:cNvSpPr>
              <p:nvPr/>
            </p:nvSpPr>
            <p:spPr>
              <a:xfrm>
                <a:off x="1291241" y="2023122"/>
                <a:ext cx="6934200" cy="369332"/>
              </a:xfrm>
              <a:prstGeom prst="rect">
                <a:avLst/>
              </a:prstGeom>
              <a:blipFill>
                <a:blip r:embed="rId3"/>
                <a:stretch>
                  <a:fillRect t="-10000" b="-26667"/>
                </a:stretch>
              </a:blipFill>
            </p:spPr>
            <p:txBody>
              <a:bodyPr/>
              <a:lstStyle/>
              <a:p>
                <a:r>
                  <a:rPr lang="en-US">
                    <a:noFill/>
                  </a:rPr>
                  <a:t> </a:t>
                </a:r>
              </a:p>
            </p:txBody>
          </p:sp>
        </mc:Fallback>
      </mc:AlternateContent>
      <p:sp>
        <p:nvSpPr>
          <p:cNvPr id="9"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4015298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81350" y="3791154"/>
            <a:ext cx="3467100" cy="2106408"/>
          </a:xfrm>
          <a:prstGeom prst="rect">
            <a:avLst/>
          </a:prstGeom>
        </p:spPr>
      </p:pic>
      <p:sp>
        <p:nvSpPr>
          <p:cNvPr id="3" name="Rectangle 2"/>
          <p:cNvSpPr/>
          <p:nvPr/>
        </p:nvSpPr>
        <p:spPr>
          <a:xfrm>
            <a:off x="152400" y="124480"/>
            <a:ext cx="4533613" cy="584775"/>
          </a:xfrm>
          <a:prstGeom prst="rect">
            <a:avLst/>
          </a:prstGeom>
        </p:spPr>
        <p:txBody>
          <a:bodyPr wrap="none">
            <a:spAutoFit/>
          </a:bodyPr>
          <a:lstStyle/>
          <a:p>
            <a:r>
              <a:rPr lang="en-US" sz="3200" dirty="0">
                <a:solidFill>
                  <a:srgbClr val="C8102E"/>
                </a:solidFill>
                <a:latin typeface="+mj-lt"/>
                <a:ea typeface="+mj-ea"/>
                <a:cs typeface="+mj-cs"/>
              </a:rPr>
              <a:t>Line Drop Compensator</a:t>
            </a:r>
          </a:p>
        </p:txBody>
      </p:sp>
      <p:sp>
        <p:nvSpPr>
          <p:cNvPr id="4" name="Slide Number Placeholder 3"/>
          <p:cNvSpPr>
            <a:spLocks noGrp="1"/>
          </p:cNvSpPr>
          <p:nvPr>
            <p:ph type="sldNum" sz="quarter" idx="12"/>
          </p:nvPr>
        </p:nvSpPr>
        <p:spPr/>
        <p:txBody>
          <a:bodyPr/>
          <a:lstStyle/>
          <a:p>
            <a:fld id="{5B7A2384-8C5D-49F6-8259-B9A64ECD4852}" type="slidenum">
              <a:rPr lang="en-US" smtClean="0"/>
              <a:t>52</a:t>
            </a:fld>
            <a:endParaRPr lang="en-US" dirty="0"/>
          </a:p>
        </p:txBody>
      </p:sp>
      <p:sp>
        <p:nvSpPr>
          <p:cNvPr id="5" name="Rectangle 4"/>
          <p:cNvSpPr/>
          <p:nvPr/>
        </p:nvSpPr>
        <p:spPr>
          <a:xfrm>
            <a:off x="165538" y="647700"/>
            <a:ext cx="8597462" cy="3477875"/>
          </a:xfrm>
          <a:prstGeom prst="rect">
            <a:avLst/>
          </a:prstGeom>
        </p:spPr>
        <p:txBody>
          <a:bodyPr wrap="square">
            <a:spAutoFit/>
          </a:bodyPr>
          <a:lstStyle/>
          <a:p>
            <a:pPr marL="285750" indent="-285750" algn="just">
              <a:buFont typeface="Arial" panose="020B0604020202020204" pitchFamily="34" charset="0"/>
              <a:buChar char="•"/>
            </a:pPr>
            <a:r>
              <a:rPr lang="en-US" sz="2000" dirty="0"/>
              <a:t>The changing of taps on a regulator is controlled by the “line drop compensator.” </a:t>
            </a:r>
          </a:p>
          <a:p>
            <a:pPr marL="285750" indent="-285750" algn="just">
              <a:buFont typeface="Arial" panose="020B0604020202020204" pitchFamily="34" charset="0"/>
              <a:buChar char="•"/>
            </a:pPr>
            <a:r>
              <a:rPr lang="en-US" sz="2000" dirty="0"/>
              <a:t>Fig.11 shows an analog circuit of the compensator circuit and how it is connected to the distribution line through a potential transformer and a current transformer. </a:t>
            </a:r>
          </a:p>
          <a:p>
            <a:pPr marL="285750" indent="-285750" algn="just">
              <a:buFont typeface="Arial" panose="020B0604020202020204" pitchFamily="34" charset="0"/>
              <a:buChar char="•"/>
            </a:pPr>
            <a:r>
              <a:rPr lang="en-US" sz="2000" dirty="0"/>
              <a:t>Older regulators are controlled by an analog compensator circuit. Modern regulators are controlled by a digital compensator. The digital compensators require the same settings as the analog, because it is easy to visualize, the analog circuit will be used in this section. However, understand that the modern digital compensators perform the same function for changing the taps on the regulators.</a:t>
            </a:r>
          </a:p>
        </p:txBody>
      </p:sp>
      <p:sp>
        <p:nvSpPr>
          <p:cNvPr id="31" name="TextBox 30"/>
          <p:cNvSpPr txBox="1"/>
          <p:nvPr/>
        </p:nvSpPr>
        <p:spPr>
          <a:xfrm>
            <a:off x="1447800" y="5752782"/>
            <a:ext cx="6934200" cy="369332"/>
          </a:xfrm>
          <a:prstGeom prst="rect">
            <a:avLst/>
          </a:prstGeom>
          <a:noFill/>
        </p:spPr>
        <p:txBody>
          <a:bodyPr wrap="square" rtlCol="0">
            <a:spAutoFit/>
          </a:bodyPr>
          <a:lstStyle/>
          <a:p>
            <a:pPr algn="ctr"/>
            <a:r>
              <a:rPr lang="en-US" sz="1800" dirty="0"/>
              <a:t>Fig.</a:t>
            </a:r>
            <a:r>
              <a:rPr lang="en-US" altLang="zh-CN" sz="1800" dirty="0"/>
              <a:t>11</a:t>
            </a:r>
            <a:r>
              <a:rPr lang="en-US" sz="1800" dirty="0"/>
              <a:t> Line drop compensator circuit</a:t>
            </a:r>
          </a:p>
        </p:txBody>
      </p:sp>
      <p:sp>
        <p:nvSpPr>
          <p:cNvPr id="7"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8885090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67000" y="4413517"/>
            <a:ext cx="2743200" cy="1666608"/>
          </a:xfrm>
          <a:prstGeom prst="rect">
            <a:avLst/>
          </a:prstGeom>
        </p:spPr>
      </p:pic>
      <p:sp>
        <p:nvSpPr>
          <p:cNvPr id="3" name="Rectangle 2"/>
          <p:cNvSpPr/>
          <p:nvPr/>
        </p:nvSpPr>
        <p:spPr>
          <a:xfrm>
            <a:off x="152400" y="124480"/>
            <a:ext cx="4533613" cy="584775"/>
          </a:xfrm>
          <a:prstGeom prst="rect">
            <a:avLst/>
          </a:prstGeom>
        </p:spPr>
        <p:txBody>
          <a:bodyPr wrap="none">
            <a:spAutoFit/>
          </a:bodyPr>
          <a:lstStyle/>
          <a:p>
            <a:r>
              <a:rPr lang="en-US" sz="3200" dirty="0">
                <a:solidFill>
                  <a:srgbClr val="C8102E"/>
                </a:solidFill>
                <a:latin typeface="+mj-lt"/>
                <a:ea typeface="+mj-ea"/>
                <a:cs typeface="+mj-cs"/>
              </a:rPr>
              <a:t>Line Drop Compensator</a:t>
            </a:r>
          </a:p>
        </p:txBody>
      </p:sp>
      <p:sp>
        <p:nvSpPr>
          <p:cNvPr id="4" name="Slide Number Placeholder 3"/>
          <p:cNvSpPr>
            <a:spLocks noGrp="1"/>
          </p:cNvSpPr>
          <p:nvPr>
            <p:ph type="sldNum" sz="quarter" idx="12"/>
          </p:nvPr>
        </p:nvSpPr>
        <p:spPr/>
        <p:txBody>
          <a:bodyPr/>
          <a:lstStyle/>
          <a:p>
            <a:fld id="{5B7A2384-8C5D-49F6-8259-B9A64ECD4852}" type="slidenum">
              <a:rPr lang="en-US" smtClean="0"/>
              <a:t>53</a:t>
            </a:fld>
            <a:endParaRPr lang="en-US" dirty="0"/>
          </a:p>
        </p:txBody>
      </p:sp>
      <p:sp>
        <p:nvSpPr>
          <p:cNvPr id="5" name="Rectangle 4"/>
          <p:cNvSpPr/>
          <p:nvPr/>
        </p:nvSpPr>
        <p:spPr>
          <a:xfrm>
            <a:off x="304800" y="647700"/>
            <a:ext cx="8229600" cy="4093428"/>
          </a:xfrm>
          <a:prstGeom prst="rect">
            <a:avLst/>
          </a:prstGeom>
        </p:spPr>
        <p:txBody>
          <a:bodyPr wrap="square">
            <a:spAutoFit/>
          </a:bodyPr>
          <a:lstStyle/>
          <a:p>
            <a:pPr marL="285750" indent="-285750" algn="just">
              <a:buFont typeface="Arial" panose="020B0604020202020204" pitchFamily="34" charset="0"/>
              <a:buChar char="•"/>
            </a:pPr>
            <a:r>
              <a:rPr lang="en-US" sz="2000" dirty="0"/>
              <a:t>The purpose of the line drop compensator is to model the voltage drop of the distribution line from the regulator to the “load center.” The compensator is an analog circuit that is a scale model of the line circuit. </a:t>
            </a:r>
          </a:p>
          <a:p>
            <a:pPr marL="285750" indent="-285750" algn="just">
              <a:buFont typeface="Arial" panose="020B0604020202020204" pitchFamily="34" charset="0"/>
              <a:buChar char="•"/>
            </a:pPr>
            <a:r>
              <a:rPr lang="en-US" sz="2000" dirty="0"/>
              <a:t>The compensator input voltage is typically 120 V, which requires the potential transformer in Fig.11 to reduce the rated voltage down to 120 V. For a regulator connected line to ground, the rated voltage is the nominal line-to-neutral voltage, while for a regulator connected line to line, the rated voltage is the line-to-line voltage. </a:t>
            </a:r>
          </a:p>
          <a:p>
            <a:pPr marL="285750" indent="-285750" algn="just">
              <a:buFont typeface="Arial" panose="020B0604020202020204" pitchFamily="34" charset="0"/>
              <a:buChar char="•"/>
            </a:pPr>
            <a:r>
              <a:rPr lang="en-US" sz="2000" dirty="0"/>
              <a:t>The current transformer turns ratio is specified as </a:t>
            </a:r>
            <a:r>
              <a:rPr lang="en-US" sz="2000" i="1" dirty="0"/>
              <a:t>CT</a:t>
            </a:r>
            <a:r>
              <a:rPr lang="en-US" sz="2000" i="1" baseline="-25000" dirty="0"/>
              <a:t>P</a:t>
            </a:r>
            <a:r>
              <a:rPr lang="en-US" sz="2000" dirty="0"/>
              <a:t>: </a:t>
            </a:r>
            <a:r>
              <a:rPr lang="en-US" sz="2000" i="1" dirty="0"/>
              <a:t>CT</a:t>
            </a:r>
            <a:r>
              <a:rPr lang="en-US" sz="2000" i="1" baseline="-25000" dirty="0"/>
              <a:t>S</a:t>
            </a:r>
            <a:r>
              <a:rPr lang="en-US" sz="2000" dirty="0"/>
              <a:t> where the primary rating (</a:t>
            </a:r>
            <a:r>
              <a:rPr lang="en-US" sz="2000" i="1" dirty="0"/>
              <a:t>CT</a:t>
            </a:r>
            <a:r>
              <a:rPr lang="en-US" sz="2000" i="1" baseline="-25000" dirty="0"/>
              <a:t>P</a:t>
            </a:r>
            <a:r>
              <a:rPr lang="en-US" sz="2000" dirty="0"/>
              <a:t>) will typically be the rated current of the feeder. </a:t>
            </a:r>
          </a:p>
          <a:p>
            <a:pPr marL="285750" indent="-285750" algn="just">
              <a:buFont typeface="Arial" panose="020B0604020202020204" pitchFamily="34" charset="0"/>
              <a:buChar char="•"/>
            </a:pPr>
            <a:r>
              <a:rPr lang="en-US" sz="2000" dirty="0"/>
              <a:t>The setting that is most critical is that of </a:t>
            </a:r>
            <a:r>
              <a:rPr lang="en-US" sz="2000" i="1" dirty="0"/>
              <a:t>R</a:t>
            </a:r>
            <a:r>
              <a:rPr lang="en-US" sz="2000" dirty="0"/>
              <a:t>′ and </a:t>
            </a:r>
            <a:r>
              <a:rPr lang="en-US" sz="2000" i="1" dirty="0"/>
              <a:t>X</a:t>
            </a:r>
            <a:r>
              <a:rPr lang="en-US" sz="2000" dirty="0"/>
              <a:t>′ calibrated in volts. These values must represent the equivalent impedance from the regulator to the load center.</a:t>
            </a:r>
          </a:p>
        </p:txBody>
      </p:sp>
      <p:sp>
        <p:nvSpPr>
          <p:cNvPr id="31" name="TextBox 30"/>
          <p:cNvSpPr txBox="1"/>
          <p:nvPr/>
        </p:nvSpPr>
        <p:spPr>
          <a:xfrm>
            <a:off x="5486400" y="4941182"/>
            <a:ext cx="2514600" cy="646331"/>
          </a:xfrm>
          <a:prstGeom prst="rect">
            <a:avLst/>
          </a:prstGeom>
          <a:noFill/>
        </p:spPr>
        <p:txBody>
          <a:bodyPr wrap="square" rtlCol="0">
            <a:spAutoFit/>
          </a:bodyPr>
          <a:lstStyle/>
          <a:p>
            <a:pPr algn="ctr"/>
            <a:r>
              <a:rPr lang="en-US" sz="1800" dirty="0"/>
              <a:t>Fig.</a:t>
            </a:r>
            <a:r>
              <a:rPr lang="en-US" altLang="zh-CN" sz="1800" dirty="0"/>
              <a:t>11</a:t>
            </a:r>
            <a:r>
              <a:rPr lang="en-US" sz="1800" dirty="0"/>
              <a:t> Line drop compensator circuit</a:t>
            </a:r>
          </a:p>
        </p:txBody>
      </p:sp>
      <p:sp>
        <p:nvSpPr>
          <p:cNvPr id="7"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9712945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4533613" cy="584775"/>
          </a:xfrm>
          <a:prstGeom prst="rect">
            <a:avLst/>
          </a:prstGeom>
        </p:spPr>
        <p:txBody>
          <a:bodyPr wrap="none">
            <a:spAutoFit/>
          </a:bodyPr>
          <a:lstStyle/>
          <a:p>
            <a:r>
              <a:rPr lang="en-US" sz="3200" dirty="0">
                <a:solidFill>
                  <a:srgbClr val="C8102E"/>
                </a:solidFill>
                <a:latin typeface="+mj-lt"/>
                <a:ea typeface="+mj-ea"/>
                <a:cs typeface="+mj-cs"/>
              </a:rPr>
              <a:t>Line Drop Compensator</a:t>
            </a:r>
          </a:p>
        </p:txBody>
      </p:sp>
      <p:sp>
        <p:nvSpPr>
          <p:cNvPr id="4" name="Slide Number Placeholder 3"/>
          <p:cNvSpPr>
            <a:spLocks noGrp="1"/>
          </p:cNvSpPr>
          <p:nvPr>
            <p:ph type="sldNum" sz="quarter" idx="12"/>
          </p:nvPr>
        </p:nvSpPr>
        <p:spPr/>
        <p:txBody>
          <a:bodyPr/>
          <a:lstStyle/>
          <a:p>
            <a:fld id="{5B7A2384-8C5D-49F6-8259-B9A64ECD4852}" type="slidenum">
              <a:rPr lang="en-US" smtClean="0"/>
              <a:t>54</a:t>
            </a:fld>
            <a:endParaRPr lang="en-US" dirty="0"/>
          </a:p>
        </p:txBody>
      </p:sp>
      <p:sp>
        <p:nvSpPr>
          <p:cNvPr id="5" name="Rectangle 4"/>
          <p:cNvSpPr/>
          <p:nvPr/>
        </p:nvSpPr>
        <p:spPr>
          <a:xfrm>
            <a:off x="304800" y="597922"/>
            <a:ext cx="8445062" cy="3785652"/>
          </a:xfrm>
          <a:prstGeom prst="rect">
            <a:avLst/>
          </a:prstGeom>
        </p:spPr>
        <p:txBody>
          <a:bodyPr wrap="square">
            <a:spAutoFit/>
          </a:bodyPr>
          <a:lstStyle/>
          <a:p>
            <a:pPr marL="285750" indent="-285750" algn="just">
              <a:buFont typeface="Arial" panose="020B0604020202020204" pitchFamily="34" charset="0"/>
              <a:buChar char="•"/>
            </a:pPr>
            <a:r>
              <a:rPr lang="en-US" sz="2000" dirty="0"/>
              <a:t>The basic requirement is to force the per-unit line impedance to be equal to the per-unit compensator impedance. </a:t>
            </a:r>
          </a:p>
          <a:p>
            <a:pPr marL="285750" indent="-285750" algn="just">
              <a:buFont typeface="Arial" panose="020B0604020202020204" pitchFamily="34" charset="0"/>
              <a:buChar char="•"/>
            </a:pPr>
            <a:r>
              <a:rPr lang="en-US" sz="2000" dirty="0"/>
              <a:t>In order to cause this to happen, it is essential that a consistent set of base values be developed wherein the per-unit voltage and currents in the line and in the compensator are equal. </a:t>
            </a:r>
          </a:p>
          <a:p>
            <a:pPr marL="285750" indent="-285750" algn="just">
              <a:buFont typeface="Arial" panose="020B0604020202020204" pitchFamily="34" charset="0"/>
              <a:buChar char="•"/>
            </a:pPr>
            <a:r>
              <a:rPr lang="en-US" sz="2000" dirty="0"/>
              <a:t>The consistent set of base values is determined by selecting a base voltage and current for the line circuit and then computing the base voltage and current in the compensator by dividing the system base values by the potential transformer ratio and current transformer ratio, respectively. For regulators connected line to ground, the base system voltage is selected as the rated line-to-neutral voltage (</a:t>
            </a:r>
            <a:r>
              <a:rPr lang="en-US" sz="2000" i="1" dirty="0"/>
              <a:t>V</a:t>
            </a:r>
            <a:r>
              <a:rPr lang="en-US" sz="2000" i="1" baseline="-25000" dirty="0"/>
              <a:t>LN</a:t>
            </a:r>
            <a:r>
              <a:rPr lang="en-US" sz="2000" dirty="0"/>
              <a:t>), and the base system current is selected as the rating of the primary winding of the current transformer (</a:t>
            </a:r>
            <a:r>
              <a:rPr lang="en-US" sz="2000" i="1" dirty="0"/>
              <a:t>CT</a:t>
            </a:r>
            <a:r>
              <a:rPr lang="en-US" sz="2000" i="1" baseline="-25000" dirty="0"/>
              <a:t>P</a:t>
            </a:r>
            <a:r>
              <a:rPr lang="en-US" sz="2000" dirty="0"/>
              <a:t>). </a:t>
            </a:r>
          </a:p>
        </p:txBody>
      </p:sp>
      <p:sp>
        <p:nvSpPr>
          <p:cNvPr id="31" name="TextBox 30"/>
          <p:cNvSpPr txBox="1"/>
          <p:nvPr/>
        </p:nvSpPr>
        <p:spPr>
          <a:xfrm>
            <a:off x="5501640" y="4908386"/>
            <a:ext cx="2819400" cy="646331"/>
          </a:xfrm>
          <a:prstGeom prst="rect">
            <a:avLst/>
          </a:prstGeom>
          <a:noFill/>
        </p:spPr>
        <p:txBody>
          <a:bodyPr wrap="square" rtlCol="0">
            <a:spAutoFit/>
          </a:bodyPr>
          <a:lstStyle/>
          <a:p>
            <a:pPr algn="ctr"/>
            <a:r>
              <a:rPr lang="en-US" sz="1800" dirty="0"/>
              <a:t>Fig.</a:t>
            </a:r>
            <a:r>
              <a:rPr lang="en-US" altLang="zh-CN" sz="1800" dirty="0"/>
              <a:t>11</a:t>
            </a:r>
            <a:r>
              <a:rPr lang="en-US" sz="1800" dirty="0"/>
              <a:t> Line drop compensator circuit</a:t>
            </a:r>
          </a:p>
        </p:txBody>
      </p:sp>
      <p:pic>
        <p:nvPicPr>
          <p:cNvPr id="2" name="Picture 1"/>
          <p:cNvPicPr>
            <a:picLocks noChangeAspect="1"/>
          </p:cNvPicPr>
          <p:nvPr/>
        </p:nvPicPr>
        <p:blipFill>
          <a:blip r:embed="rId2"/>
          <a:stretch>
            <a:fillRect/>
          </a:stretch>
        </p:blipFill>
        <p:spPr>
          <a:xfrm>
            <a:off x="2606040" y="4298067"/>
            <a:ext cx="2895600" cy="1759198"/>
          </a:xfrm>
          <a:prstGeom prst="rect">
            <a:avLst/>
          </a:prstGeom>
        </p:spPr>
      </p:pic>
      <p:sp>
        <p:nvSpPr>
          <p:cNvPr id="7"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14051128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4533613" cy="584775"/>
          </a:xfrm>
          <a:prstGeom prst="rect">
            <a:avLst/>
          </a:prstGeom>
        </p:spPr>
        <p:txBody>
          <a:bodyPr wrap="none">
            <a:spAutoFit/>
          </a:bodyPr>
          <a:lstStyle/>
          <a:p>
            <a:r>
              <a:rPr lang="en-US" sz="3200" dirty="0">
                <a:solidFill>
                  <a:srgbClr val="C8102E"/>
                </a:solidFill>
                <a:latin typeface="+mj-lt"/>
                <a:ea typeface="+mj-ea"/>
                <a:cs typeface="+mj-cs"/>
              </a:rPr>
              <a:t>Line Drop Compensator</a:t>
            </a:r>
          </a:p>
        </p:txBody>
      </p:sp>
      <p:sp>
        <p:nvSpPr>
          <p:cNvPr id="4" name="Slide Number Placeholder 3"/>
          <p:cNvSpPr>
            <a:spLocks noGrp="1"/>
          </p:cNvSpPr>
          <p:nvPr>
            <p:ph type="sldNum" sz="quarter" idx="12"/>
          </p:nvPr>
        </p:nvSpPr>
        <p:spPr/>
        <p:txBody>
          <a:bodyPr/>
          <a:lstStyle/>
          <a:p>
            <a:fld id="{5B7A2384-8C5D-49F6-8259-B9A64ECD4852}" type="slidenum">
              <a:rPr lang="en-US" smtClean="0"/>
              <a:t>55</a:t>
            </a:fld>
            <a:endParaRPr lang="en-US" dirty="0"/>
          </a:p>
        </p:txBody>
      </p:sp>
      <p:sp>
        <p:nvSpPr>
          <p:cNvPr id="5" name="Rectangle 4"/>
          <p:cNvSpPr/>
          <p:nvPr/>
        </p:nvSpPr>
        <p:spPr>
          <a:xfrm>
            <a:off x="76200" y="603875"/>
            <a:ext cx="8978462" cy="707886"/>
          </a:xfrm>
          <a:prstGeom prst="rect">
            <a:avLst/>
          </a:prstGeom>
        </p:spPr>
        <p:txBody>
          <a:bodyPr wrap="square">
            <a:spAutoFit/>
          </a:bodyPr>
          <a:lstStyle/>
          <a:p>
            <a:r>
              <a:rPr lang="en-US" sz="2000" dirty="0"/>
              <a:t>Tab.2 gives “table of base values” and employs these rules for a regulator connected line to ground.</a:t>
            </a:r>
          </a:p>
        </p:txBody>
      </p:sp>
      <p:sp>
        <p:nvSpPr>
          <p:cNvPr id="31" name="TextBox 30"/>
          <p:cNvSpPr txBox="1"/>
          <p:nvPr/>
        </p:nvSpPr>
        <p:spPr>
          <a:xfrm>
            <a:off x="1295400" y="1606490"/>
            <a:ext cx="6934200" cy="400110"/>
          </a:xfrm>
          <a:prstGeom prst="rect">
            <a:avLst/>
          </a:prstGeom>
          <a:noFill/>
        </p:spPr>
        <p:txBody>
          <a:bodyPr wrap="square" rtlCol="0">
            <a:spAutoFit/>
          </a:bodyPr>
          <a:lstStyle/>
          <a:p>
            <a:pPr algn="ctr"/>
            <a:r>
              <a:rPr lang="en-US" sz="2000" dirty="0"/>
              <a:t>Tab.</a:t>
            </a:r>
            <a:r>
              <a:rPr lang="en-US" altLang="zh-CN" sz="2000" dirty="0"/>
              <a:t>2</a:t>
            </a:r>
            <a:r>
              <a:rPr lang="en-US" sz="2000" dirty="0"/>
              <a:t> Table of Base Values</a:t>
            </a: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2494399855"/>
                  </p:ext>
                </p:extLst>
              </p:nvPr>
            </p:nvGraphicFramePr>
            <p:xfrm>
              <a:off x="1371600" y="2057400"/>
              <a:ext cx="6629400" cy="2042859"/>
            </p:xfrm>
            <a:graphic>
              <a:graphicData uri="http://schemas.openxmlformats.org/drawingml/2006/table">
                <a:tbl>
                  <a:tblPr firstRow="1" bandRow="1">
                    <a:tableStyleId>{5C22544A-7EE6-4342-B048-85BDC9FD1C3A}</a:tableStyleId>
                  </a:tblPr>
                  <a:tblGrid>
                    <a:gridCol w="1341664">
                      <a:extLst>
                        <a:ext uri="{9D8B030D-6E8A-4147-A177-3AD203B41FA5}">
                          <a16:colId xmlns:a16="http://schemas.microsoft.com/office/drawing/2014/main" val="3010374327"/>
                        </a:ext>
                      </a:extLst>
                    </a:gridCol>
                    <a:gridCol w="2525486">
                      <a:extLst>
                        <a:ext uri="{9D8B030D-6E8A-4147-A177-3AD203B41FA5}">
                          <a16:colId xmlns:a16="http://schemas.microsoft.com/office/drawing/2014/main" val="27502077"/>
                        </a:ext>
                      </a:extLst>
                    </a:gridCol>
                    <a:gridCol w="2762250">
                      <a:extLst>
                        <a:ext uri="{9D8B030D-6E8A-4147-A177-3AD203B41FA5}">
                          <a16:colId xmlns:a16="http://schemas.microsoft.com/office/drawing/2014/main" val="937788778"/>
                        </a:ext>
                      </a:extLst>
                    </a:gridCol>
                  </a:tblGrid>
                  <a:tr h="370840">
                    <a:tc>
                      <a:txBody>
                        <a:bodyPr/>
                        <a:lstStyle/>
                        <a:p>
                          <a:r>
                            <a:rPr lang="en-US" dirty="0"/>
                            <a:t>Base</a:t>
                          </a:r>
                        </a:p>
                      </a:txBody>
                      <a:tcPr/>
                    </a:tc>
                    <a:tc>
                      <a:txBody>
                        <a:bodyPr/>
                        <a:lstStyle/>
                        <a:p>
                          <a:r>
                            <a:rPr lang="en-US" dirty="0"/>
                            <a:t>Line Circuit</a:t>
                          </a:r>
                          <a:r>
                            <a:rPr lang="en-US" baseline="0" dirty="0"/>
                            <a:t> </a:t>
                          </a:r>
                          <a:endParaRPr lang="en-US" dirty="0"/>
                        </a:p>
                      </a:txBody>
                      <a:tcPr/>
                    </a:tc>
                    <a:tc>
                      <a:txBody>
                        <a:bodyPr/>
                        <a:lstStyle/>
                        <a:p>
                          <a:r>
                            <a:rPr lang="en-US" dirty="0"/>
                            <a:t>Compensator Circuit</a:t>
                          </a:r>
                        </a:p>
                      </a:txBody>
                      <a:tcPr/>
                    </a:tc>
                    <a:extLst>
                      <a:ext uri="{0D108BD9-81ED-4DB2-BD59-A6C34878D82A}">
                        <a16:rowId xmlns:a16="http://schemas.microsoft.com/office/drawing/2014/main" val="2937749031"/>
                      </a:ext>
                    </a:extLst>
                  </a:tr>
                  <a:tr h="370840">
                    <a:tc>
                      <a:txBody>
                        <a:bodyPr/>
                        <a:lstStyle/>
                        <a:p>
                          <a:r>
                            <a:rPr lang="en-US" dirty="0"/>
                            <a:t>Voltage</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𝐿𝑁</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𝐿𝑁</m:t>
                                        </m:r>
                                      </m:sub>
                                    </m:sSub>
                                  </m:num>
                                  <m:den>
                                    <m:sSub>
                                      <m:sSubPr>
                                        <m:ctrlPr>
                                          <a:rPr lang="en-US"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𝑃𝑇</m:t>
                                        </m:r>
                                      </m:sub>
                                    </m:sSub>
                                  </m:den>
                                </m:f>
                              </m:oMath>
                            </m:oMathPara>
                          </a14:m>
                          <a:endParaRPr lang="en-US" dirty="0"/>
                        </a:p>
                      </a:txBody>
                      <a:tcPr/>
                    </a:tc>
                    <a:extLst>
                      <a:ext uri="{0D108BD9-81ED-4DB2-BD59-A6C34878D82A}">
                        <a16:rowId xmlns:a16="http://schemas.microsoft.com/office/drawing/2014/main" val="3484417330"/>
                      </a:ext>
                    </a:extLst>
                  </a:tr>
                  <a:tr h="370840">
                    <a:tc>
                      <a:txBody>
                        <a:bodyPr/>
                        <a:lstStyle/>
                        <a:p>
                          <a:r>
                            <a:rPr lang="en-US" dirty="0"/>
                            <a:t>Current</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𝐶𝑇</m:t>
                                    </m:r>
                                  </m:e>
                                  <m:sub>
                                    <m:r>
                                      <a:rPr lang="en-US" b="0" i="1" smtClean="0">
                                        <a:latin typeface="Cambria Math" panose="02040503050406030204" pitchFamily="18" charset="0"/>
                                      </a:rPr>
                                      <m:t>𝑃</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𝐶𝑇</m:t>
                                    </m:r>
                                  </m:e>
                                  <m:sub>
                                    <m:r>
                                      <m:rPr>
                                        <m:sty m:val="p"/>
                                      </m:rPr>
                                      <a:rPr lang="en-US" altLang="zh-CN" b="0" i="1" smtClean="0">
                                        <a:latin typeface="Cambria Math" panose="02040503050406030204" pitchFamily="18" charset="0"/>
                                      </a:rPr>
                                      <m:t>s</m:t>
                                    </m:r>
                                  </m:sub>
                                </m:sSub>
                              </m:oMath>
                            </m:oMathPara>
                          </a14:m>
                          <a:endParaRPr lang="en-US" dirty="0"/>
                        </a:p>
                      </a:txBody>
                      <a:tcPr/>
                    </a:tc>
                    <a:extLst>
                      <a:ext uri="{0D108BD9-81ED-4DB2-BD59-A6C34878D82A}">
                        <a16:rowId xmlns:a16="http://schemas.microsoft.com/office/drawing/2014/main" val="4213462063"/>
                      </a:ext>
                    </a:extLst>
                  </a:tr>
                  <a:tr h="370840">
                    <a:tc>
                      <a:txBody>
                        <a:bodyPr/>
                        <a:lstStyle/>
                        <a:p>
                          <a:r>
                            <a:rPr lang="en-US" dirty="0"/>
                            <a:t>Impedance</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𝑍𝑏𝑎𝑠𝑒</m:t>
                                    </m:r>
                                  </m:e>
                                  <m:sub>
                                    <m:r>
                                      <a:rPr lang="en-US" b="0" i="1" smtClean="0">
                                        <a:latin typeface="Cambria Math" panose="02040503050406030204" pitchFamily="18" charset="0"/>
                                      </a:rPr>
                                      <m:t>𝑙𝑖𝑛𝑒</m:t>
                                    </m:r>
                                  </m:sub>
                                </m:sSub>
                                <m:r>
                                  <a:rPr lang="en-US" b="0" i="1" smtClean="0">
                                    <a:latin typeface="Cambria Math" panose="02040503050406030204" pitchFamily="18" charset="0"/>
                                  </a:rPr>
                                  <m:t>=</m:t>
                                </m:r>
                                <m:f>
                                  <m:fPr>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𝐿𝑁</m:t>
                                        </m:r>
                                      </m:sub>
                                    </m:sSub>
                                  </m:num>
                                  <m:den>
                                    <m:sSub>
                                      <m:sSubPr>
                                        <m:ctrlPr>
                                          <a:rPr lang="en-US" i="1" smtClean="0">
                                            <a:latin typeface="Cambria Math" panose="02040503050406030204" pitchFamily="18" charset="0"/>
                                          </a:rPr>
                                        </m:ctrlPr>
                                      </m:sSubPr>
                                      <m:e>
                                        <m:r>
                                          <a:rPr lang="en-US" b="0" i="1" smtClean="0">
                                            <a:latin typeface="Cambria Math" panose="02040503050406030204" pitchFamily="18" charset="0"/>
                                          </a:rPr>
                                          <m:t>𝐶𝑇</m:t>
                                        </m:r>
                                      </m:e>
                                      <m:sub>
                                        <m:r>
                                          <a:rPr lang="en-US" b="0" i="1" smtClean="0">
                                            <a:latin typeface="Cambria Math" panose="02040503050406030204" pitchFamily="18" charset="0"/>
                                          </a:rPr>
                                          <m:t>𝑃</m:t>
                                        </m:r>
                                      </m:sub>
                                    </m:sSub>
                                  </m:den>
                                </m:f>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𝑍𝑏𝑎𝑠𝑒</m:t>
                                    </m:r>
                                  </m:e>
                                  <m:sub>
                                    <m:r>
                                      <a:rPr lang="en-US" b="0" i="1" smtClean="0">
                                        <a:latin typeface="Cambria Math" panose="02040503050406030204" pitchFamily="18" charset="0"/>
                                      </a:rPr>
                                      <m:t>𝑐𝑜𝑚𝑝</m:t>
                                    </m:r>
                                  </m:sub>
                                </m:sSub>
                                <m:r>
                                  <a:rPr lang="en-US" b="0" i="1" smtClean="0">
                                    <a:latin typeface="Cambria Math" panose="02040503050406030204" pitchFamily="18" charset="0"/>
                                  </a:rPr>
                                  <m:t>=</m:t>
                                </m:r>
                                <m:f>
                                  <m:fPr>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𝐿𝑁</m:t>
                                        </m:r>
                                      </m:sub>
                                    </m:sSub>
                                  </m:num>
                                  <m:den>
                                    <m:sSub>
                                      <m:sSubPr>
                                        <m:ctrlPr>
                                          <a:rPr lang="en-US"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𝑃𝑇</m:t>
                                        </m:r>
                                      </m:sub>
                                    </m:sSub>
                                    <m:r>
                                      <a:rPr lang="en-US"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𝐶𝑇</m:t>
                                        </m:r>
                                      </m:e>
                                      <m:sub>
                                        <m:r>
                                          <a:rPr lang="en-US" b="0" i="1" smtClean="0">
                                            <a:latin typeface="Cambria Math" panose="02040503050406030204" pitchFamily="18" charset="0"/>
                                          </a:rPr>
                                          <m:t>𝑠</m:t>
                                        </m:r>
                                      </m:sub>
                                    </m:sSub>
                                  </m:den>
                                </m:f>
                              </m:oMath>
                            </m:oMathPara>
                          </a14:m>
                          <a:endParaRPr lang="en-US" dirty="0"/>
                        </a:p>
                      </a:txBody>
                      <a:tcPr/>
                    </a:tc>
                    <a:extLst>
                      <a:ext uri="{0D108BD9-81ED-4DB2-BD59-A6C34878D82A}">
                        <a16:rowId xmlns:a16="http://schemas.microsoft.com/office/drawing/2014/main" val="3977841666"/>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2494399855"/>
                  </p:ext>
                </p:extLst>
              </p:nvPr>
            </p:nvGraphicFramePr>
            <p:xfrm>
              <a:off x="1371600" y="2057400"/>
              <a:ext cx="6629400" cy="2042859"/>
            </p:xfrm>
            <a:graphic>
              <a:graphicData uri="http://schemas.openxmlformats.org/drawingml/2006/table">
                <a:tbl>
                  <a:tblPr firstRow="1" bandRow="1">
                    <a:tableStyleId>{5C22544A-7EE6-4342-B048-85BDC9FD1C3A}</a:tableStyleId>
                  </a:tblPr>
                  <a:tblGrid>
                    <a:gridCol w="1341664">
                      <a:extLst>
                        <a:ext uri="{9D8B030D-6E8A-4147-A177-3AD203B41FA5}">
                          <a16:colId xmlns:a16="http://schemas.microsoft.com/office/drawing/2014/main" val="3010374327"/>
                        </a:ext>
                      </a:extLst>
                    </a:gridCol>
                    <a:gridCol w="2525486">
                      <a:extLst>
                        <a:ext uri="{9D8B030D-6E8A-4147-A177-3AD203B41FA5}">
                          <a16:colId xmlns:a16="http://schemas.microsoft.com/office/drawing/2014/main" val="27502077"/>
                        </a:ext>
                      </a:extLst>
                    </a:gridCol>
                    <a:gridCol w="2762250">
                      <a:extLst>
                        <a:ext uri="{9D8B030D-6E8A-4147-A177-3AD203B41FA5}">
                          <a16:colId xmlns:a16="http://schemas.microsoft.com/office/drawing/2014/main" val="937788778"/>
                        </a:ext>
                      </a:extLst>
                    </a:gridCol>
                  </a:tblGrid>
                  <a:tr h="370840">
                    <a:tc>
                      <a:txBody>
                        <a:bodyPr/>
                        <a:lstStyle/>
                        <a:p>
                          <a:r>
                            <a:rPr lang="en-US" dirty="0"/>
                            <a:t>Base</a:t>
                          </a:r>
                        </a:p>
                      </a:txBody>
                      <a:tcPr/>
                    </a:tc>
                    <a:tc>
                      <a:txBody>
                        <a:bodyPr/>
                        <a:lstStyle/>
                        <a:p>
                          <a:r>
                            <a:rPr lang="en-US" dirty="0"/>
                            <a:t>Line Circuit</a:t>
                          </a:r>
                          <a:r>
                            <a:rPr lang="en-US" baseline="0" dirty="0"/>
                            <a:t> </a:t>
                          </a:r>
                          <a:endParaRPr lang="en-US" dirty="0"/>
                        </a:p>
                      </a:txBody>
                      <a:tcPr/>
                    </a:tc>
                    <a:tc>
                      <a:txBody>
                        <a:bodyPr/>
                        <a:lstStyle/>
                        <a:p>
                          <a:r>
                            <a:rPr lang="en-US" dirty="0"/>
                            <a:t>Compensator Circuit</a:t>
                          </a:r>
                        </a:p>
                      </a:txBody>
                      <a:tcPr/>
                    </a:tc>
                    <a:extLst>
                      <a:ext uri="{0D108BD9-81ED-4DB2-BD59-A6C34878D82A}">
                        <a16:rowId xmlns:a16="http://schemas.microsoft.com/office/drawing/2014/main" val="2937749031"/>
                      </a:ext>
                    </a:extLst>
                  </a:tr>
                  <a:tr h="649859">
                    <a:tc>
                      <a:txBody>
                        <a:bodyPr/>
                        <a:lstStyle/>
                        <a:p>
                          <a:r>
                            <a:rPr lang="en-US" dirty="0"/>
                            <a:t>Voltage</a:t>
                          </a:r>
                        </a:p>
                      </a:txBody>
                      <a:tcPr/>
                    </a:tc>
                    <a:tc>
                      <a:txBody>
                        <a:bodyPr/>
                        <a:lstStyle/>
                        <a:p>
                          <a:endParaRPr lang="en-US"/>
                        </a:p>
                      </a:txBody>
                      <a:tcPr>
                        <a:blipFill>
                          <a:blip r:embed="rId2"/>
                          <a:stretch>
                            <a:fillRect l="-53494" t="-61682" r="-110120" b="-158879"/>
                          </a:stretch>
                        </a:blipFill>
                      </a:tcPr>
                    </a:tc>
                    <a:tc>
                      <a:txBody>
                        <a:bodyPr/>
                        <a:lstStyle/>
                        <a:p>
                          <a:endParaRPr lang="en-US"/>
                        </a:p>
                      </a:txBody>
                      <a:tcPr>
                        <a:blipFill>
                          <a:blip r:embed="rId2"/>
                          <a:stretch>
                            <a:fillRect l="-140618" t="-61682" r="-883" b="-158879"/>
                          </a:stretch>
                        </a:blipFill>
                      </a:tcPr>
                    </a:tc>
                    <a:extLst>
                      <a:ext uri="{0D108BD9-81ED-4DB2-BD59-A6C34878D82A}">
                        <a16:rowId xmlns:a16="http://schemas.microsoft.com/office/drawing/2014/main" val="3484417330"/>
                      </a:ext>
                    </a:extLst>
                  </a:tr>
                  <a:tr h="370840">
                    <a:tc>
                      <a:txBody>
                        <a:bodyPr/>
                        <a:lstStyle/>
                        <a:p>
                          <a:r>
                            <a:rPr lang="en-US" dirty="0"/>
                            <a:t>Current</a:t>
                          </a:r>
                        </a:p>
                      </a:txBody>
                      <a:tcPr/>
                    </a:tc>
                    <a:tc>
                      <a:txBody>
                        <a:bodyPr/>
                        <a:lstStyle/>
                        <a:p>
                          <a:endParaRPr lang="en-US"/>
                        </a:p>
                      </a:txBody>
                      <a:tcPr>
                        <a:blipFill>
                          <a:blip r:embed="rId2"/>
                          <a:stretch>
                            <a:fillRect l="-53494" t="-283607" r="-110120" b="-178689"/>
                          </a:stretch>
                        </a:blipFill>
                      </a:tcPr>
                    </a:tc>
                    <a:tc>
                      <a:txBody>
                        <a:bodyPr/>
                        <a:lstStyle/>
                        <a:p>
                          <a:endParaRPr lang="en-US"/>
                        </a:p>
                      </a:txBody>
                      <a:tcPr>
                        <a:blipFill>
                          <a:blip r:embed="rId2"/>
                          <a:stretch>
                            <a:fillRect l="-140618" t="-283607" r="-883" b="-178689"/>
                          </a:stretch>
                        </a:blipFill>
                      </a:tcPr>
                    </a:tc>
                    <a:extLst>
                      <a:ext uri="{0D108BD9-81ED-4DB2-BD59-A6C34878D82A}">
                        <a16:rowId xmlns:a16="http://schemas.microsoft.com/office/drawing/2014/main" val="4213462063"/>
                      </a:ext>
                    </a:extLst>
                  </a:tr>
                  <a:tr h="651320">
                    <a:tc>
                      <a:txBody>
                        <a:bodyPr/>
                        <a:lstStyle/>
                        <a:p>
                          <a:r>
                            <a:rPr lang="en-US" dirty="0"/>
                            <a:t>Impedance</a:t>
                          </a:r>
                        </a:p>
                      </a:txBody>
                      <a:tcPr/>
                    </a:tc>
                    <a:tc>
                      <a:txBody>
                        <a:bodyPr/>
                        <a:lstStyle/>
                        <a:p>
                          <a:endParaRPr lang="en-US"/>
                        </a:p>
                      </a:txBody>
                      <a:tcPr>
                        <a:blipFill>
                          <a:blip r:embed="rId2"/>
                          <a:stretch>
                            <a:fillRect l="-53494" t="-218692" r="-110120" b="-1869"/>
                          </a:stretch>
                        </a:blipFill>
                      </a:tcPr>
                    </a:tc>
                    <a:tc>
                      <a:txBody>
                        <a:bodyPr/>
                        <a:lstStyle/>
                        <a:p>
                          <a:endParaRPr lang="en-US"/>
                        </a:p>
                      </a:txBody>
                      <a:tcPr>
                        <a:blipFill>
                          <a:blip r:embed="rId2"/>
                          <a:stretch>
                            <a:fillRect l="-140618" t="-218692" r="-883" b="-1869"/>
                          </a:stretch>
                        </a:blipFill>
                      </a:tcPr>
                    </a:tc>
                    <a:extLst>
                      <a:ext uri="{0D108BD9-81ED-4DB2-BD59-A6C34878D82A}">
                        <a16:rowId xmlns:a16="http://schemas.microsoft.com/office/drawing/2014/main" val="3977841666"/>
                      </a:ext>
                    </a:extLst>
                  </a:tr>
                </a:tbl>
              </a:graphicData>
            </a:graphic>
          </p:graphicFrame>
        </mc:Fallback>
      </mc:AlternateContent>
      <p:sp>
        <p:nvSpPr>
          <p:cNvPr id="7"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27996876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4533613" cy="584775"/>
          </a:xfrm>
          <a:prstGeom prst="rect">
            <a:avLst/>
          </a:prstGeom>
        </p:spPr>
        <p:txBody>
          <a:bodyPr wrap="none">
            <a:spAutoFit/>
          </a:bodyPr>
          <a:lstStyle/>
          <a:p>
            <a:r>
              <a:rPr lang="en-US" sz="3200" dirty="0">
                <a:solidFill>
                  <a:srgbClr val="C8102E"/>
                </a:solidFill>
                <a:latin typeface="+mj-lt"/>
                <a:ea typeface="+mj-ea"/>
                <a:cs typeface="+mj-cs"/>
              </a:rPr>
              <a:t>Line Drop Compensator</a:t>
            </a:r>
          </a:p>
        </p:txBody>
      </p:sp>
      <p:sp>
        <p:nvSpPr>
          <p:cNvPr id="4" name="Slide Number Placeholder 3"/>
          <p:cNvSpPr>
            <a:spLocks noGrp="1"/>
          </p:cNvSpPr>
          <p:nvPr>
            <p:ph type="sldNum" sz="quarter" idx="12"/>
          </p:nvPr>
        </p:nvSpPr>
        <p:spPr/>
        <p:txBody>
          <a:bodyPr/>
          <a:lstStyle/>
          <a:p>
            <a:fld id="{5B7A2384-8C5D-49F6-8259-B9A64ECD4852}" type="slidenum">
              <a:rPr lang="en-US" smtClean="0"/>
              <a:t>56</a:t>
            </a:fld>
            <a:endParaRPr lang="en-US" dirty="0"/>
          </a:p>
        </p:txBody>
      </p:sp>
      <p:sp>
        <p:nvSpPr>
          <p:cNvPr id="5" name="Rectangle 4"/>
          <p:cNvSpPr/>
          <p:nvPr/>
        </p:nvSpPr>
        <p:spPr>
          <a:xfrm>
            <a:off x="76200" y="603875"/>
            <a:ext cx="8978462" cy="707886"/>
          </a:xfrm>
          <a:prstGeom prst="rect">
            <a:avLst/>
          </a:prstGeom>
        </p:spPr>
        <p:txBody>
          <a:bodyPr wrap="square">
            <a:spAutoFit/>
          </a:bodyPr>
          <a:lstStyle/>
          <a:p>
            <a:pPr algn="just"/>
            <a:r>
              <a:rPr lang="en-US" sz="2000" dirty="0"/>
              <a:t>With the table of base values developed, the compensator </a:t>
            </a:r>
            <a:r>
              <a:rPr lang="en-US" sz="2000" i="1" dirty="0"/>
              <a:t>R</a:t>
            </a:r>
            <a:r>
              <a:rPr lang="en-US" sz="2000" dirty="0"/>
              <a:t> and </a:t>
            </a:r>
            <a:r>
              <a:rPr lang="en-US" sz="2000" i="1" dirty="0"/>
              <a:t>X</a:t>
            </a:r>
            <a:r>
              <a:rPr lang="en-US" sz="2000" dirty="0"/>
              <a:t> settings in Ohms can be computed by first computing the per-unit line impedance:</a:t>
            </a:r>
          </a:p>
        </p:txBody>
      </p:sp>
      <mc:AlternateContent xmlns:mc="http://schemas.openxmlformats.org/markup-compatibility/2006" xmlns:a14="http://schemas.microsoft.com/office/drawing/2010/main">
        <mc:Choice Requires="a14">
          <p:sp>
            <p:nvSpPr>
              <p:cNvPr id="2" name="Rectangle 1"/>
              <p:cNvSpPr/>
              <p:nvPr/>
            </p:nvSpPr>
            <p:spPr>
              <a:xfrm>
                <a:off x="2893178" y="1524000"/>
                <a:ext cx="3708066" cy="7286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𝑝𝑢</m:t>
                          </m:r>
                        </m:sub>
                      </m:sSub>
                      <m:r>
                        <a:rPr lang="en-US" sz="2000" b="0" i="1" smtClean="0">
                          <a:latin typeface="Cambria Math" panose="02040503050406030204" pitchFamily="18" charset="0"/>
                        </a:rPr>
                        <m:t>+</m:t>
                      </m:r>
                      <m:r>
                        <a:rPr lang="en-US" sz="2000" b="0" i="1" smtClean="0">
                          <a:latin typeface="Cambria Math" panose="02040503050406030204" pitchFamily="18" charset="0"/>
                        </a:rPr>
                        <m:t>𝑗</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𝑋</m:t>
                          </m:r>
                        </m:e>
                        <m:sub>
                          <m:r>
                            <a:rPr lang="en-US" sz="2000" i="1">
                              <a:latin typeface="Cambria Math" panose="02040503050406030204" pitchFamily="18" charset="0"/>
                            </a:rPr>
                            <m:t>𝑝𝑢</m:t>
                          </m:r>
                        </m:sub>
                      </m:sSub>
                      <m:r>
                        <a:rPr lang="en-US" sz="2000" i="1">
                          <a:latin typeface="Cambria Math" panose="02040503050406030204" pitchFamily="18" charset="0"/>
                        </a:rPr>
                        <m:t>=</m:t>
                      </m:r>
                      <m:f>
                        <m:fPr>
                          <m:ctrlPr>
                            <a:rPr lang="en-US" sz="2000" i="1">
                              <a:latin typeface="Cambria Math" panose="02040503050406030204" pitchFamily="18" charset="0"/>
                            </a:rPr>
                          </m:ctrlPr>
                        </m:fPr>
                        <m:num>
                          <m:sSub>
                            <m:sSubPr>
                              <m:ctrlPr>
                                <a:rPr lang="en-US" sz="2000" i="1" smtClean="0">
                                  <a:latin typeface="Cambria Math" panose="02040503050406030204" pitchFamily="18" charset="0"/>
                                </a:rPr>
                              </m:ctrlPr>
                            </m:sSubPr>
                            <m:e>
                              <m:r>
                                <a:rPr lang="en-US" sz="2000" i="1">
                                  <a:latin typeface="Cambria Math" panose="02040503050406030204" pitchFamily="18" charset="0"/>
                                </a:rPr>
                                <m:t>𝑅</m:t>
                              </m:r>
                              <m:r>
                                <a:rPr lang="en-US" sz="2000" b="0" i="1" smtClean="0">
                                  <a:latin typeface="Cambria Math" panose="02040503050406030204" pitchFamily="18" charset="0"/>
                                </a:rPr>
                                <m:t>𝑙𝑖𝑛𝑒</m:t>
                              </m:r>
                            </m:e>
                            <m:sub>
                              <m:r>
                                <m:rPr>
                                  <m:sty m:val="p"/>
                                </m:rPr>
                                <a:rPr lang="el-GR" sz="2000" i="1" smtClean="0">
                                  <a:latin typeface="Cambria Math" panose="02040503050406030204" pitchFamily="18" charset="0"/>
                                  <a:ea typeface="Cambria Math" panose="02040503050406030204" pitchFamily="18" charset="0"/>
                                </a:rPr>
                                <m:t>Ω</m:t>
                              </m:r>
                            </m:sub>
                          </m:sSub>
                          <m:r>
                            <a:rPr lang="en-US" sz="2000" i="1">
                              <a:latin typeface="Cambria Math" panose="02040503050406030204" pitchFamily="18" charset="0"/>
                            </a:rPr>
                            <m:t>+</m:t>
                          </m:r>
                          <m:r>
                            <a:rPr lang="en-US" sz="2000" i="1">
                              <a:latin typeface="Cambria Math" panose="02040503050406030204" pitchFamily="18" charset="0"/>
                            </a:rPr>
                            <m:t>𝑗</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𝑋</m:t>
                              </m:r>
                              <m:r>
                                <a:rPr lang="en-US" sz="2000" i="1">
                                  <a:latin typeface="Cambria Math" panose="02040503050406030204" pitchFamily="18" charset="0"/>
                                </a:rPr>
                                <m:t>𝑙𝑖𝑛𝑒</m:t>
                              </m:r>
                            </m:e>
                            <m:sub>
                              <m:r>
                                <m:rPr>
                                  <m:sty m:val="p"/>
                                </m:rPr>
                                <a:rPr lang="el-GR" sz="2000" i="1">
                                  <a:latin typeface="Cambria Math" panose="02040503050406030204" pitchFamily="18" charset="0"/>
                                  <a:ea typeface="Cambria Math" panose="02040503050406030204" pitchFamily="18" charset="0"/>
                                </a:rPr>
                                <m:t>Ω</m:t>
                              </m:r>
                            </m:sub>
                          </m:sSub>
                        </m:num>
                        <m:den>
                          <m:sSub>
                            <m:sSubPr>
                              <m:ctrlPr>
                                <a:rPr lang="en-US" sz="2000" i="1">
                                  <a:latin typeface="Cambria Math" panose="02040503050406030204" pitchFamily="18" charset="0"/>
                                </a:rPr>
                              </m:ctrlPr>
                            </m:sSubPr>
                            <m:e>
                              <m:r>
                                <a:rPr lang="en-US" sz="2000" b="0" i="1" smtClean="0">
                                  <a:latin typeface="Cambria Math" panose="02040503050406030204" pitchFamily="18" charset="0"/>
                                </a:rPr>
                                <m:t>𝑍𝑏𝑎𝑠𝑒</m:t>
                              </m:r>
                            </m:e>
                            <m:sub>
                              <m:r>
                                <a:rPr lang="en-US" sz="2000" b="0" i="1" smtClean="0">
                                  <a:latin typeface="Cambria Math" panose="02040503050406030204" pitchFamily="18" charset="0"/>
                                </a:rPr>
                                <m:t>𝑙𝑖𝑛𝑒</m:t>
                              </m:r>
                            </m:sub>
                          </m:sSub>
                        </m:den>
                      </m:f>
                    </m:oMath>
                  </m:oMathPara>
                </a14:m>
                <a:endParaRPr lang="en-US" sz="2000" dirty="0"/>
              </a:p>
            </p:txBody>
          </p:sp>
        </mc:Choice>
        <mc:Fallback xmlns="">
          <p:sp>
            <p:nvSpPr>
              <p:cNvPr id="2" name="Rectangle 1"/>
              <p:cNvSpPr>
                <a:spLocks noRot="1" noChangeAspect="1" noMove="1" noResize="1" noEditPoints="1" noAdjustHandles="1" noChangeArrowheads="1" noChangeShapeType="1" noTextEdit="1"/>
              </p:cNvSpPr>
              <p:nvPr/>
            </p:nvSpPr>
            <p:spPr>
              <a:xfrm>
                <a:off x="2893178" y="1524000"/>
                <a:ext cx="3708066" cy="728661"/>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2490503" y="2399819"/>
                <a:ext cx="4519635" cy="7208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𝑝𝑢</m:t>
                          </m:r>
                        </m:sub>
                      </m:sSub>
                      <m:r>
                        <a:rPr lang="en-US" sz="2000" b="0" i="1" smtClean="0">
                          <a:latin typeface="Cambria Math" panose="02040503050406030204" pitchFamily="18" charset="0"/>
                        </a:rPr>
                        <m:t>+</m:t>
                      </m:r>
                      <m:r>
                        <a:rPr lang="en-US" sz="2000" b="0" i="1" smtClean="0">
                          <a:latin typeface="Cambria Math" panose="02040503050406030204" pitchFamily="18" charset="0"/>
                        </a:rPr>
                        <m:t>𝑗</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𝑋</m:t>
                          </m:r>
                        </m:e>
                        <m:sub>
                          <m:r>
                            <a:rPr lang="en-US" sz="2000" i="1">
                              <a:latin typeface="Cambria Math" panose="02040503050406030204" pitchFamily="18" charset="0"/>
                            </a:rPr>
                            <m:t>𝑝𝑢</m:t>
                          </m:r>
                        </m:sub>
                      </m:sSub>
                      <m:r>
                        <a:rPr lang="en-US" sz="2000" i="1">
                          <a:latin typeface="Cambria Math" panose="02040503050406030204" pitchFamily="18" charset="0"/>
                        </a:rPr>
                        <m:t>=</m:t>
                      </m:r>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𝑅𝑙𝑖𝑛𝑒</m:t>
                          </m:r>
                        </m:e>
                        <m:sub>
                          <m:r>
                            <m:rPr>
                              <m:sty m:val="p"/>
                            </m:rPr>
                            <a:rPr lang="el-GR" sz="2000" i="1">
                              <a:latin typeface="Cambria Math" panose="02040503050406030204" pitchFamily="18" charset="0"/>
                              <a:ea typeface="Cambria Math" panose="02040503050406030204" pitchFamily="18" charset="0"/>
                            </a:rPr>
                            <m:t>Ω</m:t>
                          </m:r>
                        </m:sub>
                      </m:sSub>
                      <m:r>
                        <a:rPr lang="en-US" sz="2000" i="1">
                          <a:latin typeface="Cambria Math" panose="02040503050406030204" pitchFamily="18" charset="0"/>
                        </a:rPr>
                        <m:t>+</m:t>
                      </m:r>
                      <m:r>
                        <a:rPr lang="en-US" sz="2000" i="1">
                          <a:latin typeface="Cambria Math" panose="02040503050406030204" pitchFamily="18" charset="0"/>
                        </a:rPr>
                        <m:t>𝑗</m:t>
                      </m:r>
                      <m:sSub>
                        <m:sSubPr>
                          <m:ctrlPr>
                            <a:rPr lang="en-US" sz="2000" i="1">
                              <a:latin typeface="Cambria Math" panose="02040503050406030204" pitchFamily="18" charset="0"/>
                            </a:rPr>
                          </m:ctrlPr>
                        </m:sSubPr>
                        <m:e>
                          <m:r>
                            <a:rPr lang="en-US" sz="2000" i="1">
                              <a:latin typeface="Cambria Math" panose="02040503050406030204" pitchFamily="18" charset="0"/>
                            </a:rPr>
                            <m:t>𝑋𝑙𝑖𝑛𝑒</m:t>
                          </m:r>
                        </m:e>
                        <m:sub>
                          <m:r>
                            <m:rPr>
                              <m:sty m:val="p"/>
                            </m:rPr>
                            <a:rPr lang="el-GR" sz="2000" i="1">
                              <a:latin typeface="Cambria Math" panose="02040503050406030204" pitchFamily="18" charset="0"/>
                              <a:ea typeface="Cambria Math" panose="02040503050406030204" pitchFamily="18" charset="0"/>
                            </a:rPr>
                            <m:t>Ω</m:t>
                          </m:r>
                        </m:sub>
                      </m:sSub>
                      <m:r>
                        <a:rPr lang="en-US" sz="2000" b="0" i="1" smtClean="0">
                          <a:latin typeface="Cambria Math" panose="02040503050406030204" pitchFamily="18" charset="0"/>
                        </a:rPr>
                        <m:t>)</m:t>
                      </m:r>
                      <m:r>
                        <a:rPr lang="en-US" sz="2000" i="1">
                          <a:latin typeface="Cambria Math" panose="02040503050406030204" pitchFamily="18" charset="0"/>
                          <a:ea typeface="Cambria Math" panose="02040503050406030204" pitchFamily="18" charset="0"/>
                        </a:rPr>
                        <m:t>∙</m:t>
                      </m:r>
                      <m:f>
                        <m:fPr>
                          <m:ctrlPr>
                            <a:rPr lang="en-US" sz="2000" i="1" smtClean="0">
                              <a:latin typeface="Cambria Math" panose="02040503050406030204" pitchFamily="18" charset="0"/>
                            </a:rPr>
                          </m:ctrlPr>
                        </m:fPr>
                        <m:num>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𝐶𝑇</m:t>
                              </m:r>
                            </m:e>
                            <m:sub>
                              <m:r>
                                <a:rPr lang="en-US" sz="2000" b="0" i="1" smtClean="0">
                                  <a:latin typeface="Cambria Math" panose="02040503050406030204" pitchFamily="18" charset="0"/>
                                </a:rPr>
                                <m:t>𝑃</m:t>
                              </m:r>
                            </m:sub>
                          </m:sSub>
                        </m:num>
                        <m:den>
                          <m:sSub>
                            <m:sSubPr>
                              <m:ctrlPr>
                                <a:rPr lang="en-US" sz="2000" i="1">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𝑉</m:t>
                              </m:r>
                            </m:e>
                            <m:sub>
                              <m:r>
                                <a:rPr lang="en-US" sz="2000" b="0" i="1" smtClean="0">
                                  <a:latin typeface="Cambria Math" panose="02040503050406030204" pitchFamily="18" charset="0"/>
                                  <a:ea typeface="Cambria Math" panose="02040503050406030204" pitchFamily="18" charset="0"/>
                                </a:rPr>
                                <m:t>𝐿𝑁</m:t>
                              </m:r>
                            </m:sub>
                          </m:sSub>
                        </m:den>
                      </m:f>
                    </m:oMath>
                  </m:oMathPara>
                </a14:m>
                <a:endParaRPr lang="en-US" sz="2000" dirty="0"/>
              </a:p>
            </p:txBody>
          </p:sp>
        </mc:Choice>
        <mc:Fallback xmlns="">
          <p:sp>
            <p:nvSpPr>
              <p:cNvPr id="8" name="Rectangle 7"/>
              <p:cNvSpPr>
                <a:spLocks noRot="1" noChangeAspect="1" noMove="1" noResize="1" noEditPoints="1" noAdjustHandles="1" noChangeArrowheads="1" noChangeShapeType="1" noTextEdit="1"/>
              </p:cNvSpPr>
              <p:nvPr/>
            </p:nvSpPr>
            <p:spPr>
              <a:xfrm>
                <a:off x="2490503" y="2399819"/>
                <a:ext cx="4519635" cy="720838"/>
              </a:xfrm>
              <a:prstGeom prst="rect">
                <a:avLst/>
              </a:prstGeom>
              <a:blipFill>
                <a:blip r:embed="rId3"/>
                <a:stretch>
                  <a:fillRect/>
                </a:stretch>
              </a:blipFill>
            </p:spPr>
            <p:txBody>
              <a:bodyPr/>
              <a:lstStyle/>
              <a:p>
                <a:r>
                  <a:rPr lang="en-US">
                    <a:noFill/>
                  </a:rPr>
                  <a:t> </a:t>
                </a:r>
              </a:p>
            </p:txBody>
          </p:sp>
        </mc:Fallback>
      </mc:AlternateContent>
      <p:sp>
        <p:nvSpPr>
          <p:cNvPr id="9" name="Rectangle 8"/>
          <p:cNvSpPr/>
          <p:nvPr/>
        </p:nvSpPr>
        <p:spPr>
          <a:xfrm>
            <a:off x="7772400" y="2556112"/>
            <a:ext cx="611065" cy="400110"/>
          </a:xfrm>
          <a:prstGeom prst="rect">
            <a:avLst/>
          </a:prstGeom>
        </p:spPr>
        <p:txBody>
          <a:bodyPr wrap="none">
            <a:spAutoFit/>
          </a:bodyPr>
          <a:lstStyle/>
          <a:p>
            <a:r>
              <a:rPr lang="en-US" sz="2000" dirty="0"/>
              <a:t>(80)</a:t>
            </a:r>
          </a:p>
        </p:txBody>
      </p:sp>
      <p:sp>
        <p:nvSpPr>
          <p:cNvPr id="7" name="Rectangle 6"/>
          <p:cNvSpPr/>
          <p:nvPr/>
        </p:nvSpPr>
        <p:spPr>
          <a:xfrm>
            <a:off x="152400" y="3259817"/>
            <a:ext cx="8991600" cy="1015663"/>
          </a:xfrm>
          <a:prstGeom prst="rect">
            <a:avLst/>
          </a:prstGeom>
        </p:spPr>
        <p:txBody>
          <a:bodyPr wrap="square">
            <a:spAutoFit/>
          </a:bodyPr>
          <a:lstStyle/>
          <a:p>
            <a:pPr algn="just"/>
            <a:r>
              <a:rPr lang="en-US" sz="2000" dirty="0">
                <a:solidFill>
                  <a:srgbClr val="000000"/>
                </a:solidFill>
              </a:rPr>
              <a:t>The per-unit impedance of Equation (80) must be the same in the line and in the compensator. The compensator impedance in Ohms is computed by multiplying the per-unit impedance by the base compensator impedance:</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0" name="Rectangle 9"/>
              <p:cNvSpPr/>
              <p:nvPr/>
            </p:nvSpPr>
            <p:spPr>
              <a:xfrm>
                <a:off x="2362200" y="4453560"/>
                <a:ext cx="5744265" cy="13997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𝑅</m:t>
                          </m:r>
                          <m:r>
                            <a:rPr lang="en-US" sz="2000" b="0" i="1" smtClean="0">
                              <a:latin typeface="Cambria Math" panose="02040503050406030204" pitchFamily="18" charset="0"/>
                            </a:rPr>
                            <m:t>𝑐𝑜𝑚𝑝</m:t>
                          </m:r>
                        </m:e>
                        <m:sub>
                          <m:r>
                            <m:rPr>
                              <m:sty m:val="p"/>
                            </m:rPr>
                            <a:rPr lang="el-GR" sz="2000" i="1">
                              <a:latin typeface="Cambria Math" panose="02040503050406030204" pitchFamily="18" charset="0"/>
                              <a:ea typeface="Cambria Math" panose="02040503050406030204" pitchFamily="18" charset="0"/>
                            </a:rPr>
                            <m:t>Ω</m:t>
                          </m:r>
                        </m:sub>
                      </m:sSub>
                      <m:r>
                        <a:rPr lang="en-US" sz="2000" i="1">
                          <a:latin typeface="Cambria Math" panose="02040503050406030204" pitchFamily="18" charset="0"/>
                        </a:rPr>
                        <m:t>+</m:t>
                      </m:r>
                      <m:r>
                        <a:rPr lang="en-US" sz="2000" i="1">
                          <a:latin typeface="Cambria Math" panose="02040503050406030204" pitchFamily="18" charset="0"/>
                        </a:rPr>
                        <m:t>𝑗</m:t>
                      </m:r>
                      <m:sSub>
                        <m:sSubPr>
                          <m:ctrlPr>
                            <a:rPr lang="en-US" sz="2000" i="1">
                              <a:latin typeface="Cambria Math" panose="02040503050406030204" pitchFamily="18" charset="0"/>
                            </a:rPr>
                          </m:ctrlPr>
                        </m:sSubPr>
                        <m:e>
                          <m:r>
                            <a:rPr lang="en-US" sz="2000" i="1">
                              <a:latin typeface="Cambria Math" panose="02040503050406030204" pitchFamily="18" charset="0"/>
                            </a:rPr>
                            <m:t>𝑋</m:t>
                          </m:r>
                          <m:r>
                            <a:rPr lang="en-US" sz="2000" b="0" i="1" smtClean="0">
                              <a:latin typeface="Cambria Math" panose="02040503050406030204" pitchFamily="18" charset="0"/>
                            </a:rPr>
                            <m:t>𝑐𝑜𝑚𝑝</m:t>
                          </m:r>
                        </m:e>
                        <m:sub>
                          <m:r>
                            <m:rPr>
                              <m:sty m:val="p"/>
                            </m:rPr>
                            <a:rPr lang="el-GR" sz="2000" i="1">
                              <a:latin typeface="Cambria Math" panose="02040503050406030204" pitchFamily="18" charset="0"/>
                              <a:ea typeface="Cambria Math" panose="02040503050406030204" pitchFamily="18" charset="0"/>
                            </a:rPr>
                            <m:t>Ω</m:t>
                          </m:r>
                        </m:sub>
                      </m:sSub>
                      <m:r>
                        <a:rPr lang="en-US" sz="2000" i="1">
                          <a:latin typeface="Cambria Math" panose="02040503050406030204" pitchFamily="18" charset="0"/>
                        </a:rPr>
                        <m:t>=</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𝑅</m:t>
                              </m:r>
                            </m:e>
                            <m:sub>
                              <m:r>
                                <a:rPr lang="en-US" sz="2000" i="1">
                                  <a:latin typeface="Cambria Math" panose="02040503050406030204" pitchFamily="18" charset="0"/>
                                </a:rPr>
                                <m:t>𝑝𝑢</m:t>
                              </m:r>
                            </m:sub>
                          </m:sSub>
                          <m:r>
                            <a:rPr lang="en-US" sz="2000" i="1">
                              <a:latin typeface="Cambria Math" panose="02040503050406030204" pitchFamily="18" charset="0"/>
                            </a:rPr>
                            <m:t>+</m:t>
                          </m:r>
                          <m:r>
                            <a:rPr lang="en-US" sz="2000" i="1">
                              <a:latin typeface="Cambria Math" panose="02040503050406030204" pitchFamily="18" charset="0"/>
                            </a:rPr>
                            <m:t>𝑗</m:t>
                          </m:r>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𝑝𝑢</m:t>
                              </m:r>
                            </m:sub>
                          </m:sSub>
                        </m:e>
                      </m:d>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𝑍𝑏𝑎𝑠𝑒</m:t>
                          </m:r>
                        </m:e>
                        <m:sub>
                          <m:r>
                            <a:rPr lang="en-US" sz="2000" b="0" i="1" smtClean="0">
                              <a:latin typeface="Cambria Math" panose="02040503050406030204" pitchFamily="18" charset="0"/>
                            </a:rPr>
                            <m:t>𝑐𝑜𝑚𝑝</m:t>
                          </m:r>
                        </m:sub>
                      </m:sSub>
                    </m:oMath>
                  </m:oMathPara>
                </a14:m>
                <a:endParaRPr lang="en-US" sz="2000" dirty="0"/>
              </a:p>
              <a:p>
                <a:r>
                  <a:rPr lang="en-US" sz="2000" dirty="0"/>
                  <a:t>=(</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𝑅𝑙𝑖𝑛𝑒</m:t>
                        </m:r>
                      </m:e>
                      <m:sub>
                        <m:r>
                          <m:rPr>
                            <m:sty m:val="p"/>
                          </m:rPr>
                          <a:rPr lang="el-GR" sz="2000" i="1">
                            <a:latin typeface="Cambria Math" panose="02040503050406030204" pitchFamily="18" charset="0"/>
                            <a:ea typeface="Cambria Math" panose="02040503050406030204" pitchFamily="18" charset="0"/>
                          </a:rPr>
                          <m:t>Ω</m:t>
                        </m:r>
                      </m:sub>
                    </m:sSub>
                    <m:r>
                      <a:rPr lang="en-US" sz="2000" i="1">
                        <a:latin typeface="Cambria Math" panose="02040503050406030204" pitchFamily="18" charset="0"/>
                      </a:rPr>
                      <m:t>+</m:t>
                    </m:r>
                    <m:r>
                      <a:rPr lang="en-US" sz="2000" i="1">
                        <a:latin typeface="Cambria Math" panose="02040503050406030204" pitchFamily="18" charset="0"/>
                      </a:rPr>
                      <m:t>𝑗</m:t>
                    </m:r>
                    <m:sSub>
                      <m:sSubPr>
                        <m:ctrlPr>
                          <a:rPr lang="en-US" sz="2000" i="1">
                            <a:latin typeface="Cambria Math" panose="02040503050406030204" pitchFamily="18" charset="0"/>
                          </a:rPr>
                        </m:ctrlPr>
                      </m:sSubPr>
                      <m:e>
                        <m:r>
                          <a:rPr lang="en-US" sz="2000" i="1">
                            <a:latin typeface="Cambria Math" panose="02040503050406030204" pitchFamily="18" charset="0"/>
                          </a:rPr>
                          <m:t>𝑋𝑙𝑖𝑛𝑒</m:t>
                        </m:r>
                      </m:e>
                      <m:sub>
                        <m:r>
                          <m:rPr>
                            <m:sty m:val="p"/>
                          </m:rPr>
                          <a:rPr lang="el-GR" sz="2000" i="1">
                            <a:latin typeface="Cambria Math" panose="02040503050406030204" pitchFamily="18" charset="0"/>
                            <a:ea typeface="Cambria Math" panose="02040503050406030204" pitchFamily="18" charset="0"/>
                          </a:rPr>
                          <m:t>Ω</m:t>
                        </m:r>
                      </m:sub>
                    </m:sSub>
                  </m:oMath>
                </a14:m>
                <a:r>
                  <a:rPr lang="en-US" sz="2000" dirty="0"/>
                  <a:t>)</a:t>
                </a:r>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𝐶𝑇</m:t>
                            </m:r>
                          </m:e>
                          <m:sub>
                            <m:r>
                              <a:rPr lang="en-US" sz="2000" i="1">
                                <a:latin typeface="Cambria Math" panose="02040503050406030204" pitchFamily="18" charset="0"/>
                              </a:rPr>
                              <m:t>𝑃</m:t>
                            </m:r>
                          </m:sub>
                        </m:sSub>
                      </m:num>
                      <m:den>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𝑉</m:t>
                            </m:r>
                          </m:e>
                          <m:sub>
                            <m:r>
                              <a:rPr lang="en-US" sz="2000" i="1">
                                <a:latin typeface="Cambria Math" panose="02040503050406030204" pitchFamily="18" charset="0"/>
                                <a:ea typeface="Cambria Math" panose="02040503050406030204" pitchFamily="18" charset="0"/>
                              </a:rPr>
                              <m:t>𝐿𝑁</m:t>
                            </m:r>
                          </m:sub>
                        </m:sSub>
                      </m:den>
                    </m:f>
                    <m:r>
                      <a:rPr lang="en-US" sz="2000" i="1">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𝑉</m:t>
                            </m:r>
                          </m:e>
                          <m:sub>
                            <m:r>
                              <a:rPr lang="en-US" sz="2000" i="1">
                                <a:latin typeface="Cambria Math" panose="02040503050406030204" pitchFamily="18" charset="0"/>
                                <a:ea typeface="Cambria Math" panose="02040503050406030204" pitchFamily="18" charset="0"/>
                              </a:rPr>
                              <m:t>𝐿𝑁</m:t>
                            </m:r>
                          </m:sub>
                        </m:sSub>
                      </m:num>
                      <m:den>
                        <m:sSub>
                          <m:sSubPr>
                            <m:ctrlPr>
                              <a:rPr lang="en-US" sz="2000" i="1">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𝑁</m:t>
                            </m:r>
                          </m:e>
                          <m:sub>
                            <m:r>
                              <a:rPr lang="en-US" sz="2000" b="0" i="1" smtClean="0">
                                <a:latin typeface="Cambria Math" panose="02040503050406030204" pitchFamily="18" charset="0"/>
                                <a:ea typeface="Cambria Math" panose="02040503050406030204" pitchFamily="18" charset="0"/>
                              </a:rPr>
                              <m:t>𝑃𝑇</m:t>
                            </m:r>
                          </m:sub>
                        </m:sSub>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𝐶𝑇</m:t>
                            </m:r>
                          </m:e>
                          <m:sub>
                            <m:r>
                              <a:rPr lang="en-US" sz="2000" b="0" i="1" smtClean="0">
                                <a:latin typeface="Cambria Math" panose="02040503050406030204" pitchFamily="18" charset="0"/>
                                <a:ea typeface="Cambria Math" panose="02040503050406030204" pitchFamily="18" charset="0"/>
                              </a:rPr>
                              <m:t>𝑠</m:t>
                            </m:r>
                          </m:sub>
                        </m:sSub>
                      </m:den>
                    </m:f>
                  </m:oMath>
                </a14:m>
                <a:endParaRPr lang="en-US" sz="2000" dirty="0"/>
              </a:p>
              <a:p>
                <a:r>
                  <a:rPr lang="en-US" sz="2000" dirty="0"/>
                  <a:t>=(</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𝑅𝑙𝑖𝑛𝑒</m:t>
                        </m:r>
                      </m:e>
                      <m:sub>
                        <m:r>
                          <m:rPr>
                            <m:sty m:val="p"/>
                          </m:rPr>
                          <a:rPr lang="el-GR" sz="2000" i="1">
                            <a:latin typeface="Cambria Math" panose="02040503050406030204" pitchFamily="18" charset="0"/>
                            <a:ea typeface="Cambria Math" panose="02040503050406030204" pitchFamily="18" charset="0"/>
                          </a:rPr>
                          <m:t>Ω</m:t>
                        </m:r>
                      </m:sub>
                    </m:sSub>
                    <m:r>
                      <a:rPr lang="en-US" sz="2000" i="1">
                        <a:latin typeface="Cambria Math" panose="02040503050406030204" pitchFamily="18" charset="0"/>
                      </a:rPr>
                      <m:t>+</m:t>
                    </m:r>
                    <m:r>
                      <a:rPr lang="en-US" sz="2000" i="1">
                        <a:latin typeface="Cambria Math" panose="02040503050406030204" pitchFamily="18" charset="0"/>
                      </a:rPr>
                      <m:t>𝑗</m:t>
                    </m:r>
                    <m:sSub>
                      <m:sSubPr>
                        <m:ctrlPr>
                          <a:rPr lang="en-US" sz="2000" i="1">
                            <a:latin typeface="Cambria Math" panose="02040503050406030204" pitchFamily="18" charset="0"/>
                          </a:rPr>
                        </m:ctrlPr>
                      </m:sSubPr>
                      <m:e>
                        <m:r>
                          <a:rPr lang="en-US" sz="2000" i="1">
                            <a:latin typeface="Cambria Math" panose="02040503050406030204" pitchFamily="18" charset="0"/>
                          </a:rPr>
                          <m:t>𝑋𝑙𝑖𝑛𝑒</m:t>
                        </m:r>
                      </m:e>
                      <m:sub>
                        <m:r>
                          <m:rPr>
                            <m:sty m:val="p"/>
                          </m:rPr>
                          <a:rPr lang="el-GR" sz="2000" i="1">
                            <a:latin typeface="Cambria Math" panose="02040503050406030204" pitchFamily="18" charset="0"/>
                            <a:ea typeface="Cambria Math" panose="02040503050406030204" pitchFamily="18" charset="0"/>
                          </a:rPr>
                          <m:t>Ω</m:t>
                        </m:r>
                      </m:sub>
                    </m:sSub>
                  </m:oMath>
                </a14:m>
                <a:r>
                  <a:rPr lang="en-US" sz="2000" dirty="0"/>
                  <a:t>)</a:t>
                </a:r>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𝐶𝑇</m:t>
                            </m:r>
                          </m:e>
                          <m:sub>
                            <m:r>
                              <a:rPr lang="en-US" sz="2000" i="1">
                                <a:latin typeface="Cambria Math" panose="02040503050406030204" pitchFamily="18" charset="0"/>
                              </a:rPr>
                              <m:t>𝑃</m:t>
                            </m:r>
                          </m:sub>
                        </m:sSub>
                      </m:num>
                      <m:den>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𝑁</m:t>
                            </m:r>
                          </m:e>
                          <m:sub>
                            <m:r>
                              <a:rPr lang="en-US" sz="2000" i="1">
                                <a:latin typeface="Cambria Math" panose="02040503050406030204" pitchFamily="18" charset="0"/>
                                <a:ea typeface="Cambria Math" panose="02040503050406030204" pitchFamily="18" charset="0"/>
                              </a:rPr>
                              <m:t>𝑃𝑇</m:t>
                            </m:r>
                          </m:sub>
                        </m:sSub>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𝐶𝑇</m:t>
                            </m:r>
                          </m:e>
                          <m:sub>
                            <m:r>
                              <a:rPr lang="en-US" sz="2000" i="1">
                                <a:latin typeface="Cambria Math" panose="02040503050406030204" pitchFamily="18" charset="0"/>
                                <a:ea typeface="Cambria Math" panose="02040503050406030204" pitchFamily="18" charset="0"/>
                              </a:rPr>
                              <m:t>𝑠</m:t>
                            </m:r>
                          </m:sub>
                        </m:sSub>
                      </m:den>
                    </m:f>
                  </m:oMath>
                </a14:m>
                <a:r>
                  <a:rPr lang="en-US" sz="2000" dirty="0"/>
                  <a:t> </a:t>
                </a:r>
                <a14:m>
                  <m:oMath xmlns:m="http://schemas.openxmlformats.org/officeDocument/2006/math">
                    <m:r>
                      <m:rPr>
                        <m:sty m:val="p"/>
                      </m:rPr>
                      <a:rPr lang="el-GR" sz="2000" i="1">
                        <a:latin typeface="Cambria Math" panose="02040503050406030204" pitchFamily="18" charset="0"/>
                        <a:ea typeface="Cambria Math" panose="02040503050406030204" pitchFamily="18" charset="0"/>
                      </a:rPr>
                      <m:t>Ω</m:t>
                    </m:r>
                  </m:oMath>
                </a14:m>
                <a:endParaRPr lang="en-US" sz="2000" dirty="0"/>
              </a:p>
            </p:txBody>
          </p:sp>
        </mc:Choice>
        <mc:Fallback xmlns="">
          <p:sp>
            <p:nvSpPr>
              <p:cNvPr id="10" name="Rectangle 9"/>
              <p:cNvSpPr>
                <a:spLocks noRot="1" noChangeAspect="1" noMove="1" noResize="1" noEditPoints="1" noAdjustHandles="1" noChangeArrowheads="1" noChangeShapeType="1" noTextEdit="1"/>
              </p:cNvSpPr>
              <p:nvPr/>
            </p:nvSpPr>
            <p:spPr>
              <a:xfrm>
                <a:off x="2362200" y="4453560"/>
                <a:ext cx="5744265" cy="1399742"/>
              </a:xfrm>
              <a:prstGeom prst="rect">
                <a:avLst/>
              </a:prstGeom>
              <a:blipFill>
                <a:blip r:embed="rId4"/>
                <a:stretch>
                  <a:fillRect l="-1168"/>
                </a:stretch>
              </a:blipFill>
            </p:spPr>
            <p:txBody>
              <a:bodyPr/>
              <a:lstStyle/>
              <a:p>
                <a:r>
                  <a:rPr lang="en-US">
                    <a:noFill/>
                  </a:rPr>
                  <a:t> </a:t>
                </a:r>
              </a:p>
            </p:txBody>
          </p:sp>
        </mc:Fallback>
      </mc:AlternateContent>
      <p:sp>
        <p:nvSpPr>
          <p:cNvPr id="12" name="Rectangle 11"/>
          <p:cNvSpPr/>
          <p:nvPr/>
        </p:nvSpPr>
        <p:spPr>
          <a:xfrm>
            <a:off x="7772399" y="5055430"/>
            <a:ext cx="611065" cy="400110"/>
          </a:xfrm>
          <a:prstGeom prst="rect">
            <a:avLst/>
          </a:prstGeom>
        </p:spPr>
        <p:txBody>
          <a:bodyPr wrap="none">
            <a:spAutoFit/>
          </a:bodyPr>
          <a:lstStyle/>
          <a:p>
            <a:r>
              <a:rPr lang="en-US" sz="2000" dirty="0"/>
              <a:t>(8</a:t>
            </a:r>
            <a:r>
              <a:rPr lang="en-US" altLang="zh-CN" sz="2000" dirty="0"/>
              <a:t>1</a:t>
            </a:r>
            <a:r>
              <a:rPr lang="en-US" sz="2000" dirty="0"/>
              <a:t>)</a:t>
            </a:r>
          </a:p>
        </p:txBody>
      </p:sp>
      <p:sp>
        <p:nvSpPr>
          <p:cNvPr id="11"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12925893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4533613" cy="584775"/>
          </a:xfrm>
          <a:prstGeom prst="rect">
            <a:avLst/>
          </a:prstGeom>
        </p:spPr>
        <p:txBody>
          <a:bodyPr wrap="none">
            <a:spAutoFit/>
          </a:bodyPr>
          <a:lstStyle/>
          <a:p>
            <a:r>
              <a:rPr lang="en-US" sz="3200" dirty="0">
                <a:solidFill>
                  <a:srgbClr val="C8102E"/>
                </a:solidFill>
                <a:latin typeface="+mj-lt"/>
                <a:ea typeface="+mj-ea"/>
                <a:cs typeface="+mj-cs"/>
              </a:rPr>
              <a:t>Line Drop Compensator</a:t>
            </a:r>
          </a:p>
        </p:txBody>
      </p:sp>
      <p:sp>
        <p:nvSpPr>
          <p:cNvPr id="4" name="Slide Number Placeholder 3"/>
          <p:cNvSpPr>
            <a:spLocks noGrp="1"/>
          </p:cNvSpPr>
          <p:nvPr>
            <p:ph type="sldNum" sz="quarter" idx="12"/>
          </p:nvPr>
        </p:nvSpPr>
        <p:spPr/>
        <p:txBody>
          <a:bodyPr/>
          <a:lstStyle/>
          <a:p>
            <a:fld id="{5B7A2384-8C5D-49F6-8259-B9A64ECD4852}" type="slidenum">
              <a:rPr lang="en-US" smtClean="0"/>
              <a:t>57</a:t>
            </a:fld>
            <a:endParaRPr lang="en-US" dirty="0"/>
          </a:p>
        </p:txBody>
      </p:sp>
      <mc:AlternateContent xmlns:mc="http://schemas.openxmlformats.org/markup-compatibility/2006" xmlns:a14="http://schemas.microsoft.com/office/drawing/2010/main">
        <mc:Choice Requires="a14">
          <p:sp>
            <p:nvSpPr>
              <p:cNvPr id="10" name="Rectangle 9"/>
              <p:cNvSpPr/>
              <p:nvPr/>
            </p:nvSpPr>
            <p:spPr>
              <a:xfrm>
                <a:off x="2133600" y="762000"/>
                <a:ext cx="5393015" cy="13997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𝑅𝑙𝑖𝑛𝑒</m:t>
                          </m:r>
                        </m:e>
                        <m:sub>
                          <m:r>
                            <m:rPr>
                              <m:sty m:val="p"/>
                            </m:rPr>
                            <a:rPr lang="el-GR" sz="2000" i="1">
                              <a:latin typeface="Cambria Math" panose="02040503050406030204" pitchFamily="18" charset="0"/>
                              <a:ea typeface="Cambria Math" panose="02040503050406030204" pitchFamily="18" charset="0"/>
                            </a:rPr>
                            <m:t>Ω</m:t>
                          </m:r>
                        </m:sub>
                      </m:sSub>
                      <m:r>
                        <a:rPr lang="en-US" sz="2000" i="1">
                          <a:latin typeface="Cambria Math" panose="02040503050406030204" pitchFamily="18" charset="0"/>
                        </a:rPr>
                        <m:t>+</m:t>
                      </m:r>
                      <m:r>
                        <a:rPr lang="en-US" sz="2000" i="1">
                          <a:latin typeface="Cambria Math" panose="02040503050406030204" pitchFamily="18" charset="0"/>
                        </a:rPr>
                        <m:t>𝑗</m:t>
                      </m:r>
                      <m:sSub>
                        <m:sSubPr>
                          <m:ctrlPr>
                            <a:rPr lang="en-US" sz="2000" i="1">
                              <a:latin typeface="Cambria Math" panose="02040503050406030204" pitchFamily="18" charset="0"/>
                            </a:rPr>
                          </m:ctrlPr>
                        </m:sSubPr>
                        <m:e>
                          <m:r>
                            <a:rPr lang="en-US" sz="2000" i="1">
                              <a:latin typeface="Cambria Math" panose="02040503050406030204" pitchFamily="18" charset="0"/>
                            </a:rPr>
                            <m:t>𝑋𝑙𝑖𝑛𝑒</m:t>
                          </m:r>
                        </m:e>
                        <m:sub>
                          <m:r>
                            <m:rPr>
                              <m:sty m:val="p"/>
                            </m:rPr>
                            <a:rPr lang="el-GR" sz="2000" i="1">
                              <a:latin typeface="Cambria Math" panose="02040503050406030204" pitchFamily="18" charset="0"/>
                              <a:ea typeface="Cambria Math" panose="02040503050406030204" pitchFamily="18" charset="0"/>
                            </a:rPr>
                            <m:t>Ω</m:t>
                          </m:r>
                        </m:sub>
                      </m:sSub>
                      <m:r>
                        <a:rPr lang="en-US" sz="2000" i="1">
                          <a:latin typeface="Cambria Math" panose="02040503050406030204" pitchFamily="18" charset="0"/>
                        </a:rPr>
                        <m:t>=</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𝑅</m:t>
                              </m:r>
                            </m:e>
                            <m:sub>
                              <m:r>
                                <a:rPr lang="en-US" sz="2000" i="1">
                                  <a:latin typeface="Cambria Math" panose="02040503050406030204" pitchFamily="18" charset="0"/>
                                </a:rPr>
                                <m:t>𝑝𝑢</m:t>
                              </m:r>
                            </m:sub>
                          </m:sSub>
                          <m:r>
                            <a:rPr lang="en-US" sz="2000" i="1">
                              <a:latin typeface="Cambria Math" panose="02040503050406030204" pitchFamily="18" charset="0"/>
                            </a:rPr>
                            <m:t>+</m:t>
                          </m:r>
                          <m:r>
                            <a:rPr lang="en-US" sz="2000" i="1">
                              <a:latin typeface="Cambria Math" panose="02040503050406030204" pitchFamily="18" charset="0"/>
                            </a:rPr>
                            <m:t>𝑗</m:t>
                          </m:r>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𝑝𝑢</m:t>
                              </m:r>
                            </m:sub>
                          </m:sSub>
                        </m:e>
                      </m:d>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𝑍𝑏𝑎𝑠𝑒</m:t>
                          </m:r>
                        </m:e>
                        <m:sub>
                          <m:r>
                            <a:rPr lang="en-US" sz="2000" b="0" i="1" smtClean="0">
                              <a:latin typeface="Cambria Math" panose="02040503050406030204" pitchFamily="18" charset="0"/>
                            </a:rPr>
                            <m:t>𝑐𝑜𝑚𝑝</m:t>
                          </m:r>
                        </m:sub>
                      </m:sSub>
                    </m:oMath>
                  </m:oMathPara>
                </a14:m>
                <a:endParaRPr lang="en-US" sz="2000" dirty="0"/>
              </a:p>
              <a:p>
                <a:r>
                  <a:rPr lang="en-US" sz="2000" dirty="0"/>
                  <a:t>=(</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𝑅𝑙𝑖𝑛𝑒</m:t>
                        </m:r>
                      </m:e>
                      <m:sub>
                        <m:r>
                          <m:rPr>
                            <m:sty m:val="p"/>
                          </m:rPr>
                          <a:rPr lang="el-GR" sz="2000" i="1">
                            <a:latin typeface="Cambria Math" panose="02040503050406030204" pitchFamily="18" charset="0"/>
                            <a:ea typeface="Cambria Math" panose="02040503050406030204" pitchFamily="18" charset="0"/>
                          </a:rPr>
                          <m:t>Ω</m:t>
                        </m:r>
                      </m:sub>
                    </m:sSub>
                    <m:r>
                      <a:rPr lang="en-US" sz="2000" i="1">
                        <a:latin typeface="Cambria Math" panose="02040503050406030204" pitchFamily="18" charset="0"/>
                      </a:rPr>
                      <m:t>+</m:t>
                    </m:r>
                    <m:r>
                      <a:rPr lang="en-US" sz="2000" i="1">
                        <a:latin typeface="Cambria Math" panose="02040503050406030204" pitchFamily="18" charset="0"/>
                      </a:rPr>
                      <m:t>𝑗</m:t>
                    </m:r>
                    <m:sSub>
                      <m:sSubPr>
                        <m:ctrlPr>
                          <a:rPr lang="en-US" sz="2000" i="1">
                            <a:latin typeface="Cambria Math" panose="02040503050406030204" pitchFamily="18" charset="0"/>
                          </a:rPr>
                        </m:ctrlPr>
                      </m:sSubPr>
                      <m:e>
                        <m:r>
                          <a:rPr lang="en-US" sz="2000" i="1">
                            <a:latin typeface="Cambria Math" panose="02040503050406030204" pitchFamily="18" charset="0"/>
                          </a:rPr>
                          <m:t>𝑋𝑙𝑖𝑛𝑒</m:t>
                        </m:r>
                      </m:e>
                      <m:sub>
                        <m:r>
                          <m:rPr>
                            <m:sty m:val="p"/>
                          </m:rPr>
                          <a:rPr lang="el-GR" sz="2000" i="1">
                            <a:latin typeface="Cambria Math" panose="02040503050406030204" pitchFamily="18" charset="0"/>
                            <a:ea typeface="Cambria Math" panose="02040503050406030204" pitchFamily="18" charset="0"/>
                          </a:rPr>
                          <m:t>Ω</m:t>
                        </m:r>
                      </m:sub>
                    </m:sSub>
                  </m:oMath>
                </a14:m>
                <a:r>
                  <a:rPr lang="en-US" sz="2000" dirty="0"/>
                  <a:t>)</a:t>
                </a:r>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𝐶𝑇</m:t>
                            </m:r>
                          </m:e>
                          <m:sub>
                            <m:r>
                              <a:rPr lang="en-US" sz="2000" i="1">
                                <a:latin typeface="Cambria Math" panose="02040503050406030204" pitchFamily="18" charset="0"/>
                              </a:rPr>
                              <m:t>𝑃</m:t>
                            </m:r>
                          </m:sub>
                        </m:sSub>
                      </m:num>
                      <m:den>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𝑉</m:t>
                            </m:r>
                          </m:e>
                          <m:sub>
                            <m:r>
                              <a:rPr lang="en-US" sz="2000" i="1">
                                <a:latin typeface="Cambria Math" panose="02040503050406030204" pitchFamily="18" charset="0"/>
                                <a:ea typeface="Cambria Math" panose="02040503050406030204" pitchFamily="18" charset="0"/>
                              </a:rPr>
                              <m:t>𝐿𝑁</m:t>
                            </m:r>
                          </m:sub>
                        </m:sSub>
                      </m:den>
                    </m:f>
                    <m:r>
                      <a:rPr lang="en-US" sz="2000" i="1">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𝑉</m:t>
                            </m:r>
                          </m:e>
                          <m:sub>
                            <m:r>
                              <a:rPr lang="en-US" sz="2000" i="1">
                                <a:latin typeface="Cambria Math" panose="02040503050406030204" pitchFamily="18" charset="0"/>
                                <a:ea typeface="Cambria Math" panose="02040503050406030204" pitchFamily="18" charset="0"/>
                              </a:rPr>
                              <m:t>𝐿𝑁</m:t>
                            </m:r>
                          </m:sub>
                        </m:sSub>
                      </m:num>
                      <m:den>
                        <m:sSub>
                          <m:sSubPr>
                            <m:ctrlPr>
                              <a:rPr lang="en-US" sz="2000" i="1">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𝑁</m:t>
                            </m:r>
                          </m:e>
                          <m:sub>
                            <m:r>
                              <a:rPr lang="en-US" sz="2000" b="0" i="1" smtClean="0">
                                <a:latin typeface="Cambria Math" panose="02040503050406030204" pitchFamily="18" charset="0"/>
                                <a:ea typeface="Cambria Math" panose="02040503050406030204" pitchFamily="18" charset="0"/>
                              </a:rPr>
                              <m:t>𝑃𝑇</m:t>
                            </m:r>
                          </m:sub>
                        </m:sSub>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𝐶𝑇</m:t>
                            </m:r>
                          </m:e>
                          <m:sub>
                            <m:r>
                              <a:rPr lang="en-US" sz="2000" b="0" i="1" smtClean="0">
                                <a:latin typeface="Cambria Math" panose="02040503050406030204" pitchFamily="18" charset="0"/>
                                <a:ea typeface="Cambria Math" panose="02040503050406030204" pitchFamily="18" charset="0"/>
                              </a:rPr>
                              <m:t>𝑠</m:t>
                            </m:r>
                          </m:sub>
                        </m:sSub>
                      </m:den>
                    </m:f>
                  </m:oMath>
                </a14:m>
                <a:endParaRPr lang="en-US" sz="2000" dirty="0"/>
              </a:p>
              <a:p>
                <a:r>
                  <a:rPr lang="en-US" sz="2000" dirty="0"/>
                  <a:t>=(</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𝑅𝑙𝑖𝑛𝑒</m:t>
                        </m:r>
                      </m:e>
                      <m:sub>
                        <m:r>
                          <m:rPr>
                            <m:sty m:val="p"/>
                          </m:rPr>
                          <a:rPr lang="el-GR" sz="2000" i="1">
                            <a:latin typeface="Cambria Math" panose="02040503050406030204" pitchFamily="18" charset="0"/>
                            <a:ea typeface="Cambria Math" panose="02040503050406030204" pitchFamily="18" charset="0"/>
                          </a:rPr>
                          <m:t>Ω</m:t>
                        </m:r>
                      </m:sub>
                    </m:sSub>
                    <m:r>
                      <a:rPr lang="en-US" sz="2000" i="1">
                        <a:latin typeface="Cambria Math" panose="02040503050406030204" pitchFamily="18" charset="0"/>
                      </a:rPr>
                      <m:t>+</m:t>
                    </m:r>
                    <m:r>
                      <a:rPr lang="en-US" sz="2000" i="1">
                        <a:latin typeface="Cambria Math" panose="02040503050406030204" pitchFamily="18" charset="0"/>
                      </a:rPr>
                      <m:t>𝑗</m:t>
                    </m:r>
                    <m:sSub>
                      <m:sSubPr>
                        <m:ctrlPr>
                          <a:rPr lang="en-US" sz="2000" i="1">
                            <a:latin typeface="Cambria Math" panose="02040503050406030204" pitchFamily="18" charset="0"/>
                          </a:rPr>
                        </m:ctrlPr>
                      </m:sSubPr>
                      <m:e>
                        <m:r>
                          <a:rPr lang="en-US" sz="2000" i="1">
                            <a:latin typeface="Cambria Math" panose="02040503050406030204" pitchFamily="18" charset="0"/>
                          </a:rPr>
                          <m:t>𝑋𝑙𝑖𝑛𝑒</m:t>
                        </m:r>
                      </m:e>
                      <m:sub>
                        <m:r>
                          <m:rPr>
                            <m:sty m:val="p"/>
                          </m:rPr>
                          <a:rPr lang="el-GR" sz="2000" i="1">
                            <a:latin typeface="Cambria Math" panose="02040503050406030204" pitchFamily="18" charset="0"/>
                            <a:ea typeface="Cambria Math" panose="02040503050406030204" pitchFamily="18" charset="0"/>
                          </a:rPr>
                          <m:t>Ω</m:t>
                        </m:r>
                      </m:sub>
                    </m:sSub>
                  </m:oMath>
                </a14:m>
                <a:r>
                  <a:rPr lang="en-US" sz="2000" dirty="0"/>
                  <a:t>)</a:t>
                </a:r>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𝐶𝑇</m:t>
                            </m:r>
                          </m:e>
                          <m:sub>
                            <m:r>
                              <a:rPr lang="en-US" sz="2000" i="1">
                                <a:latin typeface="Cambria Math" panose="02040503050406030204" pitchFamily="18" charset="0"/>
                              </a:rPr>
                              <m:t>𝑃</m:t>
                            </m:r>
                          </m:sub>
                        </m:sSub>
                      </m:num>
                      <m:den>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𝑁</m:t>
                            </m:r>
                          </m:e>
                          <m:sub>
                            <m:r>
                              <a:rPr lang="en-US" sz="2000" i="1">
                                <a:latin typeface="Cambria Math" panose="02040503050406030204" pitchFamily="18" charset="0"/>
                                <a:ea typeface="Cambria Math" panose="02040503050406030204" pitchFamily="18" charset="0"/>
                              </a:rPr>
                              <m:t>𝑃𝑇</m:t>
                            </m:r>
                          </m:sub>
                        </m:sSub>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𝐶𝑇</m:t>
                            </m:r>
                          </m:e>
                          <m:sub>
                            <m:r>
                              <a:rPr lang="en-US" sz="2000" i="1">
                                <a:latin typeface="Cambria Math" panose="02040503050406030204" pitchFamily="18" charset="0"/>
                                <a:ea typeface="Cambria Math" panose="02040503050406030204" pitchFamily="18" charset="0"/>
                              </a:rPr>
                              <m:t>𝑠</m:t>
                            </m:r>
                          </m:sub>
                        </m:sSub>
                      </m:den>
                    </m:f>
                  </m:oMath>
                </a14:m>
                <a:r>
                  <a:rPr lang="en-US" sz="2000" dirty="0"/>
                  <a:t> </a:t>
                </a:r>
                <a14:m>
                  <m:oMath xmlns:m="http://schemas.openxmlformats.org/officeDocument/2006/math">
                    <m:r>
                      <m:rPr>
                        <m:sty m:val="p"/>
                      </m:rPr>
                      <a:rPr lang="el-GR" sz="2000" i="1">
                        <a:latin typeface="Cambria Math" panose="02040503050406030204" pitchFamily="18" charset="0"/>
                        <a:ea typeface="Cambria Math" panose="02040503050406030204" pitchFamily="18" charset="0"/>
                      </a:rPr>
                      <m:t>Ω</m:t>
                    </m:r>
                  </m:oMath>
                </a14:m>
                <a:endParaRPr lang="en-US" sz="2000" dirty="0"/>
              </a:p>
            </p:txBody>
          </p:sp>
        </mc:Choice>
        <mc:Fallback xmlns="">
          <p:sp>
            <p:nvSpPr>
              <p:cNvPr id="10" name="Rectangle 9"/>
              <p:cNvSpPr>
                <a:spLocks noRot="1" noChangeAspect="1" noMove="1" noResize="1" noEditPoints="1" noAdjustHandles="1" noChangeArrowheads="1" noChangeShapeType="1" noTextEdit="1"/>
              </p:cNvSpPr>
              <p:nvPr/>
            </p:nvSpPr>
            <p:spPr>
              <a:xfrm>
                <a:off x="2133600" y="762000"/>
                <a:ext cx="5393015" cy="1399742"/>
              </a:xfrm>
              <a:prstGeom prst="rect">
                <a:avLst/>
              </a:prstGeom>
              <a:blipFill>
                <a:blip r:embed="rId2"/>
                <a:stretch>
                  <a:fillRect l="-1130"/>
                </a:stretch>
              </a:blipFill>
            </p:spPr>
            <p:txBody>
              <a:bodyPr/>
              <a:lstStyle/>
              <a:p>
                <a:r>
                  <a:rPr lang="en-US">
                    <a:noFill/>
                  </a:rPr>
                  <a:t> </a:t>
                </a:r>
              </a:p>
            </p:txBody>
          </p:sp>
        </mc:Fallback>
      </mc:AlternateContent>
      <p:sp>
        <p:nvSpPr>
          <p:cNvPr id="12" name="Rectangle 11"/>
          <p:cNvSpPr/>
          <p:nvPr/>
        </p:nvSpPr>
        <p:spPr>
          <a:xfrm>
            <a:off x="7848599" y="1488613"/>
            <a:ext cx="611065" cy="400110"/>
          </a:xfrm>
          <a:prstGeom prst="rect">
            <a:avLst/>
          </a:prstGeom>
        </p:spPr>
        <p:txBody>
          <a:bodyPr wrap="none">
            <a:spAutoFit/>
          </a:bodyPr>
          <a:lstStyle/>
          <a:p>
            <a:r>
              <a:rPr lang="en-US" sz="2000" dirty="0"/>
              <a:t>(8</a:t>
            </a:r>
            <a:r>
              <a:rPr lang="en-US" altLang="zh-CN" sz="2000" dirty="0"/>
              <a:t>1</a:t>
            </a:r>
            <a:r>
              <a:rPr lang="en-US" sz="2000" dirty="0"/>
              <a:t>)</a:t>
            </a:r>
          </a:p>
        </p:txBody>
      </p:sp>
      <p:sp>
        <p:nvSpPr>
          <p:cNvPr id="6" name="Rectangle 5"/>
          <p:cNvSpPr/>
          <p:nvPr/>
        </p:nvSpPr>
        <p:spPr>
          <a:xfrm>
            <a:off x="1754" y="2030809"/>
            <a:ext cx="9066045" cy="1015663"/>
          </a:xfrm>
          <a:prstGeom prst="rect">
            <a:avLst/>
          </a:prstGeom>
        </p:spPr>
        <p:txBody>
          <a:bodyPr wrap="square">
            <a:spAutoFit/>
          </a:bodyPr>
          <a:lstStyle/>
          <a:p>
            <a:pPr algn="just"/>
            <a:r>
              <a:rPr lang="en-US" sz="2000" dirty="0">
                <a:solidFill>
                  <a:srgbClr val="000000"/>
                </a:solidFill>
              </a:rPr>
              <a:t>Equation (81) gives the value of the compensator </a:t>
            </a:r>
            <a:r>
              <a:rPr lang="en-US" sz="2000" i="1" dirty="0">
                <a:solidFill>
                  <a:srgbClr val="000000"/>
                </a:solidFill>
              </a:rPr>
              <a:t>R</a:t>
            </a:r>
            <a:r>
              <a:rPr lang="en-US" sz="2000" dirty="0">
                <a:solidFill>
                  <a:srgbClr val="000000"/>
                </a:solidFill>
              </a:rPr>
              <a:t> and </a:t>
            </a:r>
            <a:r>
              <a:rPr lang="en-US" sz="2000" i="1" dirty="0">
                <a:solidFill>
                  <a:srgbClr val="000000"/>
                </a:solidFill>
              </a:rPr>
              <a:t>X</a:t>
            </a:r>
            <a:r>
              <a:rPr lang="en-US" sz="2000" dirty="0">
                <a:solidFill>
                  <a:srgbClr val="000000"/>
                </a:solidFill>
              </a:rPr>
              <a:t> settings in Ohms. The compensator </a:t>
            </a:r>
            <a:r>
              <a:rPr lang="en-US" sz="2000" i="1" dirty="0">
                <a:solidFill>
                  <a:srgbClr val="000000"/>
                </a:solidFill>
              </a:rPr>
              <a:t>R</a:t>
            </a:r>
            <a:r>
              <a:rPr lang="en-US" sz="2000" dirty="0">
                <a:solidFill>
                  <a:srgbClr val="000000"/>
                </a:solidFill>
              </a:rPr>
              <a:t> and </a:t>
            </a:r>
            <a:r>
              <a:rPr lang="en-US" sz="2000" i="1" dirty="0">
                <a:solidFill>
                  <a:srgbClr val="000000"/>
                </a:solidFill>
              </a:rPr>
              <a:t>X</a:t>
            </a:r>
            <a:r>
              <a:rPr lang="en-US" sz="2000" dirty="0">
                <a:solidFill>
                  <a:srgbClr val="000000"/>
                </a:solidFill>
              </a:rPr>
              <a:t> settings in volts are determined by multiplying the compensator </a:t>
            </a:r>
            <a:r>
              <a:rPr lang="en-US" sz="2000" i="1" dirty="0">
                <a:solidFill>
                  <a:srgbClr val="000000"/>
                </a:solidFill>
              </a:rPr>
              <a:t>R</a:t>
            </a:r>
            <a:r>
              <a:rPr lang="en-US" sz="2000" dirty="0">
                <a:solidFill>
                  <a:srgbClr val="000000"/>
                </a:solidFill>
              </a:rPr>
              <a:t> and </a:t>
            </a:r>
            <a:r>
              <a:rPr lang="en-US" sz="2000" i="1" dirty="0">
                <a:solidFill>
                  <a:srgbClr val="000000"/>
                </a:solidFill>
              </a:rPr>
              <a:t>X</a:t>
            </a:r>
            <a:r>
              <a:rPr lang="en-US" sz="2000" dirty="0">
                <a:solidFill>
                  <a:srgbClr val="000000"/>
                </a:solidFill>
              </a:rPr>
              <a:t> in Ohms times the rated secondary current (</a:t>
            </a:r>
            <a:r>
              <a:rPr lang="en-US" sz="2000" i="1" dirty="0">
                <a:solidFill>
                  <a:srgbClr val="000000"/>
                </a:solidFill>
              </a:rPr>
              <a:t>CT</a:t>
            </a:r>
            <a:r>
              <a:rPr lang="en-US" sz="2000" i="1" baseline="-25000" dirty="0">
                <a:solidFill>
                  <a:srgbClr val="000000"/>
                </a:solidFill>
              </a:rPr>
              <a:t>S</a:t>
            </a:r>
            <a:r>
              <a:rPr lang="en-US" sz="2000" dirty="0">
                <a:solidFill>
                  <a:srgbClr val="000000"/>
                </a:solidFill>
              </a:rPr>
              <a:t>) of the current transformer:</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5" name="Rectangle 14"/>
              <p:cNvSpPr/>
              <p:nvPr/>
            </p:nvSpPr>
            <p:spPr>
              <a:xfrm>
                <a:off x="2154621" y="3192303"/>
                <a:ext cx="4350999" cy="135242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𝑅</m:t>
                          </m:r>
                        </m:e>
                        <m:sup>
                          <m:r>
                            <a:rPr lang="en-US" sz="2000" b="0" i="1" smtClean="0">
                              <a:latin typeface="Cambria Math" panose="02040503050406030204" pitchFamily="18" charset="0"/>
                            </a:rPr>
                            <m:t>′</m:t>
                          </m:r>
                        </m:sup>
                      </m:sSup>
                      <m:r>
                        <a:rPr lang="en-US" sz="2000" i="1">
                          <a:latin typeface="Cambria Math" panose="02040503050406030204" pitchFamily="18" charset="0"/>
                        </a:rPr>
                        <m:t>+</m:t>
                      </m:r>
                      <m:r>
                        <a:rPr lang="en-US" sz="2000" i="1">
                          <a:latin typeface="Cambria Math" panose="02040503050406030204" pitchFamily="18" charset="0"/>
                        </a:rPr>
                        <m:t>𝑗</m:t>
                      </m:r>
                      <m:sSup>
                        <m:sSupPr>
                          <m:ctrlPr>
                            <a:rPr lang="en-US" sz="2000" i="1">
                              <a:latin typeface="Cambria Math" panose="02040503050406030204" pitchFamily="18" charset="0"/>
                            </a:rPr>
                          </m:ctrlPr>
                        </m:sSupPr>
                        <m:e>
                          <m:r>
                            <a:rPr lang="en-US" sz="2000" b="0" i="1" smtClean="0">
                              <a:latin typeface="Cambria Math" panose="02040503050406030204" pitchFamily="18" charset="0"/>
                            </a:rPr>
                            <m:t>𝑋</m:t>
                          </m:r>
                        </m:e>
                        <m:sup>
                          <m:r>
                            <a:rPr lang="en-US" sz="2000" b="0" i="1" smtClean="0">
                              <a:latin typeface="Cambria Math" panose="02040503050406030204" pitchFamily="18" charset="0"/>
                            </a:rPr>
                            <m:t>′</m:t>
                          </m:r>
                        </m:sup>
                      </m:sSup>
                      <m:r>
                        <a:rPr lang="en-US" sz="2000" i="1">
                          <a:latin typeface="Cambria Math" panose="02040503050406030204" pitchFamily="18" charset="0"/>
                        </a:rPr>
                        <m:t>=</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𝑅𝑙𝑖𝑛𝑒</m:t>
                              </m:r>
                            </m:e>
                            <m:sub>
                              <m:r>
                                <m:rPr>
                                  <m:sty m:val="p"/>
                                </m:rPr>
                                <a:rPr lang="el-GR" sz="2000" i="1">
                                  <a:latin typeface="Cambria Math" panose="02040503050406030204" pitchFamily="18" charset="0"/>
                                  <a:ea typeface="Cambria Math" panose="02040503050406030204" pitchFamily="18" charset="0"/>
                                </a:rPr>
                                <m:t>Ω</m:t>
                              </m:r>
                            </m:sub>
                          </m:sSub>
                          <m:r>
                            <a:rPr lang="en-US" sz="2000" i="1">
                              <a:latin typeface="Cambria Math" panose="02040503050406030204" pitchFamily="18" charset="0"/>
                            </a:rPr>
                            <m:t>+</m:t>
                          </m:r>
                          <m:r>
                            <a:rPr lang="en-US" sz="2000" i="1">
                              <a:latin typeface="Cambria Math" panose="02040503050406030204" pitchFamily="18" charset="0"/>
                            </a:rPr>
                            <m:t>𝑗</m:t>
                          </m:r>
                          <m:sSub>
                            <m:sSubPr>
                              <m:ctrlPr>
                                <a:rPr lang="en-US" sz="2000" i="1">
                                  <a:latin typeface="Cambria Math" panose="02040503050406030204" pitchFamily="18" charset="0"/>
                                </a:rPr>
                              </m:ctrlPr>
                            </m:sSubPr>
                            <m:e>
                              <m:r>
                                <a:rPr lang="en-US" sz="2000" i="1">
                                  <a:latin typeface="Cambria Math" panose="02040503050406030204" pitchFamily="18" charset="0"/>
                                </a:rPr>
                                <m:t>𝑋𝑙𝑖𝑛𝑒</m:t>
                              </m:r>
                            </m:e>
                            <m:sub>
                              <m:r>
                                <m:rPr>
                                  <m:sty m:val="p"/>
                                </m:rPr>
                                <a:rPr lang="el-GR" sz="2000" i="1">
                                  <a:latin typeface="Cambria Math" panose="02040503050406030204" pitchFamily="18" charset="0"/>
                                  <a:ea typeface="Cambria Math" panose="02040503050406030204" pitchFamily="18" charset="0"/>
                                </a:rPr>
                                <m:t>Ω</m:t>
                              </m:r>
                            </m:sub>
                          </m:sSub>
                        </m:e>
                      </m:d>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𝐶𝑇</m:t>
                          </m:r>
                        </m:e>
                        <m:sub>
                          <m:r>
                            <a:rPr lang="en-US" sz="2000" i="1">
                              <a:latin typeface="Cambria Math" panose="02040503050406030204" pitchFamily="18" charset="0"/>
                              <a:ea typeface="Cambria Math" panose="02040503050406030204" pitchFamily="18" charset="0"/>
                            </a:rPr>
                            <m:t>𝑠</m:t>
                          </m:r>
                        </m:sub>
                      </m:sSub>
                    </m:oMath>
                  </m:oMathPara>
                </a14:m>
                <a:endParaRPr lang="en-US" sz="2000" dirty="0"/>
              </a:p>
              <a:p>
                <a:r>
                  <a:rPr lang="en-US" sz="2000" dirty="0"/>
                  <a:t>=(</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𝑅𝑙𝑖𝑛𝑒</m:t>
                        </m:r>
                      </m:e>
                      <m:sub>
                        <m:r>
                          <m:rPr>
                            <m:sty m:val="p"/>
                          </m:rPr>
                          <a:rPr lang="el-GR" sz="2000" i="1">
                            <a:latin typeface="Cambria Math" panose="02040503050406030204" pitchFamily="18" charset="0"/>
                            <a:ea typeface="Cambria Math" panose="02040503050406030204" pitchFamily="18" charset="0"/>
                          </a:rPr>
                          <m:t>Ω</m:t>
                        </m:r>
                      </m:sub>
                    </m:sSub>
                    <m:r>
                      <a:rPr lang="en-US" sz="2000" i="1">
                        <a:latin typeface="Cambria Math" panose="02040503050406030204" pitchFamily="18" charset="0"/>
                      </a:rPr>
                      <m:t>+</m:t>
                    </m:r>
                    <m:r>
                      <a:rPr lang="en-US" sz="2000" i="1">
                        <a:latin typeface="Cambria Math" panose="02040503050406030204" pitchFamily="18" charset="0"/>
                      </a:rPr>
                      <m:t>𝑗</m:t>
                    </m:r>
                    <m:sSub>
                      <m:sSubPr>
                        <m:ctrlPr>
                          <a:rPr lang="en-US" sz="2000" i="1">
                            <a:latin typeface="Cambria Math" panose="02040503050406030204" pitchFamily="18" charset="0"/>
                          </a:rPr>
                        </m:ctrlPr>
                      </m:sSubPr>
                      <m:e>
                        <m:r>
                          <a:rPr lang="en-US" sz="2000" i="1">
                            <a:latin typeface="Cambria Math" panose="02040503050406030204" pitchFamily="18" charset="0"/>
                          </a:rPr>
                          <m:t>𝑋𝑙𝑖𝑛𝑒</m:t>
                        </m:r>
                      </m:e>
                      <m:sub>
                        <m:r>
                          <m:rPr>
                            <m:sty m:val="p"/>
                          </m:rPr>
                          <a:rPr lang="el-GR" sz="2000" i="1">
                            <a:latin typeface="Cambria Math" panose="02040503050406030204" pitchFamily="18" charset="0"/>
                            <a:ea typeface="Cambria Math" panose="02040503050406030204" pitchFamily="18" charset="0"/>
                          </a:rPr>
                          <m:t>Ω</m:t>
                        </m:r>
                      </m:sub>
                    </m:sSub>
                  </m:oMath>
                </a14:m>
                <a:r>
                  <a:rPr lang="en-US" sz="2000" dirty="0"/>
                  <a:t>)</a:t>
                </a:r>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𝐶</m:t>
                            </m:r>
                            <m:r>
                              <a:rPr lang="en-US" sz="2000" b="0" i="1" smtClean="0">
                                <a:latin typeface="Cambria Math" panose="02040503050406030204" pitchFamily="18" charset="0"/>
                                <a:ea typeface="Cambria Math" panose="02040503050406030204" pitchFamily="18" charset="0"/>
                              </a:rPr>
                              <m:t>𝑇</m:t>
                            </m:r>
                          </m:e>
                          <m:sub>
                            <m:r>
                              <a:rPr lang="en-US" sz="2000" b="0" i="1" smtClean="0">
                                <a:latin typeface="Cambria Math" panose="02040503050406030204" pitchFamily="18" charset="0"/>
                                <a:ea typeface="Cambria Math" panose="02040503050406030204" pitchFamily="18" charset="0"/>
                              </a:rPr>
                              <m:t>𝑃</m:t>
                            </m:r>
                          </m:sub>
                        </m:sSub>
                      </m:num>
                      <m:den>
                        <m:sSub>
                          <m:sSubPr>
                            <m:ctrlPr>
                              <a:rPr lang="en-US" sz="2000" i="1">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𝑁</m:t>
                            </m:r>
                          </m:e>
                          <m:sub>
                            <m:r>
                              <a:rPr lang="en-US" sz="2000" b="0" i="1" smtClean="0">
                                <a:latin typeface="Cambria Math" panose="02040503050406030204" pitchFamily="18" charset="0"/>
                                <a:ea typeface="Cambria Math" panose="02040503050406030204" pitchFamily="18" charset="0"/>
                              </a:rPr>
                              <m:t>𝑃𝑇</m:t>
                            </m:r>
                          </m:sub>
                        </m:sSub>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𝐶𝑇</m:t>
                            </m:r>
                          </m:e>
                          <m:sub>
                            <m:r>
                              <a:rPr lang="en-US" sz="2000" b="0" i="1" smtClean="0">
                                <a:latin typeface="Cambria Math" panose="02040503050406030204" pitchFamily="18" charset="0"/>
                                <a:ea typeface="Cambria Math" panose="02040503050406030204" pitchFamily="18" charset="0"/>
                              </a:rPr>
                              <m:t>𝑠</m:t>
                            </m:r>
                          </m:sub>
                        </m:sSub>
                      </m:den>
                    </m:f>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𝐶𝑇</m:t>
                        </m:r>
                      </m:e>
                      <m:sub>
                        <m:r>
                          <a:rPr lang="en-US" sz="2000" i="1">
                            <a:latin typeface="Cambria Math" panose="02040503050406030204" pitchFamily="18" charset="0"/>
                            <a:ea typeface="Cambria Math" panose="02040503050406030204" pitchFamily="18" charset="0"/>
                          </a:rPr>
                          <m:t>𝑠</m:t>
                        </m:r>
                      </m:sub>
                    </m:sSub>
                  </m:oMath>
                </a14:m>
                <a:endParaRPr lang="en-US" sz="2000" dirty="0"/>
              </a:p>
              <a:p>
                <a:r>
                  <a:rPr lang="en-US" sz="2000" dirty="0"/>
                  <a:t>=(</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𝑅𝑙𝑖𝑛𝑒</m:t>
                        </m:r>
                      </m:e>
                      <m:sub>
                        <m:r>
                          <m:rPr>
                            <m:sty m:val="p"/>
                          </m:rPr>
                          <a:rPr lang="el-GR" sz="2000" i="1">
                            <a:latin typeface="Cambria Math" panose="02040503050406030204" pitchFamily="18" charset="0"/>
                            <a:ea typeface="Cambria Math" panose="02040503050406030204" pitchFamily="18" charset="0"/>
                          </a:rPr>
                          <m:t>Ω</m:t>
                        </m:r>
                      </m:sub>
                    </m:sSub>
                    <m:r>
                      <a:rPr lang="en-US" sz="2000" i="1">
                        <a:latin typeface="Cambria Math" panose="02040503050406030204" pitchFamily="18" charset="0"/>
                      </a:rPr>
                      <m:t>+</m:t>
                    </m:r>
                    <m:r>
                      <a:rPr lang="en-US" sz="2000" i="1">
                        <a:latin typeface="Cambria Math" panose="02040503050406030204" pitchFamily="18" charset="0"/>
                      </a:rPr>
                      <m:t>𝑗</m:t>
                    </m:r>
                    <m:sSub>
                      <m:sSubPr>
                        <m:ctrlPr>
                          <a:rPr lang="en-US" sz="2000" i="1">
                            <a:latin typeface="Cambria Math" panose="02040503050406030204" pitchFamily="18" charset="0"/>
                          </a:rPr>
                        </m:ctrlPr>
                      </m:sSubPr>
                      <m:e>
                        <m:r>
                          <a:rPr lang="en-US" sz="2000" i="1">
                            <a:latin typeface="Cambria Math" panose="02040503050406030204" pitchFamily="18" charset="0"/>
                          </a:rPr>
                          <m:t>𝑋𝑙𝑖𝑛𝑒</m:t>
                        </m:r>
                      </m:e>
                      <m:sub>
                        <m:r>
                          <m:rPr>
                            <m:sty m:val="p"/>
                          </m:rPr>
                          <a:rPr lang="el-GR" sz="2000" i="1">
                            <a:latin typeface="Cambria Math" panose="02040503050406030204" pitchFamily="18" charset="0"/>
                            <a:ea typeface="Cambria Math" panose="02040503050406030204" pitchFamily="18" charset="0"/>
                          </a:rPr>
                          <m:t>Ω</m:t>
                        </m:r>
                      </m:sub>
                    </m:sSub>
                  </m:oMath>
                </a14:m>
                <a:r>
                  <a:rPr lang="en-US" sz="2000" dirty="0"/>
                  <a:t>)</a:t>
                </a:r>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𝐶𝑇</m:t>
                            </m:r>
                          </m:e>
                          <m:sub>
                            <m:r>
                              <a:rPr lang="en-US" sz="2000" i="1">
                                <a:latin typeface="Cambria Math" panose="02040503050406030204" pitchFamily="18" charset="0"/>
                              </a:rPr>
                              <m:t>𝑃</m:t>
                            </m:r>
                          </m:sub>
                        </m:sSub>
                      </m:num>
                      <m:den>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𝑁</m:t>
                            </m:r>
                          </m:e>
                          <m:sub>
                            <m:r>
                              <a:rPr lang="en-US" sz="2000" i="1">
                                <a:latin typeface="Cambria Math" panose="02040503050406030204" pitchFamily="18" charset="0"/>
                                <a:ea typeface="Cambria Math" panose="02040503050406030204" pitchFamily="18" charset="0"/>
                              </a:rPr>
                              <m:t>𝑃𝑇</m:t>
                            </m:r>
                          </m:sub>
                        </m:sSub>
                      </m:den>
                    </m:f>
                  </m:oMath>
                </a14:m>
                <a:r>
                  <a:rPr lang="en-US" sz="2000" dirty="0"/>
                  <a:t> </a:t>
                </a:r>
                <a14:m>
                  <m:oMath xmlns:m="http://schemas.openxmlformats.org/officeDocument/2006/math">
                    <m:r>
                      <a:rPr lang="en-US" sz="2000" b="0" i="1" smtClean="0">
                        <a:latin typeface="Cambria Math" panose="02040503050406030204" pitchFamily="18" charset="0"/>
                        <a:ea typeface="Cambria Math" panose="02040503050406030204" pitchFamily="18" charset="0"/>
                      </a:rPr>
                      <m:t>𝑉</m:t>
                    </m:r>
                  </m:oMath>
                </a14:m>
                <a:endParaRPr lang="en-US" sz="2000" dirty="0"/>
              </a:p>
            </p:txBody>
          </p:sp>
        </mc:Choice>
        <mc:Fallback xmlns="">
          <p:sp>
            <p:nvSpPr>
              <p:cNvPr id="15" name="Rectangle 14"/>
              <p:cNvSpPr>
                <a:spLocks noRot="1" noChangeAspect="1" noMove="1" noResize="1" noEditPoints="1" noAdjustHandles="1" noChangeArrowheads="1" noChangeShapeType="1" noTextEdit="1"/>
              </p:cNvSpPr>
              <p:nvPr/>
            </p:nvSpPr>
            <p:spPr>
              <a:xfrm>
                <a:off x="2154621" y="3192303"/>
                <a:ext cx="4350999" cy="1352422"/>
              </a:xfrm>
              <a:prstGeom prst="rect">
                <a:avLst/>
              </a:prstGeom>
              <a:blipFill>
                <a:blip r:embed="rId3"/>
                <a:stretch>
                  <a:fillRect l="-1401"/>
                </a:stretch>
              </a:blipFill>
            </p:spPr>
            <p:txBody>
              <a:bodyPr/>
              <a:lstStyle/>
              <a:p>
                <a:r>
                  <a:rPr lang="en-US">
                    <a:noFill/>
                  </a:rPr>
                  <a:t> </a:t>
                </a:r>
              </a:p>
            </p:txBody>
          </p:sp>
        </mc:Fallback>
      </mc:AlternateContent>
      <p:sp>
        <p:nvSpPr>
          <p:cNvPr id="16" name="Rectangle 15"/>
          <p:cNvSpPr/>
          <p:nvPr/>
        </p:nvSpPr>
        <p:spPr>
          <a:xfrm>
            <a:off x="7869620" y="3918916"/>
            <a:ext cx="611065" cy="400110"/>
          </a:xfrm>
          <a:prstGeom prst="rect">
            <a:avLst/>
          </a:prstGeom>
        </p:spPr>
        <p:txBody>
          <a:bodyPr wrap="none">
            <a:spAutoFit/>
          </a:bodyPr>
          <a:lstStyle/>
          <a:p>
            <a:r>
              <a:rPr lang="en-US" sz="2000" dirty="0"/>
              <a:t>(8</a:t>
            </a:r>
            <a:r>
              <a:rPr lang="en-US" altLang="zh-CN" sz="2000" dirty="0"/>
              <a:t>2</a:t>
            </a:r>
            <a:r>
              <a:rPr lang="en-US" sz="2000" dirty="0"/>
              <a:t>)</a:t>
            </a:r>
          </a:p>
        </p:txBody>
      </p:sp>
      <p:sp>
        <p:nvSpPr>
          <p:cNvPr id="11" name="Rectangle 10"/>
          <p:cNvSpPr/>
          <p:nvPr/>
        </p:nvSpPr>
        <p:spPr>
          <a:xfrm>
            <a:off x="1754" y="4724400"/>
            <a:ext cx="8991600" cy="1015663"/>
          </a:xfrm>
          <a:prstGeom prst="rect">
            <a:avLst/>
          </a:prstGeom>
        </p:spPr>
        <p:txBody>
          <a:bodyPr wrap="square">
            <a:spAutoFit/>
          </a:bodyPr>
          <a:lstStyle/>
          <a:p>
            <a:pPr algn="just"/>
            <a:r>
              <a:rPr lang="en-US" sz="2000" dirty="0">
                <a:solidFill>
                  <a:srgbClr val="000000"/>
                </a:solidFill>
              </a:rPr>
              <a:t>Knowing the equivalent impedance in Ohms from the regulator to the load center, the required value for the compensator settings in volts is determined by using Equation (82). This is demonstrated in Example 7.4.</a:t>
            </a:r>
            <a:endParaRPr lang="en-US" sz="2000" dirty="0">
              <a:solidFill>
                <a:srgbClr val="000000"/>
              </a:solidFill>
              <a:effectLst/>
            </a:endParaRPr>
          </a:p>
        </p:txBody>
      </p:sp>
      <p:sp>
        <p:nvSpPr>
          <p:cNvPr id="13"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15060777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779654" cy="584775"/>
          </a:xfrm>
          <a:prstGeom prst="rect">
            <a:avLst/>
          </a:prstGeom>
        </p:spPr>
        <p:txBody>
          <a:bodyPr wrap="none">
            <a:spAutoFit/>
          </a:bodyPr>
          <a:lstStyle/>
          <a:p>
            <a:r>
              <a:rPr lang="en-US" altLang="zh-CN" sz="3200" dirty="0">
                <a:solidFill>
                  <a:srgbClr val="C8102E"/>
                </a:solidFill>
                <a:latin typeface="+mj-lt"/>
                <a:ea typeface="+mj-ea"/>
                <a:cs typeface="+mj-cs"/>
              </a:rPr>
              <a:t>Example</a:t>
            </a:r>
            <a:endParaRPr lang="en-US" sz="3200" dirty="0">
              <a:solidFill>
                <a:srgbClr val="C8102E"/>
              </a:solidFill>
              <a:latin typeface="+mj-lt"/>
              <a:ea typeface="+mj-ea"/>
              <a:cs typeface="+mj-cs"/>
            </a:endParaRPr>
          </a:p>
        </p:txBody>
      </p:sp>
      <p:sp>
        <p:nvSpPr>
          <p:cNvPr id="4" name="Slide Number Placeholder 3"/>
          <p:cNvSpPr>
            <a:spLocks noGrp="1"/>
          </p:cNvSpPr>
          <p:nvPr>
            <p:ph type="sldNum" sz="quarter" idx="12"/>
          </p:nvPr>
        </p:nvSpPr>
        <p:spPr/>
        <p:txBody>
          <a:bodyPr/>
          <a:lstStyle/>
          <a:p>
            <a:fld id="{5B7A2384-8C5D-49F6-8259-B9A64ECD4852}" type="slidenum">
              <a:rPr lang="en-US" smtClean="0"/>
              <a:t>58</a:t>
            </a:fld>
            <a:endParaRPr lang="en-US" dirty="0"/>
          </a:p>
        </p:txBody>
      </p:sp>
      <p:sp>
        <p:nvSpPr>
          <p:cNvPr id="5" name="Rectangle 4"/>
          <p:cNvSpPr/>
          <p:nvPr/>
        </p:nvSpPr>
        <p:spPr>
          <a:xfrm>
            <a:off x="165538" y="647700"/>
            <a:ext cx="8978462" cy="1015663"/>
          </a:xfrm>
          <a:prstGeom prst="rect">
            <a:avLst/>
          </a:prstGeom>
        </p:spPr>
        <p:txBody>
          <a:bodyPr wrap="square">
            <a:spAutoFit/>
          </a:bodyPr>
          <a:lstStyle/>
          <a:p>
            <a:endParaRPr lang="en-US" sz="2000" dirty="0"/>
          </a:p>
          <a:p>
            <a:r>
              <a:rPr lang="en-US" sz="2000" dirty="0"/>
              <a:t>The substation transformer is rated 5000 kVA</a:t>
            </a:r>
            <a:r>
              <a:rPr lang="en-US" sz="2000"/>
              <a:t>, 115kV </a:t>
            </a:r>
            <a:r>
              <a:rPr lang="en-US" sz="2000" dirty="0"/>
              <a:t>delta</a:t>
            </a:r>
            <a:r>
              <a:rPr lang="en-US" sz="2000"/>
              <a:t>−4.16 kV </a:t>
            </a:r>
            <a:r>
              <a:rPr lang="en-US" sz="2000" dirty="0"/>
              <a:t>grounded wye, and the equivalent line impedance from the regulator to the load center is 0.3 + </a:t>
            </a:r>
            <a:r>
              <a:rPr lang="en-US" sz="2000" i="1" dirty="0"/>
              <a:t>j</a:t>
            </a:r>
            <a:r>
              <a:rPr lang="en-US" sz="2000" dirty="0"/>
              <a:t>0.9 Ω.</a:t>
            </a:r>
          </a:p>
        </p:txBody>
      </p:sp>
      <p:sp>
        <p:nvSpPr>
          <p:cNvPr id="31" name="TextBox 30"/>
          <p:cNvSpPr txBox="1"/>
          <p:nvPr/>
        </p:nvSpPr>
        <p:spPr>
          <a:xfrm>
            <a:off x="1371600" y="5528230"/>
            <a:ext cx="6934200" cy="369332"/>
          </a:xfrm>
          <a:prstGeom prst="rect">
            <a:avLst/>
          </a:prstGeom>
          <a:noFill/>
        </p:spPr>
        <p:txBody>
          <a:bodyPr wrap="square" rtlCol="0">
            <a:spAutoFit/>
          </a:bodyPr>
          <a:lstStyle/>
          <a:p>
            <a:pPr algn="ctr"/>
            <a:r>
              <a:rPr lang="en-US" sz="1800" dirty="0"/>
              <a:t>Fig.</a:t>
            </a:r>
            <a:r>
              <a:rPr lang="en-US" altLang="zh-CN" sz="1800" dirty="0"/>
              <a:t>11</a:t>
            </a:r>
            <a:r>
              <a:rPr lang="en-US" sz="1800" dirty="0"/>
              <a:t> Line drop compensator circuit</a:t>
            </a:r>
          </a:p>
        </p:txBody>
      </p:sp>
      <p:pic>
        <p:nvPicPr>
          <p:cNvPr id="2" name="Picture 1"/>
          <p:cNvPicPr>
            <a:picLocks noChangeAspect="1"/>
          </p:cNvPicPr>
          <p:nvPr/>
        </p:nvPicPr>
        <p:blipFill>
          <a:blip r:embed="rId2"/>
          <a:stretch>
            <a:fillRect/>
          </a:stretch>
        </p:blipFill>
        <p:spPr>
          <a:xfrm>
            <a:off x="1771650" y="1752600"/>
            <a:ext cx="5848350" cy="3553118"/>
          </a:xfrm>
          <a:prstGeom prst="rect">
            <a:avLst/>
          </a:prstGeom>
        </p:spPr>
      </p:pic>
      <p:sp>
        <p:nvSpPr>
          <p:cNvPr id="7"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18876573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779654" cy="584775"/>
          </a:xfrm>
          <a:prstGeom prst="rect">
            <a:avLst/>
          </a:prstGeom>
        </p:spPr>
        <p:txBody>
          <a:bodyPr wrap="none">
            <a:spAutoFit/>
          </a:bodyPr>
          <a:lstStyle/>
          <a:p>
            <a:r>
              <a:rPr lang="en-US" altLang="zh-CN" sz="3200" dirty="0">
                <a:solidFill>
                  <a:srgbClr val="C8102E"/>
                </a:solidFill>
                <a:latin typeface="+mj-lt"/>
                <a:ea typeface="+mj-ea"/>
                <a:cs typeface="+mj-cs"/>
              </a:rPr>
              <a:t>Example</a:t>
            </a:r>
            <a:endParaRPr lang="en-US" sz="2800" dirty="0">
              <a:solidFill>
                <a:srgbClr val="C8102E"/>
              </a:solidFill>
              <a:latin typeface="+mj-lt"/>
              <a:ea typeface="+mj-ea"/>
              <a:cs typeface="+mj-cs"/>
            </a:endParaRPr>
          </a:p>
        </p:txBody>
      </p:sp>
      <p:sp>
        <p:nvSpPr>
          <p:cNvPr id="4" name="Slide Number Placeholder 3"/>
          <p:cNvSpPr>
            <a:spLocks noGrp="1"/>
          </p:cNvSpPr>
          <p:nvPr>
            <p:ph type="sldNum" sz="quarter" idx="12"/>
          </p:nvPr>
        </p:nvSpPr>
        <p:spPr/>
        <p:txBody>
          <a:bodyPr/>
          <a:lstStyle/>
          <a:p>
            <a:fld id="{5B7A2384-8C5D-49F6-8259-B9A64ECD4852}" type="slidenum">
              <a:rPr lang="en-US" smtClean="0"/>
              <a:t>59</a:t>
            </a:fld>
            <a:endParaRPr lang="en-US" dirty="0"/>
          </a:p>
        </p:txBody>
      </p:sp>
      <p:sp>
        <p:nvSpPr>
          <p:cNvPr id="5" name="Rectangle 4"/>
          <p:cNvSpPr/>
          <p:nvPr/>
        </p:nvSpPr>
        <p:spPr>
          <a:xfrm>
            <a:off x="165538" y="609600"/>
            <a:ext cx="8978462" cy="1015663"/>
          </a:xfrm>
          <a:prstGeom prst="rect">
            <a:avLst/>
          </a:prstGeom>
        </p:spPr>
        <p:txBody>
          <a:bodyPr wrap="square">
            <a:spAutoFit/>
          </a:bodyPr>
          <a:lstStyle/>
          <a:p>
            <a:r>
              <a:rPr lang="en-US" sz="2000" dirty="0"/>
              <a:t>1. Determine the potential transformer and current transformer ratings for the compensator circuit.</a:t>
            </a:r>
          </a:p>
          <a:p>
            <a:r>
              <a:rPr lang="en-US" sz="2000" dirty="0"/>
              <a:t>The rated line-to-ground voltage of the substation transformer is</a:t>
            </a:r>
          </a:p>
        </p:txBody>
      </p:sp>
      <p:sp>
        <p:nvSpPr>
          <p:cNvPr id="31" name="TextBox 30"/>
          <p:cNvSpPr txBox="1"/>
          <p:nvPr/>
        </p:nvSpPr>
        <p:spPr>
          <a:xfrm>
            <a:off x="224448" y="5542751"/>
            <a:ext cx="3810000" cy="369332"/>
          </a:xfrm>
          <a:prstGeom prst="rect">
            <a:avLst/>
          </a:prstGeom>
          <a:noFill/>
        </p:spPr>
        <p:txBody>
          <a:bodyPr wrap="square" rtlCol="0">
            <a:spAutoFit/>
          </a:bodyPr>
          <a:lstStyle/>
          <a:p>
            <a:pPr algn="ctr"/>
            <a:r>
              <a:rPr lang="en-US" sz="1800" dirty="0"/>
              <a:t>Fig.</a:t>
            </a:r>
            <a:r>
              <a:rPr lang="en-US" altLang="zh-CN" sz="1800" dirty="0"/>
              <a:t>11</a:t>
            </a:r>
            <a:r>
              <a:rPr lang="en-US" sz="1800" dirty="0"/>
              <a:t> Line drop compensator circuit</a:t>
            </a:r>
          </a:p>
        </p:txBody>
      </p:sp>
      <p:pic>
        <p:nvPicPr>
          <p:cNvPr id="2" name="Picture 1"/>
          <p:cNvPicPr>
            <a:picLocks noChangeAspect="1"/>
          </p:cNvPicPr>
          <p:nvPr/>
        </p:nvPicPr>
        <p:blipFill>
          <a:blip r:embed="rId2"/>
          <a:stretch>
            <a:fillRect/>
          </a:stretch>
        </p:blipFill>
        <p:spPr>
          <a:xfrm>
            <a:off x="132784" y="3196443"/>
            <a:ext cx="3825959" cy="2324431"/>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3886200" y="1600200"/>
                <a:ext cx="2461443" cy="7280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𝑉</m:t>
                          </m:r>
                        </m:e>
                        <m:sub>
                          <m:r>
                            <a:rPr lang="en-US" sz="2000" b="0" i="1" smtClean="0">
                              <a:latin typeface="Cambria Math" panose="02040503050406030204" pitchFamily="18" charset="0"/>
                              <a:ea typeface="Cambria Math" panose="02040503050406030204" pitchFamily="18" charset="0"/>
                            </a:rPr>
                            <m:t>𝑠</m:t>
                          </m:r>
                        </m:sub>
                      </m:sSub>
                      <m:r>
                        <a:rPr lang="en-US" sz="2000" b="0" i="1" smtClean="0">
                          <a:latin typeface="Cambria Math" panose="02040503050406030204" pitchFamily="18" charset="0"/>
                        </a:rPr>
                        <m:t>=</m:t>
                      </m:r>
                      <m:f>
                        <m:fPr>
                          <m:ctrlPr>
                            <a:rPr lang="en-US" sz="2000" i="1" smtClean="0">
                              <a:latin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4160</m:t>
                          </m:r>
                        </m:num>
                        <m:den>
                          <m:rad>
                            <m:radPr>
                              <m:degHide m:val="on"/>
                              <m:ctrlPr>
                                <a:rPr lang="en-US" sz="2000" i="1">
                                  <a:latin typeface="Cambria Math" panose="02040503050406030204" pitchFamily="18" charset="0"/>
                                </a:rPr>
                              </m:ctrlPr>
                            </m:radPr>
                            <m:deg/>
                            <m:e>
                              <m:r>
                                <a:rPr lang="en-US" sz="2000" b="0" i="1" smtClean="0">
                                  <a:latin typeface="Cambria Math" panose="02040503050406030204" pitchFamily="18" charset="0"/>
                                </a:rPr>
                                <m:t>3</m:t>
                              </m:r>
                            </m:e>
                          </m:rad>
                        </m:den>
                      </m:f>
                      <m:r>
                        <a:rPr lang="en-US" sz="2000" b="0" i="1" smtClean="0">
                          <a:latin typeface="Cambria Math" panose="02040503050406030204" pitchFamily="18" charset="0"/>
                          <a:ea typeface="Cambria Math" panose="02040503050406030204" pitchFamily="18" charset="0"/>
                        </a:rPr>
                        <m:t>=2401.8</m:t>
                      </m:r>
                    </m:oMath>
                  </m:oMathPara>
                </a14:m>
                <a:endParaRPr lang="en-US" sz="2000" dirty="0"/>
              </a:p>
            </p:txBody>
          </p:sp>
        </mc:Choice>
        <mc:Fallback xmlns="">
          <p:sp>
            <p:nvSpPr>
              <p:cNvPr id="6" name="Rectangle 5"/>
              <p:cNvSpPr>
                <a:spLocks noRot="1" noChangeAspect="1" noMove="1" noResize="1" noEditPoints="1" noAdjustHandles="1" noChangeArrowheads="1" noChangeShapeType="1" noTextEdit="1"/>
              </p:cNvSpPr>
              <p:nvPr/>
            </p:nvSpPr>
            <p:spPr>
              <a:xfrm>
                <a:off x="3886200" y="1600200"/>
                <a:ext cx="2461443" cy="728084"/>
              </a:xfrm>
              <a:prstGeom prst="rect">
                <a:avLst/>
              </a:prstGeom>
              <a:blipFill>
                <a:blip r:embed="rId3"/>
                <a:stretch>
                  <a:fillRect/>
                </a:stretch>
              </a:blipFill>
            </p:spPr>
            <p:txBody>
              <a:bodyPr/>
              <a:lstStyle/>
              <a:p>
                <a:r>
                  <a:rPr lang="en-US">
                    <a:noFill/>
                  </a:rPr>
                  <a:t> </a:t>
                </a:r>
              </a:p>
            </p:txBody>
          </p:sp>
        </mc:Fallback>
      </mc:AlternateContent>
      <p:sp>
        <p:nvSpPr>
          <p:cNvPr id="7" name="Rectangle 6"/>
          <p:cNvSpPr/>
          <p:nvPr/>
        </p:nvSpPr>
        <p:spPr>
          <a:xfrm>
            <a:off x="144140" y="2286000"/>
            <a:ext cx="8978462" cy="707886"/>
          </a:xfrm>
          <a:prstGeom prst="rect">
            <a:avLst/>
          </a:prstGeom>
        </p:spPr>
        <p:txBody>
          <a:bodyPr wrap="square">
            <a:spAutoFit/>
          </a:bodyPr>
          <a:lstStyle/>
          <a:p>
            <a:r>
              <a:rPr lang="en-US" sz="2000" dirty="0">
                <a:solidFill>
                  <a:srgbClr val="000000"/>
                </a:solidFill>
              </a:rPr>
              <a:t>In order to provide approximately 120 V to the compensator, the potential transformer ratio is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9" name="Rectangle 8"/>
              <p:cNvSpPr/>
              <p:nvPr/>
            </p:nvSpPr>
            <p:spPr>
              <a:xfrm>
                <a:off x="3886199" y="2819400"/>
                <a:ext cx="2194255" cy="6705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𝑁</m:t>
                          </m:r>
                        </m:e>
                        <m:sub>
                          <m:r>
                            <a:rPr lang="en-US" sz="2000" b="0" i="1" smtClean="0">
                              <a:latin typeface="Cambria Math" panose="02040503050406030204" pitchFamily="18" charset="0"/>
                              <a:ea typeface="Cambria Math" panose="02040503050406030204" pitchFamily="18" charset="0"/>
                            </a:rPr>
                            <m:t>𝑃𝑇</m:t>
                          </m:r>
                        </m:sub>
                      </m:sSub>
                      <m:r>
                        <a:rPr lang="en-US" sz="2000" b="0" i="1" smtClean="0">
                          <a:latin typeface="Cambria Math" panose="02040503050406030204" pitchFamily="18" charset="0"/>
                        </a:rPr>
                        <m:t>=</m:t>
                      </m:r>
                      <m:f>
                        <m:fPr>
                          <m:ctrlPr>
                            <a:rPr lang="en-US" sz="2000" i="1" smtClean="0">
                              <a:latin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2400</m:t>
                          </m:r>
                        </m:num>
                        <m:den>
                          <m:r>
                            <a:rPr lang="en-US" sz="2000" i="1" smtClean="0">
                              <a:latin typeface="Cambria Math" panose="02040503050406030204" pitchFamily="18" charset="0"/>
                            </a:rPr>
                            <m:t>1</m:t>
                          </m:r>
                          <m:r>
                            <a:rPr lang="en-US" sz="2000" b="0" i="1" smtClean="0">
                              <a:latin typeface="Cambria Math" panose="02040503050406030204" pitchFamily="18" charset="0"/>
                            </a:rPr>
                            <m:t>20</m:t>
                          </m:r>
                        </m:den>
                      </m:f>
                      <m:r>
                        <a:rPr lang="en-US" sz="2000" b="0" i="1" smtClean="0">
                          <a:latin typeface="Cambria Math" panose="02040503050406030204" pitchFamily="18" charset="0"/>
                          <a:ea typeface="Cambria Math" panose="02040503050406030204" pitchFamily="18" charset="0"/>
                        </a:rPr>
                        <m:t>=20</m:t>
                      </m:r>
                    </m:oMath>
                  </m:oMathPara>
                </a14:m>
                <a:endParaRPr lang="en-US" sz="2000" dirty="0"/>
              </a:p>
            </p:txBody>
          </p:sp>
        </mc:Choice>
        <mc:Fallback xmlns="">
          <p:sp>
            <p:nvSpPr>
              <p:cNvPr id="9" name="Rectangle 8"/>
              <p:cNvSpPr>
                <a:spLocks noRot="1" noChangeAspect="1" noMove="1" noResize="1" noEditPoints="1" noAdjustHandles="1" noChangeArrowheads="1" noChangeShapeType="1" noTextEdit="1"/>
              </p:cNvSpPr>
              <p:nvPr/>
            </p:nvSpPr>
            <p:spPr>
              <a:xfrm>
                <a:off x="3886199" y="2819400"/>
                <a:ext cx="2194255" cy="670568"/>
              </a:xfrm>
              <a:prstGeom prst="rect">
                <a:avLst/>
              </a:prstGeom>
              <a:blipFill>
                <a:blip r:embed="rId4"/>
                <a:stretch>
                  <a:fillRect/>
                </a:stretch>
              </a:blipFill>
            </p:spPr>
            <p:txBody>
              <a:bodyPr/>
              <a:lstStyle/>
              <a:p>
                <a:r>
                  <a:rPr lang="en-US">
                    <a:noFill/>
                  </a:rPr>
                  <a:t> </a:t>
                </a:r>
              </a:p>
            </p:txBody>
          </p:sp>
        </mc:Fallback>
      </mc:AlternateContent>
      <p:sp>
        <p:nvSpPr>
          <p:cNvPr id="8" name="Rectangle 7"/>
          <p:cNvSpPr/>
          <p:nvPr/>
        </p:nvSpPr>
        <p:spPr>
          <a:xfrm>
            <a:off x="3941002" y="3505200"/>
            <a:ext cx="5181600" cy="400110"/>
          </a:xfrm>
          <a:prstGeom prst="rect">
            <a:avLst/>
          </a:prstGeom>
        </p:spPr>
        <p:txBody>
          <a:bodyPr wrap="square">
            <a:spAutoFit/>
          </a:bodyPr>
          <a:lstStyle/>
          <a:p>
            <a:r>
              <a:rPr lang="en-US" sz="2000" dirty="0">
                <a:solidFill>
                  <a:srgbClr val="000000"/>
                </a:solidFill>
              </a:rPr>
              <a:t>The rated current of the substation transformer is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1" name="Rectangle 10"/>
              <p:cNvSpPr/>
              <p:nvPr/>
            </p:nvSpPr>
            <p:spPr>
              <a:xfrm>
                <a:off x="5410200" y="3886200"/>
                <a:ext cx="3138936" cy="7343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𝐼</m:t>
                          </m:r>
                        </m:e>
                        <m:sub>
                          <m:r>
                            <a:rPr lang="en-US" sz="2000" b="0" i="1" smtClean="0">
                              <a:latin typeface="Cambria Math" panose="02040503050406030204" pitchFamily="18" charset="0"/>
                              <a:ea typeface="Cambria Math" panose="02040503050406030204" pitchFamily="18" charset="0"/>
                            </a:rPr>
                            <m:t>𝑟𝑎𝑡𝑒𝑑</m:t>
                          </m:r>
                        </m:sub>
                      </m:sSub>
                      <m:r>
                        <a:rPr lang="en-US" sz="2000" b="0" i="1" smtClean="0">
                          <a:latin typeface="Cambria Math" panose="02040503050406030204" pitchFamily="18" charset="0"/>
                        </a:rPr>
                        <m:t>=</m:t>
                      </m:r>
                      <m:f>
                        <m:fPr>
                          <m:ctrlPr>
                            <a:rPr lang="en-US" sz="2000" i="1" smtClean="0">
                              <a:latin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5000</m:t>
                          </m:r>
                        </m:num>
                        <m:den>
                          <m:rad>
                            <m:radPr>
                              <m:degHide m:val="on"/>
                              <m:ctrlPr>
                                <a:rPr lang="en-US" sz="2000" i="1">
                                  <a:latin typeface="Cambria Math" panose="02040503050406030204" pitchFamily="18" charset="0"/>
                                </a:rPr>
                              </m:ctrlPr>
                            </m:radPr>
                            <m:deg/>
                            <m:e>
                              <m:r>
                                <a:rPr lang="en-US" sz="2000" b="0" i="1" smtClean="0">
                                  <a:latin typeface="Cambria Math" panose="02040503050406030204" pitchFamily="18" charset="0"/>
                                </a:rPr>
                                <m:t>3</m:t>
                              </m:r>
                            </m:e>
                          </m:rad>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4.16</m:t>
                          </m:r>
                        </m:den>
                      </m:f>
                      <m:r>
                        <a:rPr lang="en-US" sz="2000" b="0" i="1" smtClean="0">
                          <a:latin typeface="Cambria Math" panose="02040503050406030204" pitchFamily="18" charset="0"/>
                          <a:ea typeface="Cambria Math" panose="02040503050406030204" pitchFamily="18" charset="0"/>
                        </a:rPr>
                        <m:t>=693.9</m:t>
                      </m:r>
                    </m:oMath>
                  </m:oMathPara>
                </a14:m>
                <a:endParaRPr lang="en-US" sz="2000" dirty="0"/>
              </a:p>
            </p:txBody>
          </p:sp>
        </mc:Choice>
        <mc:Fallback xmlns="">
          <p:sp>
            <p:nvSpPr>
              <p:cNvPr id="11" name="Rectangle 10"/>
              <p:cNvSpPr>
                <a:spLocks noRot="1" noChangeAspect="1" noMove="1" noResize="1" noEditPoints="1" noAdjustHandles="1" noChangeArrowheads="1" noChangeShapeType="1" noTextEdit="1"/>
              </p:cNvSpPr>
              <p:nvPr/>
            </p:nvSpPr>
            <p:spPr>
              <a:xfrm>
                <a:off x="5410200" y="3886200"/>
                <a:ext cx="3138936" cy="734368"/>
              </a:xfrm>
              <a:prstGeom prst="rect">
                <a:avLst/>
              </a:prstGeom>
              <a:blipFill>
                <a:blip r:embed="rId5"/>
                <a:stretch>
                  <a:fillRect/>
                </a:stretch>
              </a:blipFill>
            </p:spPr>
            <p:txBody>
              <a:bodyPr/>
              <a:lstStyle/>
              <a:p>
                <a:r>
                  <a:rPr lang="en-US">
                    <a:noFill/>
                  </a:rPr>
                  <a:t> </a:t>
                </a:r>
              </a:p>
            </p:txBody>
          </p:sp>
        </mc:Fallback>
      </mc:AlternateContent>
      <p:sp>
        <p:nvSpPr>
          <p:cNvPr id="10" name="Rectangle 9"/>
          <p:cNvSpPr/>
          <p:nvPr/>
        </p:nvSpPr>
        <p:spPr>
          <a:xfrm>
            <a:off x="3958744" y="4724400"/>
            <a:ext cx="5261456" cy="1015663"/>
          </a:xfrm>
          <a:prstGeom prst="rect">
            <a:avLst/>
          </a:prstGeom>
        </p:spPr>
        <p:txBody>
          <a:bodyPr wrap="square">
            <a:spAutoFit/>
          </a:bodyPr>
          <a:lstStyle/>
          <a:p>
            <a:r>
              <a:rPr lang="en-US" sz="2000" dirty="0">
                <a:solidFill>
                  <a:srgbClr val="000000"/>
                </a:solidFill>
              </a:rPr>
              <a:t>The primary rating of the </a:t>
            </a:r>
            <a:r>
              <a:rPr lang="en-US" sz="2000" i="1" dirty="0">
                <a:solidFill>
                  <a:srgbClr val="000000"/>
                </a:solidFill>
              </a:rPr>
              <a:t>CT</a:t>
            </a:r>
            <a:r>
              <a:rPr lang="en-US" sz="2000" dirty="0">
                <a:solidFill>
                  <a:srgbClr val="000000"/>
                </a:solidFill>
              </a:rPr>
              <a:t> is selected as 700 A, and if the compensator current is reduced to 5 A, the </a:t>
            </a:r>
            <a:r>
              <a:rPr lang="en-US" sz="2000" i="1" dirty="0">
                <a:solidFill>
                  <a:srgbClr val="000000"/>
                </a:solidFill>
              </a:rPr>
              <a:t>CT</a:t>
            </a:r>
            <a:r>
              <a:rPr lang="en-US" sz="2000" dirty="0">
                <a:solidFill>
                  <a:srgbClr val="000000"/>
                </a:solidFill>
              </a:rPr>
              <a:t> ratio is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3" name="Rectangle 12"/>
              <p:cNvSpPr/>
              <p:nvPr/>
            </p:nvSpPr>
            <p:spPr>
              <a:xfrm>
                <a:off x="5547513" y="5410200"/>
                <a:ext cx="2833340" cy="7224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ea typeface="Cambria Math" panose="02040503050406030204" pitchFamily="18" charset="0"/>
                        </a:rPr>
                        <m:t>𝐶</m:t>
                      </m:r>
                      <m:r>
                        <a:rPr lang="en-US" sz="2000" b="0" i="1" smtClean="0">
                          <a:latin typeface="Cambria Math" panose="02040503050406030204" pitchFamily="18" charset="0"/>
                          <a:ea typeface="Cambria Math" panose="02040503050406030204" pitchFamily="18" charset="0"/>
                        </a:rPr>
                        <m:t>𝑇</m:t>
                      </m:r>
                      <m:r>
                        <a:rPr lang="en-US" sz="2000" b="0" i="1" smtClean="0">
                          <a:latin typeface="Cambria Math" panose="02040503050406030204" pitchFamily="18" charset="0"/>
                        </a:rPr>
                        <m:t>=</m:t>
                      </m:r>
                      <m:f>
                        <m:fPr>
                          <m:ctrlPr>
                            <a:rPr lang="en-US" sz="2000" i="1" smtClean="0">
                              <a:latin typeface="Cambria Math" panose="02040503050406030204" pitchFamily="18" charset="0"/>
                            </a:rPr>
                          </m:ctrlPr>
                        </m:fPr>
                        <m:num>
                          <m:sSub>
                            <m:sSubPr>
                              <m:ctrlPr>
                                <a:rPr lang="en-US" sz="2000" i="1">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𝐶𝑇</m:t>
                              </m:r>
                            </m:e>
                            <m:sub>
                              <m:r>
                                <a:rPr lang="en-US" sz="2000" b="0" i="1" smtClean="0">
                                  <a:latin typeface="Cambria Math" panose="02040503050406030204" pitchFamily="18" charset="0"/>
                                  <a:ea typeface="Cambria Math" panose="02040503050406030204" pitchFamily="18" charset="0"/>
                                </a:rPr>
                                <m:t>𝑃</m:t>
                              </m:r>
                            </m:sub>
                          </m:sSub>
                        </m:num>
                        <m:den>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𝐶𝑇</m:t>
                              </m:r>
                            </m:e>
                            <m:sub>
                              <m:r>
                                <a:rPr lang="en-US" sz="2000" b="0" i="1" smtClean="0">
                                  <a:latin typeface="Cambria Math" panose="02040503050406030204" pitchFamily="18" charset="0"/>
                                  <a:ea typeface="Cambria Math" panose="02040503050406030204" pitchFamily="18" charset="0"/>
                                </a:rPr>
                                <m:t>𝑠</m:t>
                              </m:r>
                            </m:sub>
                          </m:sSub>
                        </m:den>
                      </m:f>
                      <m:r>
                        <a:rPr lang="en-US" sz="2000" b="0" i="1" smtClean="0">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700</m:t>
                          </m:r>
                        </m:num>
                        <m:den>
                          <m:r>
                            <a:rPr lang="en-US" sz="2000" b="0" i="1" smtClean="0">
                              <a:latin typeface="Cambria Math" panose="02040503050406030204" pitchFamily="18" charset="0"/>
                              <a:ea typeface="Cambria Math" panose="02040503050406030204" pitchFamily="18" charset="0"/>
                            </a:rPr>
                            <m:t>5</m:t>
                          </m:r>
                        </m:den>
                      </m:f>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140</m:t>
                      </m:r>
                    </m:oMath>
                  </m:oMathPara>
                </a14:m>
                <a:endParaRPr lang="en-US" sz="2000" dirty="0"/>
              </a:p>
            </p:txBody>
          </p:sp>
        </mc:Choice>
        <mc:Fallback xmlns="">
          <p:sp>
            <p:nvSpPr>
              <p:cNvPr id="13" name="Rectangle 12"/>
              <p:cNvSpPr>
                <a:spLocks noRot="1" noChangeAspect="1" noMove="1" noResize="1" noEditPoints="1" noAdjustHandles="1" noChangeArrowheads="1" noChangeShapeType="1" noTextEdit="1"/>
              </p:cNvSpPr>
              <p:nvPr/>
            </p:nvSpPr>
            <p:spPr>
              <a:xfrm>
                <a:off x="5547513" y="5410200"/>
                <a:ext cx="2833340" cy="722442"/>
              </a:xfrm>
              <a:prstGeom prst="rect">
                <a:avLst/>
              </a:prstGeom>
              <a:blipFill>
                <a:blip r:embed="rId6"/>
                <a:stretch>
                  <a:fillRect/>
                </a:stretch>
              </a:blipFill>
            </p:spPr>
            <p:txBody>
              <a:bodyPr/>
              <a:lstStyle/>
              <a:p>
                <a:r>
                  <a:rPr lang="en-US">
                    <a:noFill/>
                  </a:rPr>
                  <a:t> </a:t>
                </a:r>
              </a:p>
            </p:txBody>
          </p:sp>
        </mc:Fallback>
      </mc:AlternateContent>
      <p:sp>
        <p:nvSpPr>
          <p:cNvPr id="14"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2966383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4831579" cy="584775"/>
          </a:xfrm>
          <a:prstGeom prst="rect">
            <a:avLst/>
          </a:prstGeom>
        </p:spPr>
        <p:txBody>
          <a:bodyPr wrap="none">
            <a:spAutoFit/>
          </a:bodyPr>
          <a:lstStyle/>
          <a:p>
            <a:r>
              <a:rPr lang="en-US" sz="3200" dirty="0">
                <a:solidFill>
                  <a:srgbClr val="C8102E"/>
                </a:solidFill>
                <a:latin typeface="+mj-lt"/>
                <a:ea typeface="+mj-ea"/>
                <a:cs typeface="+mj-cs"/>
              </a:rPr>
              <a:t>Standard Voltage Ratings</a:t>
            </a:r>
          </a:p>
        </p:txBody>
      </p:sp>
      <p:sp>
        <p:nvSpPr>
          <p:cNvPr id="4" name="Slide Number Placeholder 3"/>
          <p:cNvSpPr>
            <a:spLocks noGrp="1"/>
          </p:cNvSpPr>
          <p:nvPr>
            <p:ph type="sldNum" sz="quarter" idx="12"/>
          </p:nvPr>
        </p:nvSpPr>
        <p:spPr/>
        <p:txBody>
          <a:bodyPr/>
          <a:lstStyle/>
          <a:p>
            <a:fld id="{5B7A2384-8C5D-49F6-8259-B9A64ECD4852}" type="slidenum">
              <a:rPr lang="en-US" smtClean="0"/>
              <a:t>6</a:t>
            </a:fld>
            <a:endParaRPr lang="en-US" dirty="0"/>
          </a:p>
        </p:txBody>
      </p:sp>
      <p:sp>
        <p:nvSpPr>
          <p:cNvPr id="2" name="Rectangle 1"/>
          <p:cNvSpPr/>
          <p:nvPr/>
        </p:nvSpPr>
        <p:spPr>
          <a:xfrm>
            <a:off x="152400" y="612845"/>
            <a:ext cx="8991600" cy="2031325"/>
          </a:xfrm>
          <a:prstGeom prst="rect">
            <a:avLst/>
          </a:prstGeom>
        </p:spPr>
        <p:txBody>
          <a:bodyPr wrap="square">
            <a:spAutoFit/>
          </a:bodyPr>
          <a:lstStyle/>
          <a:p>
            <a:pPr algn="just"/>
            <a:r>
              <a:rPr lang="en-US" sz="1800" dirty="0">
                <a:solidFill>
                  <a:srgbClr val="000000"/>
                </a:solidFill>
              </a:rPr>
              <a:t>These ANSI standards give the distribution engineer a range of “normal steady-state” voltages (range A) and a range of “emergency steady-state” voltages (range B) that must be supplied to all users.</a:t>
            </a:r>
          </a:p>
          <a:p>
            <a:pPr algn="just"/>
            <a:r>
              <a:rPr lang="en-US" sz="1800" dirty="0">
                <a:solidFill>
                  <a:srgbClr val="000000"/>
                </a:solidFill>
              </a:rPr>
              <a:t>In addition to the acceptable voltage magnitude ranges, the ANSI standard recommends that the “electric supply systems should be designed and operated to limit the maximum voltage unbalance to 3 percent when measured at the electric-utility revenue meter under a no-load condition.” Voltage unbalance is defined as</a:t>
            </a:r>
          </a:p>
        </p:txBody>
      </p:sp>
      <mc:AlternateContent xmlns:mc="http://schemas.openxmlformats.org/markup-compatibility/2006" xmlns:a14="http://schemas.microsoft.com/office/drawing/2010/main">
        <mc:Choice Requires="a14">
          <p:sp>
            <p:nvSpPr>
              <p:cNvPr id="6" name="TextBox 5"/>
              <p:cNvSpPr txBox="1"/>
              <p:nvPr/>
            </p:nvSpPr>
            <p:spPr>
              <a:xfrm>
                <a:off x="1245520" y="2908544"/>
                <a:ext cx="6731906" cy="5751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𝑉𝑜𝑙𝑡𝑎𝑔𝑒</m:t>
                          </m:r>
                        </m:e>
                        <m:sub>
                          <m:r>
                            <a:rPr lang="en-US" sz="1800" b="0" i="1" smtClean="0">
                              <a:latin typeface="Cambria Math" panose="02040503050406030204" pitchFamily="18" charset="0"/>
                            </a:rPr>
                            <m:t>𝑢𝑛𝑏𝑎𝑙𝑎𝑛𝑐𝑒</m:t>
                          </m:r>
                        </m:sub>
                      </m:sSub>
                      <m:r>
                        <a:rPr lang="en-US" sz="1800" b="0" i="0"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𝑀𝑎𝑥</m:t>
                          </m:r>
                          <m:r>
                            <a:rPr lang="en-US" sz="1800" b="0" i="1" smtClean="0">
                              <a:latin typeface="Cambria Math" panose="02040503050406030204" pitchFamily="18" charset="0"/>
                            </a:rPr>
                            <m:t>.</m:t>
                          </m:r>
                          <m:r>
                            <a:rPr lang="en-US" sz="1800" b="0" i="1" smtClean="0">
                              <a:latin typeface="Cambria Math" panose="02040503050406030204" pitchFamily="18" charset="0"/>
                            </a:rPr>
                            <m:t>𝑑𝑒𝑣𝑖𝑎𝑡𝑖𝑜𝑛</m:t>
                          </m:r>
                          <m:r>
                            <a:rPr lang="en-US" sz="1800" b="0" i="1" smtClean="0">
                              <a:latin typeface="Cambria Math" panose="02040503050406030204" pitchFamily="18" charset="0"/>
                            </a:rPr>
                            <m:t> </m:t>
                          </m:r>
                          <m:r>
                            <a:rPr lang="en-US" sz="1800" b="0" i="1" smtClean="0">
                              <a:latin typeface="Cambria Math" panose="02040503050406030204" pitchFamily="18" charset="0"/>
                            </a:rPr>
                            <m:t>𝑓𝑟𝑜𝑚</m:t>
                          </m:r>
                          <m:r>
                            <a:rPr lang="en-US" sz="1800" b="0" i="1" smtClean="0">
                              <a:latin typeface="Cambria Math" panose="02040503050406030204" pitchFamily="18" charset="0"/>
                            </a:rPr>
                            <m:t> </m:t>
                          </m:r>
                          <m:r>
                            <a:rPr lang="en-US" sz="1800" b="0" i="1" smtClean="0">
                              <a:latin typeface="Cambria Math" panose="02040503050406030204" pitchFamily="18" charset="0"/>
                            </a:rPr>
                            <m:t>𝑎𝑣𝑒𝑟𝑎𝑔𝑒</m:t>
                          </m:r>
                          <m:r>
                            <a:rPr lang="en-US" sz="1800" b="0" i="1" smtClean="0">
                              <a:latin typeface="Cambria Math" panose="02040503050406030204" pitchFamily="18" charset="0"/>
                            </a:rPr>
                            <m:t> </m:t>
                          </m:r>
                          <m:r>
                            <a:rPr lang="en-US" sz="1800" b="0" i="1" smtClean="0">
                              <a:latin typeface="Cambria Math" panose="02040503050406030204" pitchFamily="18" charset="0"/>
                            </a:rPr>
                            <m:t>𝑣𝑜𝑙𝑡𝑎𝑔𝑒</m:t>
                          </m:r>
                        </m:num>
                        <m:den>
                          <m:r>
                            <a:rPr lang="en-US" sz="1800" b="0" i="1" smtClean="0">
                              <a:latin typeface="Cambria Math" panose="02040503050406030204" pitchFamily="18" charset="0"/>
                            </a:rPr>
                            <m:t>𝐴𝑣𝑒𝑟𝑎𝑔𝑒</m:t>
                          </m:r>
                          <m:r>
                            <a:rPr lang="en-US" sz="1800" b="0" i="1" smtClean="0">
                              <a:latin typeface="Cambria Math" panose="02040503050406030204" pitchFamily="18" charset="0"/>
                            </a:rPr>
                            <m:t> </m:t>
                          </m:r>
                          <m:r>
                            <a:rPr lang="en-US" sz="1800" b="0" i="1" smtClean="0">
                              <a:latin typeface="Cambria Math" panose="02040503050406030204" pitchFamily="18" charset="0"/>
                            </a:rPr>
                            <m:t>𝑣𝑜𝑙𝑡𝑎𝑔𝑒</m:t>
                          </m:r>
                        </m:den>
                      </m:f>
                      <m:r>
                        <a:rPr lang="en-US" sz="1800" b="0" i="1" smtClean="0">
                          <a:latin typeface="Cambria Math" panose="02040503050406030204" pitchFamily="18" charset="0"/>
                          <a:ea typeface="Cambria Math" panose="02040503050406030204" pitchFamily="18" charset="0"/>
                        </a:rPr>
                        <m:t>∙</m:t>
                      </m:r>
                      <m:r>
                        <a:rPr lang="en-US" sz="1800" i="1" smtClean="0">
                          <a:latin typeface="Cambria Math" panose="02040503050406030204" pitchFamily="18" charset="0"/>
                        </a:rPr>
                        <m:t>1</m:t>
                      </m:r>
                      <m:r>
                        <a:rPr lang="en-US" sz="1800" b="0" i="1" smtClean="0">
                          <a:latin typeface="Cambria Math" panose="02040503050406030204" pitchFamily="18" charset="0"/>
                        </a:rPr>
                        <m:t>00%</m:t>
                      </m:r>
                    </m:oMath>
                  </m:oMathPara>
                </a14:m>
                <a:endParaRPr lang="en-US" sz="1800" dirty="0"/>
              </a:p>
            </p:txBody>
          </p:sp>
        </mc:Choice>
        <mc:Fallback xmlns="">
          <p:sp>
            <p:nvSpPr>
              <p:cNvPr id="6" name="TextBox 5"/>
              <p:cNvSpPr txBox="1">
                <a:spLocks noRot="1" noChangeAspect="1" noMove="1" noResize="1" noEditPoints="1" noAdjustHandles="1" noChangeArrowheads="1" noChangeShapeType="1" noTextEdit="1"/>
              </p:cNvSpPr>
              <p:nvPr/>
            </p:nvSpPr>
            <p:spPr>
              <a:xfrm>
                <a:off x="1245520" y="2908544"/>
                <a:ext cx="6731906" cy="575157"/>
              </a:xfrm>
              <a:prstGeom prst="rect">
                <a:avLst/>
              </a:prstGeom>
              <a:blipFill>
                <a:blip r:embed="rId2"/>
                <a:stretch>
                  <a:fillRect/>
                </a:stretch>
              </a:blipFill>
            </p:spPr>
            <p:txBody>
              <a:bodyPr/>
              <a:lstStyle/>
              <a:p>
                <a:r>
                  <a:rPr lang="en-US">
                    <a:noFill/>
                  </a:rPr>
                  <a:t> </a:t>
                </a:r>
              </a:p>
            </p:txBody>
          </p:sp>
        </mc:Fallback>
      </mc:AlternateContent>
      <p:sp>
        <p:nvSpPr>
          <p:cNvPr id="7" name="TextBox 6"/>
          <p:cNvSpPr txBox="1"/>
          <p:nvPr/>
        </p:nvSpPr>
        <p:spPr>
          <a:xfrm>
            <a:off x="8167850" y="2971800"/>
            <a:ext cx="482824" cy="400110"/>
          </a:xfrm>
          <a:prstGeom prst="rect">
            <a:avLst/>
          </a:prstGeom>
          <a:noFill/>
        </p:spPr>
        <p:txBody>
          <a:bodyPr wrap="none" rtlCol="0">
            <a:spAutoFit/>
          </a:bodyPr>
          <a:lstStyle/>
          <a:p>
            <a:r>
              <a:rPr lang="en-US" sz="2000" dirty="0"/>
              <a:t>(</a:t>
            </a:r>
            <a:r>
              <a:rPr lang="en-US" altLang="zh-CN" sz="2000" dirty="0"/>
              <a:t>1</a:t>
            </a:r>
            <a:r>
              <a:rPr lang="en-US" sz="2000" dirty="0"/>
              <a:t>)</a:t>
            </a:r>
          </a:p>
        </p:txBody>
      </p:sp>
      <p:sp>
        <p:nvSpPr>
          <p:cNvPr id="8" name="Rectangle 7"/>
          <p:cNvSpPr/>
          <p:nvPr/>
        </p:nvSpPr>
        <p:spPr>
          <a:xfrm>
            <a:off x="152400" y="3773072"/>
            <a:ext cx="8915400" cy="2308324"/>
          </a:xfrm>
          <a:prstGeom prst="rect">
            <a:avLst/>
          </a:prstGeom>
        </p:spPr>
        <p:txBody>
          <a:bodyPr wrap="square">
            <a:spAutoFit/>
          </a:bodyPr>
          <a:lstStyle/>
          <a:p>
            <a:pPr algn="just"/>
            <a:r>
              <a:rPr lang="en-US" sz="1800" dirty="0">
                <a:solidFill>
                  <a:srgbClr val="000000"/>
                </a:solidFill>
              </a:rPr>
              <a:t>The task for the distribution engineer is to design and operate the distribution system so that under normal steady-state conditions the voltages at the meters of all users will lie within Range </a:t>
            </a:r>
            <a:r>
              <a:rPr lang="en-US" sz="1800" i="1" dirty="0">
                <a:solidFill>
                  <a:srgbClr val="000000"/>
                </a:solidFill>
              </a:rPr>
              <a:t>A</a:t>
            </a:r>
            <a:r>
              <a:rPr lang="en-US" sz="1800" dirty="0">
                <a:solidFill>
                  <a:srgbClr val="000000"/>
                </a:solidFill>
              </a:rPr>
              <a:t> and that the voltage unbalance will not exceed 3%.</a:t>
            </a:r>
          </a:p>
          <a:p>
            <a:pPr algn="just"/>
            <a:endParaRPr lang="en-US" sz="1800" dirty="0">
              <a:solidFill>
                <a:srgbClr val="000000"/>
              </a:solidFill>
            </a:endParaRPr>
          </a:p>
          <a:p>
            <a:pPr algn="just"/>
            <a:r>
              <a:rPr lang="en-US" sz="1800" dirty="0">
                <a:solidFill>
                  <a:srgbClr val="000000"/>
                </a:solidFill>
              </a:rPr>
              <a:t>A common device used to maintain system voltages is the step-voltage regulator. Step-voltage regulators can be single phase or three phase. Single-phase regulators can be connected in wye, delta, or open delta, in addition to operating as a single-phase device. The regulators and their controls allow the voltage output to vary as the load varies.</a:t>
            </a:r>
          </a:p>
        </p:txBody>
      </p:sp>
      <p:sp>
        <p:nvSpPr>
          <p:cNvPr id="9"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32073458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779654" cy="584775"/>
          </a:xfrm>
          <a:prstGeom prst="rect">
            <a:avLst/>
          </a:prstGeom>
        </p:spPr>
        <p:txBody>
          <a:bodyPr wrap="none">
            <a:spAutoFit/>
          </a:bodyPr>
          <a:lstStyle/>
          <a:p>
            <a:r>
              <a:rPr lang="en-US" altLang="zh-CN" sz="3200" dirty="0">
                <a:solidFill>
                  <a:srgbClr val="C8102E"/>
                </a:solidFill>
                <a:latin typeface="+mj-lt"/>
                <a:ea typeface="+mj-ea"/>
                <a:cs typeface="+mj-cs"/>
              </a:rPr>
              <a:t>Example</a:t>
            </a:r>
            <a:endParaRPr lang="en-US" sz="3200" dirty="0">
              <a:solidFill>
                <a:srgbClr val="C8102E"/>
              </a:solidFill>
              <a:latin typeface="+mj-lt"/>
              <a:ea typeface="+mj-ea"/>
              <a:cs typeface="+mj-cs"/>
            </a:endParaRPr>
          </a:p>
        </p:txBody>
      </p:sp>
      <p:sp>
        <p:nvSpPr>
          <p:cNvPr id="4" name="Slide Number Placeholder 3"/>
          <p:cNvSpPr>
            <a:spLocks noGrp="1"/>
          </p:cNvSpPr>
          <p:nvPr>
            <p:ph type="sldNum" sz="quarter" idx="12"/>
          </p:nvPr>
        </p:nvSpPr>
        <p:spPr/>
        <p:txBody>
          <a:bodyPr/>
          <a:lstStyle/>
          <a:p>
            <a:fld id="{5B7A2384-8C5D-49F6-8259-B9A64ECD4852}" type="slidenum">
              <a:rPr lang="en-US" smtClean="0"/>
              <a:t>60</a:t>
            </a:fld>
            <a:endParaRPr lang="en-US" dirty="0"/>
          </a:p>
        </p:txBody>
      </p:sp>
      <p:sp>
        <p:nvSpPr>
          <p:cNvPr id="5" name="Rectangle 4"/>
          <p:cNvSpPr/>
          <p:nvPr/>
        </p:nvSpPr>
        <p:spPr>
          <a:xfrm>
            <a:off x="165538" y="647700"/>
            <a:ext cx="8978462" cy="646331"/>
          </a:xfrm>
          <a:prstGeom prst="rect">
            <a:avLst/>
          </a:prstGeom>
        </p:spPr>
        <p:txBody>
          <a:bodyPr wrap="square">
            <a:spAutoFit/>
          </a:bodyPr>
          <a:lstStyle/>
          <a:p>
            <a:r>
              <a:rPr lang="en-US" dirty="0"/>
              <a:t>2. Determine the R and X setting of the compensator in Ohms and volts</a:t>
            </a:r>
          </a:p>
          <a:p>
            <a:r>
              <a:rPr lang="en-US" dirty="0"/>
              <a:t>Applying Equation (82) to determine the setting in volts</a:t>
            </a:r>
          </a:p>
        </p:txBody>
      </p:sp>
      <mc:AlternateContent xmlns:mc="http://schemas.openxmlformats.org/markup-compatibility/2006" xmlns:a14="http://schemas.microsoft.com/office/drawing/2010/main">
        <mc:Choice Requires="a14">
          <p:sp>
            <p:nvSpPr>
              <p:cNvPr id="16" name="Rectangle 15"/>
              <p:cNvSpPr/>
              <p:nvPr/>
            </p:nvSpPr>
            <p:spPr>
              <a:xfrm>
                <a:off x="2368768" y="1516291"/>
                <a:ext cx="5098831" cy="529504"/>
              </a:xfrm>
              <a:prstGeom prst="rect">
                <a:avLst/>
              </a:prstGeom>
            </p:spPr>
            <p:txBody>
              <a:bodyPr wrap="square">
                <a:spAutoFit/>
              </a:bodyPr>
              <a:lstStyle/>
              <a:p>
                <a14:m>
                  <m:oMath xmlns:m="http://schemas.openxmlformats.org/officeDocument/2006/math">
                    <m:sSup>
                      <m:sSupPr>
                        <m:ctrlPr>
                          <a:rPr lang="en-US" sz="2000" i="1" smtClean="0">
                            <a:latin typeface="Cambria Math" panose="02040503050406030204" pitchFamily="18" charset="0"/>
                          </a:rPr>
                        </m:ctrlPr>
                      </m:sSupPr>
                      <m:e>
                        <m:r>
                          <a:rPr lang="en-US" sz="2000" i="1">
                            <a:latin typeface="Cambria Math" panose="02040503050406030204" pitchFamily="18" charset="0"/>
                          </a:rPr>
                          <m:t>𝑅</m:t>
                        </m:r>
                      </m:e>
                      <m:sup>
                        <m:r>
                          <a:rPr lang="en-US" sz="2000" i="1">
                            <a:latin typeface="Cambria Math" panose="02040503050406030204" pitchFamily="18" charset="0"/>
                          </a:rPr>
                          <m:t>′</m:t>
                        </m:r>
                      </m:sup>
                    </m:sSup>
                    <m:r>
                      <a:rPr lang="en-US" sz="2000" i="1">
                        <a:latin typeface="Cambria Math" panose="02040503050406030204" pitchFamily="18" charset="0"/>
                      </a:rPr>
                      <m:t>+</m:t>
                    </m:r>
                    <m:r>
                      <a:rPr lang="en-US" sz="2000" i="1">
                        <a:latin typeface="Cambria Math" panose="02040503050406030204" pitchFamily="18" charset="0"/>
                      </a:rPr>
                      <m:t>𝑗</m:t>
                    </m:r>
                    <m:sSup>
                      <m:sSupPr>
                        <m:ctrlPr>
                          <a:rPr lang="en-US" sz="2000" i="1">
                            <a:latin typeface="Cambria Math" panose="02040503050406030204" pitchFamily="18" charset="0"/>
                          </a:rPr>
                        </m:ctrlPr>
                      </m:sSupPr>
                      <m:e>
                        <m:r>
                          <a:rPr lang="en-US" sz="2000" i="1">
                            <a:latin typeface="Cambria Math" panose="02040503050406030204" pitchFamily="18" charset="0"/>
                          </a:rPr>
                          <m:t>𝑋</m:t>
                        </m:r>
                      </m:e>
                      <m:sup>
                        <m:r>
                          <a:rPr lang="en-US" sz="2000" i="1">
                            <a:latin typeface="Cambria Math" panose="02040503050406030204" pitchFamily="18" charset="0"/>
                          </a:rPr>
                          <m:t>′</m:t>
                        </m:r>
                      </m:sup>
                    </m:sSup>
                    <m:r>
                      <a:rPr lang="en-US" sz="2000" b="0" i="0" smtClean="0">
                        <a:latin typeface="Cambria Math" panose="02040503050406030204" pitchFamily="18" charset="0"/>
                      </a:rPr>
                      <m:t>=</m:t>
                    </m:r>
                  </m:oMath>
                </a14:m>
                <a:r>
                  <a:rPr lang="en-US" sz="2000" dirty="0"/>
                  <a:t>(</a:t>
                </a:r>
                <a14:m>
                  <m:oMath xmlns:m="http://schemas.openxmlformats.org/officeDocument/2006/math">
                    <m:r>
                      <a:rPr lang="en-US" sz="2000" b="0" i="1" smtClean="0">
                        <a:latin typeface="Cambria Math" panose="02040503050406030204" pitchFamily="18" charset="0"/>
                      </a:rPr>
                      <m:t>0.3</m:t>
                    </m:r>
                    <m:r>
                      <a:rPr lang="en-US" sz="2000" i="1">
                        <a:latin typeface="Cambria Math" panose="02040503050406030204" pitchFamily="18" charset="0"/>
                      </a:rPr>
                      <m:t>+</m:t>
                    </m:r>
                    <m:r>
                      <a:rPr lang="en-US" sz="2000" i="1">
                        <a:latin typeface="Cambria Math" panose="02040503050406030204" pitchFamily="18" charset="0"/>
                      </a:rPr>
                      <m:t>𝑗</m:t>
                    </m:r>
                    <m:r>
                      <a:rPr lang="en-US" sz="2000" b="0" i="1" smtClean="0">
                        <a:latin typeface="Cambria Math" panose="02040503050406030204" pitchFamily="18" charset="0"/>
                      </a:rPr>
                      <m:t>0.9</m:t>
                    </m:r>
                  </m:oMath>
                </a14:m>
                <a:r>
                  <a:rPr lang="en-US" sz="2000" dirty="0"/>
                  <a:t>)</a:t>
                </a:r>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700</m:t>
                        </m:r>
                      </m:num>
                      <m:den>
                        <m:r>
                          <a:rPr lang="en-US" sz="2000" b="0" i="1" smtClean="0">
                            <a:latin typeface="Cambria Math" panose="02040503050406030204" pitchFamily="18" charset="0"/>
                            <a:ea typeface="Cambria Math" panose="02040503050406030204" pitchFamily="18" charset="0"/>
                          </a:rPr>
                          <m:t>20</m:t>
                        </m:r>
                      </m:den>
                    </m:f>
                    <m:r>
                      <a:rPr lang="en-US" sz="2000" b="0" i="1" smtClean="0">
                        <a:latin typeface="Cambria Math" panose="02040503050406030204" pitchFamily="18" charset="0"/>
                        <a:ea typeface="Cambria Math" panose="02040503050406030204" pitchFamily="18" charset="0"/>
                      </a:rPr>
                      <m:t>=10.5+</m:t>
                    </m:r>
                    <m:r>
                      <a:rPr lang="en-US" sz="2000" b="0" i="1" smtClean="0">
                        <a:latin typeface="Cambria Math" panose="02040503050406030204" pitchFamily="18" charset="0"/>
                        <a:ea typeface="Cambria Math" panose="02040503050406030204" pitchFamily="18" charset="0"/>
                      </a:rPr>
                      <m:t>𝑗</m:t>
                    </m:r>
                    <m:r>
                      <a:rPr lang="en-US" sz="2000" b="0" i="1" smtClean="0">
                        <a:latin typeface="Cambria Math" panose="02040503050406030204" pitchFamily="18" charset="0"/>
                        <a:ea typeface="Cambria Math" panose="02040503050406030204" pitchFamily="18" charset="0"/>
                      </a:rPr>
                      <m:t>31.5 </m:t>
                    </m:r>
                    <m:r>
                      <a:rPr lang="en-US" sz="2000" b="0" i="1" smtClean="0">
                        <a:latin typeface="Cambria Math" panose="02040503050406030204" pitchFamily="18" charset="0"/>
                        <a:ea typeface="Cambria Math" panose="02040503050406030204" pitchFamily="18" charset="0"/>
                      </a:rPr>
                      <m:t>𝑉</m:t>
                    </m:r>
                  </m:oMath>
                </a14:m>
                <a:endParaRPr lang="en-US" sz="2000" dirty="0"/>
              </a:p>
            </p:txBody>
          </p:sp>
        </mc:Choice>
        <mc:Fallback xmlns="">
          <p:sp>
            <p:nvSpPr>
              <p:cNvPr id="16" name="Rectangle 15"/>
              <p:cNvSpPr>
                <a:spLocks noRot="1" noChangeAspect="1" noMove="1" noResize="1" noEditPoints="1" noAdjustHandles="1" noChangeArrowheads="1" noChangeShapeType="1" noTextEdit="1"/>
              </p:cNvSpPr>
              <p:nvPr/>
            </p:nvSpPr>
            <p:spPr>
              <a:xfrm>
                <a:off x="2368768" y="1516291"/>
                <a:ext cx="5098831" cy="529504"/>
              </a:xfrm>
              <a:prstGeom prst="rect">
                <a:avLst/>
              </a:prstGeom>
              <a:blipFill>
                <a:blip r:embed="rId2"/>
                <a:stretch>
                  <a:fillRect b="-9302"/>
                </a:stretch>
              </a:blipFill>
            </p:spPr>
            <p:txBody>
              <a:bodyPr/>
              <a:lstStyle/>
              <a:p>
                <a:r>
                  <a:rPr lang="en-US">
                    <a:noFill/>
                  </a:rPr>
                  <a:t> </a:t>
                </a:r>
              </a:p>
            </p:txBody>
          </p:sp>
        </mc:Fallback>
      </mc:AlternateContent>
      <p:sp>
        <p:nvSpPr>
          <p:cNvPr id="17" name="Rectangle 16"/>
          <p:cNvSpPr/>
          <p:nvPr/>
        </p:nvSpPr>
        <p:spPr>
          <a:xfrm>
            <a:off x="165538" y="2103157"/>
            <a:ext cx="8978462" cy="646331"/>
          </a:xfrm>
          <a:prstGeom prst="rect">
            <a:avLst/>
          </a:prstGeom>
        </p:spPr>
        <p:txBody>
          <a:bodyPr wrap="square">
            <a:spAutoFit/>
          </a:bodyPr>
          <a:lstStyle/>
          <a:p>
            <a:r>
              <a:rPr lang="en-US" dirty="0">
                <a:solidFill>
                  <a:srgbClr val="000000"/>
                </a:solidFill>
              </a:rPr>
              <a:t>The </a:t>
            </a:r>
            <a:r>
              <a:rPr lang="en-US" i="1" dirty="0">
                <a:solidFill>
                  <a:srgbClr val="000000"/>
                </a:solidFill>
              </a:rPr>
              <a:t>R</a:t>
            </a:r>
            <a:r>
              <a:rPr lang="en-US" dirty="0">
                <a:solidFill>
                  <a:srgbClr val="000000"/>
                </a:solidFill>
              </a:rPr>
              <a:t> and </a:t>
            </a:r>
            <a:r>
              <a:rPr lang="en-US" i="1" dirty="0">
                <a:solidFill>
                  <a:srgbClr val="000000"/>
                </a:solidFill>
              </a:rPr>
              <a:t>X</a:t>
            </a:r>
            <a:r>
              <a:rPr lang="en-US" dirty="0">
                <a:solidFill>
                  <a:srgbClr val="000000"/>
                </a:solidFill>
              </a:rPr>
              <a:t> settings in Ohms are determined by dividing the settings in volts by the rated secondary current of the current transformer:</a:t>
            </a:r>
            <a:endParaRPr lang="en-US" dirty="0">
              <a:solidFill>
                <a:srgbClr val="000000"/>
              </a:solidFill>
              <a:effectLst/>
            </a:endParaRPr>
          </a:p>
        </p:txBody>
      </p:sp>
      <mc:AlternateContent xmlns:mc="http://schemas.openxmlformats.org/markup-compatibility/2006" xmlns:a14="http://schemas.microsoft.com/office/drawing/2010/main">
        <mc:Choice Requires="a14">
          <p:sp>
            <p:nvSpPr>
              <p:cNvPr id="18" name="Rectangle 17"/>
              <p:cNvSpPr/>
              <p:nvPr/>
            </p:nvSpPr>
            <p:spPr>
              <a:xfrm>
                <a:off x="2181063" y="3124200"/>
                <a:ext cx="6195222" cy="6767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𝑅𝑙𝑖𝑛𝑒</m:t>
                          </m:r>
                        </m:e>
                        <m:sub>
                          <m:r>
                            <a:rPr lang="en-US" sz="2000" b="0" i="1" smtClean="0">
                              <a:latin typeface="Cambria Math" panose="02040503050406030204" pitchFamily="18" charset="0"/>
                              <a:ea typeface="Cambria Math" panose="02040503050406030204" pitchFamily="18" charset="0"/>
                            </a:rPr>
                            <m:t>𝑜h𝑚𝑠</m:t>
                          </m:r>
                        </m:sub>
                      </m:sSub>
                      <m:r>
                        <a:rPr lang="en-US" sz="2000" i="1">
                          <a:latin typeface="Cambria Math" panose="02040503050406030204" pitchFamily="18" charset="0"/>
                        </a:rPr>
                        <m:t>+</m:t>
                      </m:r>
                      <m:r>
                        <a:rPr lang="en-US" sz="2000" i="1">
                          <a:latin typeface="Cambria Math" panose="02040503050406030204" pitchFamily="18" charset="0"/>
                        </a:rPr>
                        <m:t>𝑗</m:t>
                      </m:r>
                      <m:sSub>
                        <m:sSubPr>
                          <m:ctrlPr>
                            <a:rPr lang="en-US" sz="2000" i="1">
                              <a:latin typeface="Cambria Math" panose="02040503050406030204" pitchFamily="18" charset="0"/>
                            </a:rPr>
                          </m:ctrlPr>
                        </m:sSubPr>
                        <m:e>
                          <m:r>
                            <a:rPr lang="en-US" sz="2000" i="1">
                              <a:latin typeface="Cambria Math" panose="02040503050406030204" pitchFamily="18" charset="0"/>
                            </a:rPr>
                            <m:t>𝑋𝑙𝑖𝑛𝑒</m:t>
                          </m:r>
                        </m:e>
                        <m:sub>
                          <m:r>
                            <a:rPr lang="en-US" sz="2000" b="0" i="1" smtClean="0">
                              <a:latin typeface="Cambria Math" panose="02040503050406030204" pitchFamily="18" charset="0"/>
                            </a:rPr>
                            <m:t>𝑜h𝑚𝑠</m:t>
                          </m:r>
                        </m:sub>
                      </m:sSub>
                      <m:r>
                        <a:rPr lang="en-US" sz="2000" b="0" i="1" smtClean="0">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10.5+</m:t>
                          </m:r>
                          <m:r>
                            <a:rPr lang="en-US" sz="2000" i="1">
                              <a:latin typeface="Cambria Math" panose="02040503050406030204" pitchFamily="18" charset="0"/>
                              <a:ea typeface="Cambria Math" panose="02040503050406030204" pitchFamily="18" charset="0"/>
                            </a:rPr>
                            <m:t>𝑗</m:t>
                          </m:r>
                          <m:r>
                            <a:rPr lang="en-US" sz="2000" i="1">
                              <a:latin typeface="Cambria Math" panose="02040503050406030204" pitchFamily="18" charset="0"/>
                              <a:ea typeface="Cambria Math" panose="02040503050406030204" pitchFamily="18" charset="0"/>
                            </a:rPr>
                            <m:t>31.5</m:t>
                          </m:r>
                        </m:num>
                        <m:den>
                          <m:r>
                            <a:rPr lang="en-US" sz="2000" i="1">
                              <a:latin typeface="Cambria Math" panose="02040503050406030204" pitchFamily="18" charset="0"/>
                              <a:ea typeface="Cambria Math" panose="02040503050406030204" pitchFamily="18" charset="0"/>
                            </a:rPr>
                            <m:t>5</m:t>
                          </m:r>
                        </m:den>
                      </m:f>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2.1</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𝑗</m:t>
                      </m:r>
                      <m:r>
                        <a:rPr lang="en-US" sz="2000" b="0" i="1" smtClean="0">
                          <a:latin typeface="Cambria Math" panose="02040503050406030204" pitchFamily="18" charset="0"/>
                          <a:ea typeface="Cambria Math" panose="02040503050406030204" pitchFamily="18" charset="0"/>
                        </a:rPr>
                        <m:t>6</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3 </m:t>
                      </m:r>
                      <m:r>
                        <m:rPr>
                          <m:sty m:val="p"/>
                        </m:rPr>
                        <a:rPr lang="el-GR" sz="2000" i="1">
                          <a:latin typeface="Cambria Math" panose="02040503050406030204" pitchFamily="18" charset="0"/>
                          <a:ea typeface="Cambria Math" panose="02040503050406030204" pitchFamily="18" charset="0"/>
                        </a:rPr>
                        <m:t>Ω</m:t>
                      </m:r>
                    </m:oMath>
                  </m:oMathPara>
                </a14:m>
                <a:endParaRPr lang="en-US" sz="2000" dirty="0"/>
              </a:p>
            </p:txBody>
          </p:sp>
        </mc:Choice>
        <mc:Fallback xmlns="">
          <p:sp>
            <p:nvSpPr>
              <p:cNvPr id="18" name="Rectangle 17"/>
              <p:cNvSpPr>
                <a:spLocks noRot="1" noChangeAspect="1" noMove="1" noResize="1" noEditPoints="1" noAdjustHandles="1" noChangeArrowheads="1" noChangeShapeType="1" noTextEdit="1"/>
              </p:cNvSpPr>
              <p:nvPr/>
            </p:nvSpPr>
            <p:spPr>
              <a:xfrm>
                <a:off x="2181063" y="3124200"/>
                <a:ext cx="6195222" cy="676788"/>
              </a:xfrm>
              <a:prstGeom prst="rect">
                <a:avLst/>
              </a:prstGeom>
              <a:blipFill>
                <a:blip r:embed="rId3"/>
                <a:stretch>
                  <a:fillRect/>
                </a:stretch>
              </a:blipFill>
            </p:spPr>
            <p:txBody>
              <a:bodyPr/>
              <a:lstStyle/>
              <a:p>
                <a:r>
                  <a:rPr lang="en-US">
                    <a:noFill/>
                  </a:rPr>
                  <a:t> </a:t>
                </a:r>
              </a:p>
            </p:txBody>
          </p:sp>
        </mc:Fallback>
      </mc:AlternateContent>
      <p:sp>
        <p:nvSpPr>
          <p:cNvPr id="19" name="Rectangle 18"/>
          <p:cNvSpPr/>
          <p:nvPr/>
        </p:nvSpPr>
        <p:spPr>
          <a:xfrm>
            <a:off x="165538" y="3886174"/>
            <a:ext cx="8967952" cy="369332"/>
          </a:xfrm>
          <a:prstGeom prst="rect">
            <a:avLst/>
          </a:prstGeom>
        </p:spPr>
        <p:txBody>
          <a:bodyPr wrap="square">
            <a:spAutoFit/>
          </a:bodyPr>
          <a:lstStyle/>
          <a:p>
            <a:r>
              <a:rPr lang="en-US" dirty="0">
                <a:solidFill>
                  <a:srgbClr val="000000"/>
                </a:solidFill>
              </a:rPr>
              <a:t>Understand that the </a:t>
            </a:r>
            <a:r>
              <a:rPr lang="en-US" i="1" dirty="0">
                <a:solidFill>
                  <a:srgbClr val="000000"/>
                </a:solidFill>
              </a:rPr>
              <a:t>R</a:t>
            </a:r>
            <a:r>
              <a:rPr lang="en-US" dirty="0">
                <a:solidFill>
                  <a:srgbClr val="000000"/>
                </a:solidFill>
              </a:rPr>
              <a:t> and </a:t>
            </a:r>
            <a:r>
              <a:rPr lang="en-US" i="1" dirty="0">
                <a:solidFill>
                  <a:srgbClr val="000000"/>
                </a:solidFill>
              </a:rPr>
              <a:t>X</a:t>
            </a:r>
            <a:r>
              <a:rPr lang="en-US" dirty="0">
                <a:solidFill>
                  <a:srgbClr val="000000"/>
                </a:solidFill>
              </a:rPr>
              <a:t> settings on the compensator control board are calibrated in volts.</a:t>
            </a:r>
            <a:endParaRPr lang="en-US" dirty="0">
              <a:solidFill>
                <a:srgbClr val="000000"/>
              </a:solidFill>
              <a:effectLst/>
            </a:endParaRPr>
          </a:p>
        </p:txBody>
      </p:sp>
      <p:sp>
        <p:nvSpPr>
          <p:cNvPr id="9"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16119135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779654" cy="584775"/>
          </a:xfrm>
          <a:prstGeom prst="rect">
            <a:avLst/>
          </a:prstGeom>
        </p:spPr>
        <p:txBody>
          <a:bodyPr wrap="none">
            <a:spAutoFit/>
          </a:bodyPr>
          <a:lstStyle/>
          <a:p>
            <a:r>
              <a:rPr lang="en-US" altLang="zh-CN" sz="3200" dirty="0">
                <a:solidFill>
                  <a:srgbClr val="C8102E"/>
                </a:solidFill>
                <a:latin typeface="+mj-lt"/>
                <a:ea typeface="+mj-ea"/>
                <a:cs typeface="+mj-cs"/>
              </a:rPr>
              <a:t>Example</a:t>
            </a:r>
            <a:endParaRPr lang="en-US" sz="3200" dirty="0">
              <a:solidFill>
                <a:srgbClr val="C8102E"/>
              </a:solidFill>
              <a:latin typeface="+mj-lt"/>
              <a:ea typeface="+mj-ea"/>
              <a:cs typeface="+mj-cs"/>
            </a:endParaRPr>
          </a:p>
        </p:txBody>
      </p:sp>
      <p:sp>
        <p:nvSpPr>
          <p:cNvPr id="4" name="Slide Number Placeholder 3"/>
          <p:cNvSpPr>
            <a:spLocks noGrp="1"/>
          </p:cNvSpPr>
          <p:nvPr>
            <p:ph type="sldNum" sz="quarter" idx="12"/>
          </p:nvPr>
        </p:nvSpPr>
        <p:spPr/>
        <p:txBody>
          <a:bodyPr/>
          <a:lstStyle/>
          <a:p>
            <a:fld id="{5B7A2384-8C5D-49F6-8259-B9A64ECD4852}" type="slidenum">
              <a:rPr lang="en-US" smtClean="0"/>
              <a:t>61</a:t>
            </a:fld>
            <a:endParaRPr lang="en-US" dirty="0"/>
          </a:p>
        </p:txBody>
      </p:sp>
      <p:sp>
        <p:nvSpPr>
          <p:cNvPr id="5" name="Rectangle 4"/>
          <p:cNvSpPr/>
          <p:nvPr/>
        </p:nvSpPr>
        <p:spPr>
          <a:xfrm>
            <a:off x="165538" y="647700"/>
            <a:ext cx="8978462" cy="707886"/>
          </a:xfrm>
          <a:prstGeom prst="rect">
            <a:avLst/>
          </a:prstGeom>
        </p:spPr>
        <p:txBody>
          <a:bodyPr wrap="square">
            <a:spAutoFit/>
          </a:bodyPr>
          <a:lstStyle/>
          <a:p>
            <a:pPr algn="just"/>
            <a:r>
              <a:rPr lang="en-US" sz="2000" dirty="0"/>
              <a:t>The substation transformer in Example 7.4 is supplying 2500 kVA at 4.16 kV and 0.9 power factor lag. The regulator has been set so that</a:t>
            </a:r>
          </a:p>
        </p:txBody>
      </p:sp>
      <mc:AlternateContent xmlns:mc="http://schemas.openxmlformats.org/markup-compatibility/2006" xmlns:a14="http://schemas.microsoft.com/office/drawing/2010/main">
        <mc:Choice Requires="a14">
          <p:sp>
            <p:nvSpPr>
              <p:cNvPr id="16" name="Rectangle 15"/>
              <p:cNvSpPr/>
              <p:nvPr/>
            </p:nvSpPr>
            <p:spPr>
              <a:xfrm>
                <a:off x="2743200" y="1295400"/>
                <a:ext cx="4572000" cy="400110"/>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p>
                        <m:sSupPr>
                          <m:ctrlPr>
                            <a:rPr lang="en-US" sz="2000" i="1" smtClean="0">
                              <a:latin typeface="Cambria Math" panose="02040503050406030204" pitchFamily="18" charset="0"/>
                            </a:rPr>
                          </m:ctrlPr>
                        </m:sSupPr>
                        <m:e>
                          <m:r>
                            <a:rPr lang="en-US" sz="2000" i="1">
                              <a:latin typeface="Cambria Math" panose="02040503050406030204" pitchFamily="18" charset="0"/>
                            </a:rPr>
                            <m:t>𝑅</m:t>
                          </m:r>
                        </m:e>
                        <m:sup>
                          <m:r>
                            <a:rPr lang="en-US" sz="2000" i="1">
                              <a:latin typeface="Cambria Math" panose="02040503050406030204" pitchFamily="18" charset="0"/>
                            </a:rPr>
                            <m:t>′</m:t>
                          </m:r>
                        </m:sup>
                      </m:sSup>
                      <m:r>
                        <a:rPr lang="en-US" sz="2000" i="1">
                          <a:latin typeface="Cambria Math" panose="02040503050406030204" pitchFamily="18" charset="0"/>
                        </a:rPr>
                        <m:t>+</m:t>
                      </m:r>
                      <m:r>
                        <a:rPr lang="en-US" sz="2000" i="1">
                          <a:latin typeface="Cambria Math" panose="02040503050406030204" pitchFamily="18" charset="0"/>
                        </a:rPr>
                        <m:t>𝑗</m:t>
                      </m:r>
                      <m:sSup>
                        <m:sSupPr>
                          <m:ctrlPr>
                            <a:rPr lang="en-US" sz="2000" i="1">
                              <a:latin typeface="Cambria Math" panose="02040503050406030204" pitchFamily="18" charset="0"/>
                            </a:rPr>
                          </m:ctrlPr>
                        </m:sSupPr>
                        <m:e>
                          <m:r>
                            <a:rPr lang="en-US" sz="2000" i="1">
                              <a:latin typeface="Cambria Math" panose="02040503050406030204" pitchFamily="18" charset="0"/>
                            </a:rPr>
                            <m:t>𝑋</m:t>
                          </m:r>
                        </m:e>
                        <m:sup>
                          <m:r>
                            <a:rPr lang="en-US" sz="2000" i="1">
                              <a:latin typeface="Cambria Math" panose="02040503050406030204" pitchFamily="18" charset="0"/>
                            </a:rPr>
                            <m:t>′</m:t>
                          </m:r>
                        </m:sup>
                      </m:sSup>
                      <m:r>
                        <a:rPr lang="en-US" sz="2000" b="0" i="1" smtClean="0">
                          <a:latin typeface="Cambria Math" panose="02040503050406030204" pitchFamily="18" charset="0"/>
                          <a:ea typeface="Cambria Math" panose="02040503050406030204" pitchFamily="18" charset="0"/>
                        </a:rPr>
                        <m:t>=10.5+</m:t>
                      </m:r>
                      <m:r>
                        <a:rPr lang="en-US" sz="2000" b="0" i="1" smtClean="0">
                          <a:latin typeface="Cambria Math" panose="02040503050406030204" pitchFamily="18" charset="0"/>
                          <a:ea typeface="Cambria Math" panose="02040503050406030204" pitchFamily="18" charset="0"/>
                        </a:rPr>
                        <m:t>𝑗</m:t>
                      </m:r>
                      <m:r>
                        <a:rPr lang="en-US" sz="2000" b="0" i="1" smtClean="0">
                          <a:latin typeface="Cambria Math" panose="02040503050406030204" pitchFamily="18" charset="0"/>
                          <a:ea typeface="Cambria Math" panose="02040503050406030204" pitchFamily="18" charset="0"/>
                        </a:rPr>
                        <m:t>31.5 </m:t>
                      </m:r>
                      <m:r>
                        <a:rPr lang="en-US" sz="2000" b="0" i="1" smtClean="0">
                          <a:latin typeface="Cambria Math" panose="02040503050406030204" pitchFamily="18" charset="0"/>
                          <a:ea typeface="Cambria Math" panose="02040503050406030204" pitchFamily="18" charset="0"/>
                        </a:rPr>
                        <m:t>𝑉</m:t>
                      </m:r>
                    </m:oMath>
                  </m:oMathPara>
                </a14:m>
                <a:endParaRPr lang="en-US" sz="2000" dirty="0"/>
              </a:p>
            </p:txBody>
          </p:sp>
        </mc:Choice>
        <mc:Fallback xmlns="">
          <p:sp>
            <p:nvSpPr>
              <p:cNvPr id="16" name="Rectangle 15"/>
              <p:cNvSpPr>
                <a:spLocks noRot="1" noChangeAspect="1" noMove="1" noResize="1" noEditPoints="1" noAdjustHandles="1" noChangeArrowheads="1" noChangeShapeType="1" noTextEdit="1"/>
              </p:cNvSpPr>
              <p:nvPr/>
            </p:nvSpPr>
            <p:spPr>
              <a:xfrm>
                <a:off x="2743200" y="1295400"/>
                <a:ext cx="4572000" cy="400110"/>
              </a:xfrm>
              <a:prstGeom prst="rect">
                <a:avLst/>
              </a:prstGeom>
              <a:blipFill>
                <a:blip r:embed="rId2"/>
                <a:stretch>
                  <a:fillRect b="-15385"/>
                </a:stretch>
              </a:blipFill>
            </p:spPr>
            <p:txBody>
              <a:bodyPr/>
              <a:lstStyle/>
              <a:p>
                <a:r>
                  <a:rPr lang="en-US">
                    <a:noFill/>
                  </a:rPr>
                  <a:t> </a:t>
                </a:r>
              </a:p>
            </p:txBody>
          </p:sp>
        </mc:Fallback>
      </mc:AlternateContent>
      <p:sp>
        <p:nvSpPr>
          <p:cNvPr id="2" name="Rectangle 1"/>
          <p:cNvSpPr/>
          <p:nvPr/>
        </p:nvSpPr>
        <p:spPr>
          <a:xfrm>
            <a:off x="186559" y="1676400"/>
            <a:ext cx="8960069" cy="2308324"/>
          </a:xfrm>
          <a:prstGeom prst="rect">
            <a:avLst/>
          </a:prstGeom>
        </p:spPr>
        <p:txBody>
          <a:bodyPr wrap="square">
            <a:spAutoFit/>
          </a:bodyPr>
          <a:lstStyle/>
          <a:p>
            <a:pPr algn="just"/>
            <a:r>
              <a:rPr lang="en-US" sz="2000" dirty="0">
                <a:solidFill>
                  <a:srgbClr val="000000"/>
                </a:solidFill>
              </a:rPr>
              <a:t>Voltage level = 120 V (desired voltage to be held at the load center)</a:t>
            </a:r>
          </a:p>
          <a:p>
            <a:pPr algn="just"/>
            <a:r>
              <a:rPr lang="en-US" sz="2000" dirty="0">
                <a:solidFill>
                  <a:srgbClr val="000000"/>
                </a:solidFill>
              </a:rPr>
              <a:t>Bandwidth = 2 V</a:t>
            </a:r>
          </a:p>
          <a:p>
            <a:pPr algn="just"/>
            <a:r>
              <a:rPr lang="en-US" sz="2000" dirty="0">
                <a:solidFill>
                  <a:srgbClr val="000000"/>
                </a:solidFill>
              </a:rPr>
              <a:t>Determine the tap position of the regulator that will hold the load center voltage at the desired voltage level and within the bandwidth. This means that the tap on the regulator needs to be set so that the voltage at the load center lies between 119 and 121 V.</a:t>
            </a:r>
          </a:p>
          <a:p>
            <a:pPr algn="just"/>
            <a:r>
              <a:rPr lang="en-US" sz="2000" dirty="0">
                <a:solidFill>
                  <a:srgbClr val="000000"/>
                </a:solidFill>
              </a:rPr>
              <a:t>The first step is to calculate the actual line current:</a:t>
            </a:r>
          </a:p>
        </p:txBody>
      </p:sp>
      <mc:AlternateContent xmlns:mc="http://schemas.openxmlformats.org/markup-compatibility/2006" xmlns:a14="http://schemas.microsoft.com/office/drawing/2010/main">
        <mc:Choice Requires="a14">
          <p:sp>
            <p:nvSpPr>
              <p:cNvPr id="10" name="TextBox 9"/>
              <p:cNvSpPr txBox="1"/>
              <p:nvPr/>
            </p:nvSpPr>
            <p:spPr>
              <a:xfrm>
                <a:off x="2743200" y="3884172"/>
                <a:ext cx="5489003" cy="459228"/>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𝑙𝑖𝑛𝑒</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2500</m:t>
                        </m:r>
                      </m:num>
                      <m:den>
                        <m:rad>
                          <m:radPr>
                            <m:degHide m:val="on"/>
                            <m:ctrlPr>
                              <a:rPr lang="en-US" sz="2000" i="1">
                                <a:latin typeface="Cambria Math" panose="02040503050406030204" pitchFamily="18" charset="0"/>
                              </a:rPr>
                            </m:ctrlPr>
                          </m:radPr>
                          <m:deg/>
                          <m:e>
                            <m:r>
                              <a:rPr lang="en-US" sz="2000" i="1">
                                <a:latin typeface="Cambria Math" panose="02040503050406030204" pitchFamily="18" charset="0"/>
                              </a:rPr>
                              <m:t>3</m:t>
                            </m:r>
                          </m:e>
                        </m:rad>
                        <m:r>
                          <a:rPr lang="en-US" sz="2000" i="1">
                            <a:latin typeface="Cambria Math" panose="02040503050406030204" pitchFamily="18" charset="0"/>
                            <a:ea typeface="Cambria Math" panose="02040503050406030204" pitchFamily="18" charset="0"/>
                          </a:rPr>
                          <m:t>∙4.16</m:t>
                        </m:r>
                      </m:den>
                    </m:f>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𝑎</m:t>
                    </m:r>
                    <m:func>
                      <m:funcPr>
                        <m:ctrlPr>
                          <a:rPr lang="en-US" sz="2000" b="0" i="1" smtClean="0">
                            <a:latin typeface="Cambria Math" panose="02040503050406030204" pitchFamily="18" charset="0"/>
                            <a:ea typeface="Cambria Math" panose="02040503050406030204" pitchFamily="18" charset="0"/>
                          </a:rPr>
                        </m:ctrlPr>
                      </m:funcPr>
                      <m:fName>
                        <m:r>
                          <a:rPr lang="en-US" sz="2000" b="0" i="1" smtClean="0">
                            <a:latin typeface="Cambria Math" panose="02040503050406030204" pitchFamily="18" charset="0"/>
                            <a:ea typeface="Cambria Math" panose="02040503050406030204" pitchFamily="18" charset="0"/>
                          </a:rPr>
                          <m:t>𝑐𝑜𝑠</m:t>
                        </m:r>
                      </m:fName>
                      <m:e>
                        <m:r>
                          <a:rPr lang="en-US" sz="2000" b="0" i="1" smtClean="0">
                            <a:latin typeface="Cambria Math" panose="02040503050406030204" pitchFamily="18" charset="0"/>
                            <a:ea typeface="Cambria Math" panose="02040503050406030204" pitchFamily="18" charset="0"/>
                          </a:rPr>
                          <m:t>(0.9)</m:t>
                        </m:r>
                      </m:e>
                    </m:func>
                  </m:oMath>
                </a14:m>
                <a:r>
                  <a:rPr lang="en-US" sz="2000" dirty="0"/>
                  <a:t> </a:t>
                </a:r>
                <a14:m>
                  <m:oMath xmlns:m="http://schemas.openxmlformats.org/officeDocument/2006/math">
                    <m:r>
                      <a:rPr lang="en-US" sz="2000" i="1">
                        <a:latin typeface="Cambria Math" panose="02040503050406030204" pitchFamily="18" charset="0"/>
                      </a:rPr>
                      <m:t>=</m:t>
                    </m:r>
                    <m:r>
                      <a:rPr lang="en-US" sz="2000" b="0" i="1" smtClean="0">
                        <a:latin typeface="Cambria Math" panose="02040503050406030204" pitchFamily="18" charset="0"/>
                      </a:rPr>
                      <m:t>346.97</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−25.84 </m:t>
                    </m:r>
                    <m:r>
                      <a:rPr lang="en-US" sz="2000" b="0" i="1" smtClean="0">
                        <a:latin typeface="Cambria Math" panose="02040503050406030204" pitchFamily="18" charset="0"/>
                        <a:ea typeface="Cambria Math" panose="02040503050406030204" pitchFamily="18" charset="0"/>
                      </a:rPr>
                      <m:t>𝐴</m:t>
                    </m:r>
                  </m:oMath>
                </a14:m>
                <a:endParaRPr lang="en-US" sz="2000" dirty="0"/>
              </a:p>
            </p:txBody>
          </p:sp>
        </mc:Choice>
        <mc:Fallback xmlns="">
          <p:sp>
            <p:nvSpPr>
              <p:cNvPr id="10" name="TextBox 9"/>
              <p:cNvSpPr txBox="1">
                <a:spLocks noRot="1" noChangeAspect="1" noMove="1" noResize="1" noEditPoints="1" noAdjustHandles="1" noChangeArrowheads="1" noChangeShapeType="1" noTextEdit="1"/>
              </p:cNvSpPr>
              <p:nvPr/>
            </p:nvSpPr>
            <p:spPr>
              <a:xfrm>
                <a:off x="2743200" y="3884172"/>
                <a:ext cx="5489003" cy="459228"/>
              </a:xfrm>
              <a:prstGeom prst="rect">
                <a:avLst/>
              </a:prstGeom>
              <a:blipFill>
                <a:blip r:embed="rId3"/>
                <a:stretch>
                  <a:fillRect/>
                </a:stretch>
              </a:blipFill>
            </p:spPr>
            <p:txBody>
              <a:bodyPr/>
              <a:lstStyle/>
              <a:p>
                <a:r>
                  <a:rPr lang="en-US">
                    <a:noFill/>
                  </a:rPr>
                  <a:t> </a:t>
                </a:r>
              </a:p>
            </p:txBody>
          </p:sp>
        </mc:Fallback>
      </mc:AlternateContent>
      <p:sp>
        <p:nvSpPr>
          <p:cNvPr id="6" name="Rectangle 5"/>
          <p:cNvSpPr/>
          <p:nvPr/>
        </p:nvSpPr>
        <p:spPr>
          <a:xfrm>
            <a:off x="152400" y="4324290"/>
            <a:ext cx="8915400" cy="400110"/>
          </a:xfrm>
          <a:prstGeom prst="rect">
            <a:avLst/>
          </a:prstGeom>
        </p:spPr>
        <p:txBody>
          <a:bodyPr wrap="square">
            <a:spAutoFit/>
          </a:bodyPr>
          <a:lstStyle/>
          <a:p>
            <a:r>
              <a:rPr lang="en-US" sz="2000" dirty="0">
                <a:solidFill>
                  <a:srgbClr val="000000"/>
                </a:solidFill>
              </a:rPr>
              <a:t>The current in the compensator is then</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2" name="TextBox 11"/>
              <p:cNvSpPr txBox="1"/>
              <p:nvPr/>
            </p:nvSpPr>
            <p:spPr>
              <a:xfrm>
                <a:off x="2743200" y="4740004"/>
                <a:ext cx="4653069" cy="441596"/>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𝑐𝑜𝑚𝑝</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346.97</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25.84</m:t>
                        </m:r>
                      </m:num>
                      <m:den>
                        <m:r>
                          <a:rPr lang="en-US" sz="2000" b="0" i="1" smtClean="0">
                            <a:latin typeface="Cambria Math" panose="02040503050406030204" pitchFamily="18" charset="0"/>
                          </a:rPr>
                          <m:t>140</m:t>
                        </m:r>
                      </m:den>
                    </m:f>
                  </m:oMath>
                </a14:m>
                <a:r>
                  <a:rPr lang="en-US" sz="2000" dirty="0"/>
                  <a:t> </a:t>
                </a:r>
                <a14:m>
                  <m:oMath xmlns:m="http://schemas.openxmlformats.org/officeDocument/2006/math">
                    <m:r>
                      <a:rPr lang="en-US" sz="2000" i="1">
                        <a:latin typeface="Cambria Math" panose="02040503050406030204" pitchFamily="18" charset="0"/>
                      </a:rPr>
                      <m:t>=</m:t>
                    </m:r>
                    <m:r>
                      <a:rPr lang="en-US" sz="2000" b="0" i="1" smtClean="0">
                        <a:latin typeface="Cambria Math" panose="02040503050406030204" pitchFamily="18" charset="0"/>
                      </a:rPr>
                      <m:t>2.4783</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−25.84 </m:t>
                    </m:r>
                    <m:r>
                      <a:rPr lang="en-US" sz="2000" b="0" i="1" smtClean="0">
                        <a:latin typeface="Cambria Math" panose="02040503050406030204" pitchFamily="18" charset="0"/>
                        <a:ea typeface="Cambria Math" panose="02040503050406030204" pitchFamily="18" charset="0"/>
                      </a:rPr>
                      <m:t>𝐴</m:t>
                    </m:r>
                  </m:oMath>
                </a14:m>
                <a:endParaRPr lang="en-US"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2743200" y="4740004"/>
                <a:ext cx="4653069" cy="441596"/>
              </a:xfrm>
              <a:prstGeom prst="rect">
                <a:avLst/>
              </a:prstGeom>
              <a:blipFill>
                <a:blip r:embed="rId4"/>
                <a:stretch>
                  <a:fillRect/>
                </a:stretch>
              </a:blipFill>
            </p:spPr>
            <p:txBody>
              <a:bodyPr/>
              <a:lstStyle/>
              <a:p>
                <a:r>
                  <a:rPr lang="en-US">
                    <a:noFill/>
                  </a:rPr>
                  <a:t> </a:t>
                </a:r>
              </a:p>
            </p:txBody>
          </p:sp>
        </mc:Fallback>
      </mc:AlternateContent>
      <p:sp>
        <p:nvSpPr>
          <p:cNvPr id="7" name="Rectangle 6"/>
          <p:cNvSpPr/>
          <p:nvPr/>
        </p:nvSpPr>
        <p:spPr>
          <a:xfrm>
            <a:off x="165538" y="5162490"/>
            <a:ext cx="8902262" cy="400110"/>
          </a:xfrm>
          <a:prstGeom prst="rect">
            <a:avLst/>
          </a:prstGeom>
        </p:spPr>
        <p:txBody>
          <a:bodyPr wrap="square">
            <a:spAutoFit/>
          </a:bodyPr>
          <a:lstStyle/>
          <a:p>
            <a:r>
              <a:rPr lang="en-US" sz="2000" dirty="0">
                <a:solidFill>
                  <a:srgbClr val="000000"/>
                </a:solidFill>
              </a:rPr>
              <a:t>The input voltage to the compensator is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4" name="TextBox 13"/>
              <p:cNvSpPr txBox="1"/>
              <p:nvPr/>
            </p:nvSpPr>
            <p:spPr>
              <a:xfrm>
                <a:off x="3255872" y="5482616"/>
                <a:ext cx="3515065" cy="5782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𝑟𝑒𝑔</m:t>
                          </m:r>
                        </m:sub>
                      </m:sSub>
                      <m:r>
                        <a:rPr lang="en-US"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2401.8</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0</m:t>
                          </m:r>
                        </m:num>
                        <m:den>
                          <m:r>
                            <a:rPr lang="en-US" sz="2000" b="0" i="1" smtClean="0">
                              <a:latin typeface="Cambria Math" panose="02040503050406030204" pitchFamily="18" charset="0"/>
                            </a:rPr>
                            <m:t>2</m:t>
                          </m:r>
                          <m:r>
                            <a:rPr lang="en-US" sz="2000" i="1">
                              <a:latin typeface="Cambria Math" panose="02040503050406030204" pitchFamily="18" charset="0"/>
                            </a:rPr>
                            <m:t>0</m:t>
                          </m:r>
                        </m:den>
                      </m:f>
                      <m:r>
                        <m:rPr>
                          <m:nor/>
                        </m:rPr>
                        <a:rPr lang="en-US" sz="2000" b="0" i="0" smtClean="0">
                          <a:latin typeface="Cambria Math" panose="02040503050406030204" pitchFamily="18" charset="0"/>
                        </a:rPr>
                        <m:t>=</m:t>
                      </m:r>
                      <m:r>
                        <m:rPr>
                          <m:nor/>
                        </m:rPr>
                        <a:rPr lang="en-US" sz="2000" dirty="0"/>
                        <m:t> </m:t>
                      </m:r>
                      <m:r>
                        <a:rPr lang="en-US" sz="2000" i="1" smtClean="0">
                          <a:latin typeface="Cambria Math" panose="02040503050406030204" pitchFamily="18" charset="0"/>
                        </a:rPr>
                        <m:t>1</m:t>
                      </m:r>
                      <m:r>
                        <a:rPr lang="en-US" sz="2000" b="0" i="1" smtClean="0">
                          <a:latin typeface="Cambria Math" panose="02040503050406030204" pitchFamily="18" charset="0"/>
                        </a:rPr>
                        <m:t>20.09</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0 </m:t>
                      </m:r>
                      <m:r>
                        <a:rPr lang="en-US" sz="2000" b="0" i="1" smtClean="0">
                          <a:latin typeface="Cambria Math" panose="02040503050406030204" pitchFamily="18" charset="0"/>
                          <a:ea typeface="Cambria Math" panose="02040503050406030204" pitchFamily="18" charset="0"/>
                        </a:rPr>
                        <m:t>𝑉</m:t>
                      </m:r>
                    </m:oMath>
                  </m:oMathPara>
                </a14:m>
                <a:endParaRPr lang="en-US" sz="2000" dirty="0"/>
              </a:p>
            </p:txBody>
          </p:sp>
        </mc:Choice>
        <mc:Fallback xmlns="">
          <p:sp>
            <p:nvSpPr>
              <p:cNvPr id="14" name="TextBox 13"/>
              <p:cNvSpPr txBox="1">
                <a:spLocks noRot="1" noChangeAspect="1" noMove="1" noResize="1" noEditPoints="1" noAdjustHandles="1" noChangeArrowheads="1" noChangeShapeType="1" noTextEdit="1"/>
              </p:cNvSpPr>
              <p:nvPr/>
            </p:nvSpPr>
            <p:spPr>
              <a:xfrm>
                <a:off x="3255872" y="5482616"/>
                <a:ext cx="3515065" cy="578235"/>
              </a:xfrm>
              <a:prstGeom prst="rect">
                <a:avLst/>
              </a:prstGeom>
              <a:blipFill>
                <a:blip r:embed="rId5"/>
                <a:stretch>
                  <a:fillRect/>
                </a:stretch>
              </a:blipFill>
            </p:spPr>
            <p:txBody>
              <a:bodyPr/>
              <a:lstStyle/>
              <a:p>
                <a:r>
                  <a:rPr lang="en-US">
                    <a:noFill/>
                  </a:rPr>
                  <a:t> </a:t>
                </a:r>
              </a:p>
            </p:txBody>
          </p:sp>
        </mc:Fallback>
      </mc:AlternateContent>
      <p:sp>
        <p:nvSpPr>
          <p:cNvPr id="13"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38768122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779654" cy="584775"/>
          </a:xfrm>
          <a:prstGeom prst="rect">
            <a:avLst/>
          </a:prstGeom>
        </p:spPr>
        <p:txBody>
          <a:bodyPr wrap="none">
            <a:spAutoFit/>
          </a:bodyPr>
          <a:lstStyle/>
          <a:p>
            <a:r>
              <a:rPr lang="en-US" altLang="zh-CN" sz="3200" dirty="0">
                <a:solidFill>
                  <a:srgbClr val="C8102E"/>
                </a:solidFill>
                <a:latin typeface="+mj-lt"/>
                <a:ea typeface="+mj-ea"/>
                <a:cs typeface="+mj-cs"/>
              </a:rPr>
              <a:t>Example</a:t>
            </a:r>
            <a:endParaRPr lang="en-US" sz="2800" dirty="0">
              <a:solidFill>
                <a:srgbClr val="C8102E"/>
              </a:solidFill>
              <a:latin typeface="+mj-lt"/>
              <a:ea typeface="+mj-ea"/>
              <a:cs typeface="+mj-cs"/>
            </a:endParaRPr>
          </a:p>
        </p:txBody>
      </p:sp>
      <p:sp>
        <p:nvSpPr>
          <p:cNvPr id="4" name="Slide Number Placeholder 3"/>
          <p:cNvSpPr>
            <a:spLocks noGrp="1"/>
          </p:cNvSpPr>
          <p:nvPr>
            <p:ph type="sldNum" sz="quarter" idx="12"/>
          </p:nvPr>
        </p:nvSpPr>
        <p:spPr/>
        <p:txBody>
          <a:bodyPr/>
          <a:lstStyle/>
          <a:p>
            <a:fld id="{5B7A2384-8C5D-49F6-8259-B9A64ECD4852}" type="slidenum">
              <a:rPr lang="en-US" smtClean="0"/>
              <a:t>62</a:t>
            </a:fld>
            <a:endParaRPr lang="en-US" dirty="0"/>
          </a:p>
        </p:txBody>
      </p:sp>
      <p:sp>
        <p:nvSpPr>
          <p:cNvPr id="8" name="Rectangle 7"/>
          <p:cNvSpPr/>
          <p:nvPr/>
        </p:nvSpPr>
        <p:spPr>
          <a:xfrm>
            <a:off x="152400" y="733973"/>
            <a:ext cx="8915400" cy="646331"/>
          </a:xfrm>
          <a:prstGeom prst="rect">
            <a:avLst/>
          </a:prstGeom>
        </p:spPr>
        <p:txBody>
          <a:bodyPr wrap="square">
            <a:spAutoFit/>
          </a:bodyPr>
          <a:lstStyle/>
          <a:p>
            <a:r>
              <a:rPr lang="en-US" dirty="0">
                <a:solidFill>
                  <a:srgbClr val="000000"/>
                </a:solidFill>
              </a:rPr>
              <a:t>The voltage drop in the compensator circuit is equal to the compensator current times the compensator </a:t>
            </a:r>
            <a:r>
              <a:rPr lang="en-US" i="1" dirty="0">
                <a:solidFill>
                  <a:srgbClr val="000000"/>
                </a:solidFill>
              </a:rPr>
              <a:t>R</a:t>
            </a:r>
            <a:r>
              <a:rPr lang="en-US" dirty="0">
                <a:solidFill>
                  <a:srgbClr val="000000"/>
                </a:solidFill>
              </a:rPr>
              <a:t> and </a:t>
            </a:r>
            <a:r>
              <a:rPr lang="en-US" i="1" dirty="0">
                <a:solidFill>
                  <a:srgbClr val="000000"/>
                </a:solidFill>
              </a:rPr>
              <a:t>X</a:t>
            </a:r>
            <a:r>
              <a:rPr lang="en-US" dirty="0">
                <a:solidFill>
                  <a:srgbClr val="000000"/>
                </a:solidFill>
              </a:rPr>
              <a:t> values in Ohms:</a:t>
            </a:r>
            <a:endParaRPr lang="en-US" dirty="0">
              <a:solidFill>
                <a:srgbClr val="000000"/>
              </a:solidFill>
              <a:effectLst/>
            </a:endParaRPr>
          </a:p>
        </p:txBody>
      </p:sp>
      <mc:AlternateContent xmlns:mc="http://schemas.openxmlformats.org/markup-compatibility/2006" xmlns:a14="http://schemas.microsoft.com/office/drawing/2010/main">
        <mc:Choice Requires="a14">
          <p:sp>
            <p:nvSpPr>
              <p:cNvPr id="13" name="TextBox 12"/>
              <p:cNvSpPr txBox="1"/>
              <p:nvPr/>
            </p:nvSpPr>
            <p:spPr>
              <a:xfrm>
                <a:off x="1676400" y="1524000"/>
                <a:ext cx="6301149" cy="3314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𝑑𝑟𝑜𝑝</m:t>
                          </m:r>
                        </m:sub>
                      </m:sSub>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2.1+</m:t>
                          </m:r>
                          <m:r>
                            <a:rPr lang="en-US" sz="2000" b="0" i="1" smtClean="0">
                              <a:latin typeface="Cambria Math" panose="02040503050406030204" pitchFamily="18" charset="0"/>
                            </a:rPr>
                            <m:t>𝑗</m:t>
                          </m:r>
                          <m:r>
                            <a:rPr lang="en-US" sz="2000" b="0" i="1" smtClean="0">
                              <a:latin typeface="Cambria Math" panose="02040503050406030204" pitchFamily="18" charset="0"/>
                            </a:rPr>
                            <m:t>6.3</m:t>
                          </m:r>
                        </m:e>
                      </m:d>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rPr>
                        <m:t>2.4783</m:t>
                      </m:r>
                      <m:r>
                        <a:rPr lang="en-US" sz="2000" i="1">
                          <a:latin typeface="Cambria Math" panose="02040503050406030204" pitchFamily="18" charset="0"/>
                          <a:ea typeface="Cambria Math" panose="02040503050406030204" pitchFamily="18" charset="0"/>
                        </a:rPr>
                        <m:t>∠−25.84</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rPr>
                        <m:t>16.458</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45.7 </m:t>
                      </m:r>
                      <m:r>
                        <a:rPr lang="en-US" sz="2000" b="0" i="1" smtClean="0">
                          <a:latin typeface="Cambria Math" panose="02040503050406030204" pitchFamily="18" charset="0"/>
                          <a:ea typeface="Cambria Math" panose="02040503050406030204" pitchFamily="18" charset="0"/>
                        </a:rPr>
                        <m:t>𝑉</m:t>
                      </m:r>
                    </m:oMath>
                  </m:oMathPara>
                </a14:m>
                <a:endParaRPr lang="en-US" sz="2000" dirty="0"/>
              </a:p>
            </p:txBody>
          </p:sp>
        </mc:Choice>
        <mc:Fallback xmlns="">
          <p:sp>
            <p:nvSpPr>
              <p:cNvPr id="13" name="TextBox 12"/>
              <p:cNvSpPr txBox="1">
                <a:spLocks noRot="1" noChangeAspect="1" noMove="1" noResize="1" noEditPoints="1" noAdjustHandles="1" noChangeArrowheads="1" noChangeShapeType="1" noTextEdit="1"/>
              </p:cNvSpPr>
              <p:nvPr/>
            </p:nvSpPr>
            <p:spPr>
              <a:xfrm>
                <a:off x="1676400" y="1524000"/>
                <a:ext cx="6301149" cy="331437"/>
              </a:xfrm>
              <a:prstGeom prst="rect">
                <a:avLst/>
              </a:prstGeom>
              <a:blipFill>
                <a:blip r:embed="rId2"/>
                <a:stretch>
                  <a:fillRect l="-387" r="-193" b="-27778"/>
                </a:stretch>
              </a:blipFill>
            </p:spPr>
            <p:txBody>
              <a:bodyPr/>
              <a:lstStyle/>
              <a:p>
                <a:r>
                  <a:rPr lang="en-US">
                    <a:noFill/>
                  </a:rPr>
                  <a:t> </a:t>
                </a:r>
              </a:p>
            </p:txBody>
          </p:sp>
        </mc:Fallback>
      </mc:AlternateContent>
      <p:sp>
        <p:nvSpPr>
          <p:cNvPr id="9" name="Rectangle 8"/>
          <p:cNvSpPr/>
          <p:nvPr/>
        </p:nvSpPr>
        <p:spPr>
          <a:xfrm>
            <a:off x="134007" y="1837890"/>
            <a:ext cx="3824380" cy="369332"/>
          </a:xfrm>
          <a:prstGeom prst="rect">
            <a:avLst/>
          </a:prstGeom>
        </p:spPr>
        <p:txBody>
          <a:bodyPr wrap="none">
            <a:spAutoFit/>
          </a:bodyPr>
          <a:lstStyle/>
          <a:p>
            <a:r>
              <a:rPr lang="en-US" dirty="0">
                <a:solidFill>
                  <a:srgbClr val="000000"/>
                </a:solidFill>
              </a:rPr>
              <a:t>The voltage across the voltage relay is</a:t>
            </a:r>
            <a:endParaRPr lang="en-US" dirty="0"/>
          </a:p>
        </p:txBody>
      </p:sp>
      <mc:AlternateContent xmlns:mc="http://schemas.openxmlformats.org/markup-compatibility/2006" xmlns:a14="http://schemas.microsoft.com/office/drawing/2010/main">
        <mc:Choice Requires="a14">
          <p:sp>
            <p:nvSpPr>
              <p:cNvPr id="15" name="TextBox 14"/>
              <p:cNvSpPr txBox="1"/>
              <p:nvPr/>
            </p:nvSpPr>
            <p:spPr>
              <a:xfrm>
                <a:off x="1143000" y="2420709"/>
                <a:ext cx="7412286" cy="33272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𝑅</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𝑟𝑒𝑔</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𝑑𝑟𝑜𝑝</m:t>
                          </m:r>
                        </m:sub>
                      </m:sSub>
                      <m:r>
                        <a:rPr lang="en-US" sz="2000" b="0" i="1" smtClean="0">
                          <a:latin typeface="Cambria Math" panose="02040503050406030204" pitchFamily="18" charset="0"/>
                        </a:rPr>
                        <m:t>=120.09</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0−</m:t>
                      </m:r>
                      <m:r>
                        <a:rPr lang="en-US" sz="2000" b="0" i="1" smtClean="0">
                          <a:latin typeface="Cambria Math" panose="02040503050406030204" pitchFamily="18" charset="0"/>
                        </a:rPr>
                        <m:t>16.458</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45.7=</m:t>
                      </m:r>
                      <m:r>
                        <a:rPr lang="en-US" sz="2000" b="0" i="1" smtClean="0">
                          <a:latin typeface="Cambria Math" panose="02040503050406030204" pitchFamily="18" charset="0"/>
                        </a:rPr>
                        <m:t>109.24</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−6.19 </m:t>
                      </m:r>
                      <m:r>
                        <a:rPr lang="en-US" sz="2000" b="0" i="1" smtClean="0">
                          <a:latin typeface="Cambria Math" panose="02040503050406030204" pitchFamily="18" charset="0"/>
                          <a:ea typeface="Cambria Math" panose="02040503050406030204" pitchFamily="18" charset="0"/>
                        </a:rPr>
                        <m:t>𝑉</m:t>
                      </m:r>
                    </m:oMath>
                  </m:oMathPara>
                </a14:m>
                <a:endParaRPr lang="en-US" sz="2000" dirty="0"/>
              </a:p>
            </p:txBody>
          </p:sp>
        </mc:Choice>
        <mc:Fallback xmlns="">
          <p:sp>
            <p:nvSpPr>
              <p:cNvPr id="15" name="TextBox 14"/>
              <p:cNvSpPr txBox="1">
                <a:spLocks noRot="1" noChangeAspect="1" noMove="1" noResize="1" noEditPoints="1" noAdjustHandles="1" noChangeArrowheads="1" noChangeShapeType="1" noTextEdit="1"/>
              </p:cNvSpPr>
              <p:nvPr/>
            </p:nvSpPr>
            <p:spPr>
              <a:xfrm>
                <a:off x="1143000" y="2420709"/>
                <a:ext cx="7412286" cy="332720"/>
              </a:xfrm>
              <a:prstGeom prst="rect">
                <a:avLst/>
              </a:prstGeom>
              <a:blipFill>
                <a:blip r:embed="rId3"/>
                <a:stretch>
                  <a:fillRect l="-329" r="-165" b="-25455"/>
                </a:stretch>
              </a:blipFill>
            </p:spPr>
            <p:txBody>
              <a:bodyPr/>
              <a:lstStyle/>
              <a:p>
                <a:r>
                  <a:rPr lang="en-US">
                    <a:noFill/>
                  </a:rPr>
                  <a:t> </a:t>
                </a:r>
              </a:p>
            </p:txBody>
          </p:sp>
        </mc:Fallback>
      </mc:AlternateContent>
      <p:sp>
        <p:nvSpPr>
          <p:cNvPr id="11" name="Rectangle 10"/>
          <p:cNvSpPr/>
          <p:nvPr/>
        </p:nvSpPr>
        <p:spPr>
          <a:xfrm>
            <a:off x="120869" y="2910843"/>
            <a:ext cx="8946931" cy="1477328"/>
          </a:xfrm>
          <a:prstGeom prst="rect">
            <a:avLst/>
          </a:prstGeom>
        </p:spPr>
        <p:txBody>
          <a:bodyPr wrap="square">
            <a:spAutoFit/>
          </a:bodyPr>
          <a:lstStyle/>
          <a:p>
            <a:r>
              <a:rPr lang="en-US" dirty="0">
                <a:solidFill>
                  <a:srgbClr val="000000"/>
                </a:solidFill>
              </a:rPr>
              <a:t>The voltage across the voltage relay represents the voltage at the load center. Since this is well below the minimum voltage level of 119, the voltage regulator will have to change taps in the raise position to bring the load center voltage up to the required level. Recall that on a 120 V base, one step change on the regulator changes the voltage 0.75 V. The number of required tap changes can then be approximated by</a:t>
            </a:r>
            <a:endParaRPr lang="en-US" dirty="0">
              <a:solidFill>
                <a:srgbClr val="000000"/>
              </a:solidFill>
              <a:effectLst/>
            </a:endParaRPr>
          </a:p>
        </p:txBody>
      </p:sp>
      <mc:AlternateContent xmlns:mc="http://schemas.openxmlformats.org/markup-compatibility/2006" xmlns:a14="http://schemas.microsoft.com/office/drawing/2010/main">
        <mc:Choice Requires="a14">
          <p:sp>
            <p:nvSpPr>
              <p:cNvPr id="17" name="Rectangle 16"/>
              <p:cNvSpPr/>
              <p:nvPr/>
            </p:nvSpPr>
            <p:spPr>
              <a:xfrm>
                <a:off x="2841211" y="5196832"/>
                <a:ext cx="3483389" cy="6705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𝑇𝑎𝑝</m:t>
                      </m:r>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119−109.24</m:t>
                          </m:r>
                        </m:num>
                        <m:den>
                          <m:r>
                            <a:rPr lang="en-US" sz="2000" b="0" i="1" smtClean="0">
                              <a:latin typeface="Cambria Math" panose="02040503050406030204" pitchFamily="18" charset="0"/>
                            </a:rPr>
                            <m:t>0.75</m:t>
                          </m:r>
                        </m:den>
                      </m:f>
                      <m:r>
                        <a:rPr lang="en-US" sz="2000" b="0" i="1" smtClean="0">
                          <a:latin typeface="Cambria Math" panose="02040503050406030204" pitchFamily="18" charset="0"/>
                        </a:rPr>
                        <m:t>=13.02</m:t>
                      </m:r>
                    </m:oMath>
                  </m:oMathPara>
                </a14:m>
                <a:endParaRPr lang="en-US" sz="2000" dirty="0"/>
              </a:p>
            </p:txBody>
          </p:sp>
        </mc:Choice>
        <mc:Fallback xmlns="">
          <p:sp>
            <p:nvSpPr>
              <p:cNvPr id="17" name="Rectangle 16"/>
              <p:cNvSpPr>
                <a:spLocks noRot="1" noChangeAspect="1" noMove="1" noResize="1" noEditPoints="1" noAdjustHandles="1" noChangeArrowheads="1" noChangeShapeType="1" noTextEdit="1"/>
              </p:cNvSpPr>
              <p:nvPr/>
            </p:nvSpPr>
            <p:spPr>
              <a:xfrm>
                <a:off x="2841211" y="5196832"/>
                <a:ext cx="3483389" cy="670568"/>
              </a:xfrm>
              <a:prstGeom prst="rect">
                <a:avLst/>
              </a:prstGeom>
              <a:blipFill>
                <a:blip r:embed="rId4"/>
                <a:stretch>
                  <a:fillRect/>
                </a:stretch>
              </a:blipFill>
            </p:spPr>
            <p:txBody>
              <a:bodyPr/>
              <a:lstStyle/>
              <a:p>
                <a:r>
                  <a:rPr lang="en-US">
                    <a:noFill/>
                  </a:rPr>
                  <a:t> </a:t>
                </a:r>
              </a:p>
            </p:txBody>
          </p:sp>
        </mc:Fallback>
      </mc:AlternateContent>
      <p:sp>
        <p:nvSpPr>
          <p:cNvPr id="10"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14642513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779654" cy="584775"/>
          </a:xfrm>
          <a:prstGeom prst="rect">
            <a:avLst/>
          </a:prstGeom>
        </p:spPr>
        <p:txBody>
          <a:bodyPr wrap="none">
            <a:spAutoFit/>
          </a:bodyPr>
          <a:lstStyle/>
          <a:p>
            <a:r>
              <a:rPr lang="en-US" altLang="zh-CN" sz="3200" dirty="0">
                <a:solidFill>
                  <a:srgbClr val="C8102E"/>
                </a:solidFill>
                <a:latin typeface="+mj-lt"/>
                <a:ea typeface="+mj-ea"/>
                <a:cs typeface="+mj-cs"/>
              </a:rPr>
              <a:t>Example</a:t>
            </a:r>
            <a:endParaRPr lang="en-US" sz="2800" dirty="0">
              <a:solidFill>
                <a:srgbClr val="C8102E"/>
              </a:solidFill>
              <a:latin typeface="+mj-lt"/>
              <a:ea typeface="+mj-ea"/>
              <a:cs typeface="+mj-cs"/>
            </a:endParaRPr>
          </a:p>
        </p:txBody>
      </p:sp>
      <p:sp>
        <p:nvSpPr>
          <p:cNvPr id="4" name="Slide Number Placeholder 3"/>
          <p:cNvSpPr>
            <a:spLocks noGrp="1"/>
          </p:cNvSpPr>
          <p:nvPr>
            <p:ph type="sldNum" sz="quarter" idx="12"/>
          </p:nvPr>
        </p:nvSpPr>
        <p:spPr/>
        <p:txBody>
          <a:bodyPr/>
          <a:lstStyle/>
          <a:p>
            <a:fld id="{5B7A2384-8C5D-49F6-8259-B9A64ECD4852}" type="slidenum">
              <a:rPr lang="en-US" smtClean="0"/>
              <a:t>63</a:t>
            </a:fld>
            <a:endParaRPr lang="en-US" dirty="0"/>
          </a:p>
        </p:txBody>
      </p:sp>
      <p:sp>
        <p:nvSpPr>
          <p:cNvPr id="8" name="Rectangle 7"/>
          <p:cNvSpPr/>
          <p:nvPr/>
        </p:nvSpPr>
        <p:spPr>
          <a:xfrm>
            <a:off x="152400" y="733973"/>
            <a:ext cx="8915400" cy="646331"/>
          </a:xfrm>
          <a:prstGeom prst="rect">
            <a:avLst/>
          </a:prstGeom>
        </p:spPr>
        <p:txBody>
          <a:bodyPr wrap="square">
            <a:spAutoFit/>
          </a:bodyPr>
          <a:lstStyle/>
          <a:p>
            <a:r>
              <a:rPr lang="en-US" dirty="0"/>
              <a:t>This shows that the final tap position of the regulator will be “raise 13.” With the tap set at +13, the effective regulator ratio assuming a Type B regulator is</a:t>
            </a:r>
          </a:p>
        </p:txBody>
      </p:sp>
      <mc:AlternateContent xmlns:mc="http://schemas.openxmlformats.org/markup-compatibility/2006" xmlns:a14="http://schemas.microsoft.com/office/drawing/2010/main">
        <mc:Choice Requires="a14">
          <p:sp>
            <p:nvSpPr>
              <p:cNvPr id="15" name="TextBox 14"/>
              <p:cNvSpPr txBox="1"/>
              <p:nvPr/>
            </p:nvSpPr>
            <p:spPr>
              <a:xfrm>
                <a:off x="3124200" y="1825823"/>
                <a:ext cx="361182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𝑅</m:t>
                          </m:r>
                        </m:sub>
                      </m:sSub>
                      <m:r>
                        <a:rPr lang="en-US" sz="2000" b="0" i="1" smtClean="0">
                          <a:latin typeface="Cambria Math" panose="02040503050406030204" pitchFamily="18" charset="0"/>
                        </a:rPr>
                        <m:t>=</m:t>
                      </m:r>
                      <m:r>
                        <a:rPr lang="en-US" sz="2000" i="1" smtClean="0">
                          <a:latin typeface="Cambria Math" panose="02040503050406030204" pitchFamily="18" charset="0"/>
                        </a:rPr>
                        <m:t>1</m:t>
                      </m:r>
                      <m:r>
                        <a:rPr lang="en-US" sz="2000" b="0" i="1" smtClean="0">
                          <a:latin typeface="Cambria Math" panose="02040503050406030204" pitchFamily="18" charset="0"/>
                        </a:rPr>
                        <m:t>−0.00625</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13=0.9188</m:t>
                      </m:r>
                    </m:oMath>
                  </m:oMathPara>
                </a14:m>
                <a:endParaRPr lang="en-US" sz="2000" dirty="0"/>
              </a:p>
            </p:txBody>
          </p:sp>
        </mc:Choice>
        <mc:Fallback xmlns="">
          <p:sp>
            <p:nvSpPr>
              <p:cNvPr id="15" name="TextBox 14"/>
              <p:cNvSpPr txBox="1">
                <a:spLocks noRot="1" noChangeAspect="1" noMove="1" noResize="1" noEditPoints="1" noAdjustHandles="1" noChangeArrowheads="1" noChangeShapeType="1" noTextEdit="1"/>
              </p:cNvSpPr>
              <p:nvPr/>
            </p:nvSpPr>
            <p:spPr>
              <a:xfrm>
                <a:off x="3124200" y="1825823"/>
                <a:ext cx="3611823" cy="307777"/>
              </a:xfrm>
              <a:prstGeom prst="rect">
                <a:avLst/>
              </a:prstGeom>
              <a:blipFill>
                <a:blip r:embed="rId2"/>
                <a:stretch>
                  <a:fillRect l="-507" r="-1014" b="-18000"/>
                </a:stretch>
              </a:blipFill>
            </p:spPr>
            <p:txBody>
              <a:bodyPr/>
              <a:lstStyle/>
              <a:p>
                <a:r>
                  <a:rPr lang="en-US">
                    <a:noFill/>
                  </a:rPr>
                  <a:t> </a:t>
                </a:r>
              </a:p>
            </p:txBody>
          </p:sp>
        </mc:Fallback>
      </mc:AlternateContent>
      <p:sp>
        <p:nvSpPr>
          <p:cNvPr id="2" name="Rectangle 1"/>
          <p:cNvSpPr/>
          <p:nvPr/>
        </p:nvSpPr>
        <p:spPr>
          <a:xfrm>
            <a:off x="190300" y="2097095"/>
            <a:ext cx="8877499" cy="369332"/>
          </a:xfrm>
          <a:prstGeom prst="rect">
            <a:avLst/>
          </a:prstGeom>
        </p:spPr>
        <p:txBody>
          <a:bodyPr wrap="square">
            <a:spAutoFit/>
          </a:bodyPr>
          <a:lstStyle/>
          <a:p>
            <a:r>
              <a:rPr lang="en-US" dirty="0">
                <a:solidFill>
                  <a:srgbClr val="000000"/>
                </a:solidFill>
              </a:rPr>
              <a:t>The generalized constants for modeling the regulator for this operating condition are</a:t>
            </a:r>
            <a:endParaRPr lang="en-US" dirty="0">
              <a:solidFill>
                <a:srgbClr val="000000"/>
              </a:solidFill>
              <a:effectLst/>
            </a:endParaRPr>
          </a:p>
        </p:txBody>
      </p:sp>
      <mc:AlternateContent xmlns:mc="http://schemas.openxmlformats.org/markup-compatibility/2006" xmlns:a14="http://schemas.microsoft.com/office/drawing/2010/main">
        <mc:Choice Requires="a14">
          <p:sp>
            <p:nvSpPr>
              <p:cNvPr id="5" name="Rectangle 4"/>
              <p:cNvSpPr/>
              <p:nvPr/>
            </p:nvSpPr>
            <p:spPr>
              <a:xfrm>
                <a:off x="3657600" y="2971800"/>
                <a:ext cx="1919756" cy="400110"/>
              </a:xfrm>
              <a:prstGeom prst="rect">
                <a:avLst/>
              </a:prstGeom>
            </p:spPr>
            <p:txBody>
              <a:bodyPr wrap="none">
                <a:spAutoFit/>
              </a:bodyPr>
              <a:lstStyle/>
              <a:p>
                <a14:m>
                  <m:oMath xmlns:m="http://schemas.openxmlformats.org/officeDocument/2006/math">
                    <m:r>
                      <a:rPr lang="en-US" sz="2000" b="0" i="1" smtClean="0">
                        <a:latin typeface="Cambria Math" panose="02040503050406030204" pitchFamily="18" charset="0"/>
                      </a:rPr>
                      <m:t>𝑎</m:t>
                    </m:r>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sub>
                    </m:sSub>
                    <m:r>
                      <a:rPr lang="en-US" sz="2000" i="1">
                        <a:latin typeface="Cambria Math" panose="02040503050406030204" pitchFamily="18" charset="0"/>
                      </a:rPr>
                      <m:t>=</m:t>
                    </m:r>
                  </m:oMath>
                </a14:m>
                <a:r>
                  <a:rPr lang="en-US" sz="2000" dirty="0"/>
                  <a:t>0.9188</a:t>
                </a:r>
              </a:p>
            </p:txBody>
          </p:sp>
        </mc:Choice>
        <mc:Fallback xmlns="">
          <p:sp>
            <p:nvSpPr>
              <p:cNvPr id="5" name="Rectangle 4"/>
              <p:cNvSpPr>
                <a:spLocks noRot="1" noChangeAspect="1" noMove="1" noResize="1" noEditPoints="1" noAdjustHandles="1" noChangeArrowheads="1" noChangeShapeType="1" noTextEdit="1"/>
              </p:cNvSpPr>
              <p:nvPr/>
            </p:nvSpPr>
            <p:spPr>
              <a:xfrm>
                <a:off x="3657600" y="2971800"/>
                <a:ext cx="1919756" cy="400110"/>
              </a:xfrm>
              <a:prstGeom prst="rect">
                <a:avLst/>
              </a:prstGeom>
              <a:blipFill>
                <a:blip r:embed="rId3"/>
                <a:stretch>
                  <a:fillRect t="-9231" r="-2540" b="-261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4133976" y="3507179"/>
                <a:ext cx="869790"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𝑏</m:t>
                      </m:r>
                      <m:r>
                        <a:rPr lang="en-US" sz="2000" b="0" i="1" smtClean="0">
                          <a:latin typeface="Cambria Math" panose="02040503050406030204" pitchFamily="18" charset="0"/>
                        </a:rPr>
                        <m:t>=0</m:t>
                      </m:r>
                    </m:oMath>
                  </m:oMathPara>
                </a14:m>
                <a:endParaRPr lang="en-US" sz="2000" dirty="0"/>
              </a:p>
            </p:txBody>
          </p:sp>
        </mc:Choice>
        <mc:Fallback xmlns="">
          <p:sp>
            <p:nvSpPr>
              <p:cNvPr id="12" name="Rectangle 11"/>
              <p:cNvSpPr>
                <a:spLocks noRot="1" noChangeAspect="1" noMove="1" noResize="1" noEditPoints="1" noAdjustHandles="1" noChangeArrowheads="1" noChangeShapeType="1" noTextEdit="1"/>
              </p:cNvSpPr>
              <p:nvPr/>
            </p:nvSpPr>
            <p:spPr>
              <a:xfrm>
                <a:off x="4133976" y="3507179"/>
                <a:ext cx="869790" cy="40011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4120838" y="4023798"/>
                <a:ext cx="853054"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𝑐</m:t>
                      </m:r>
                      <m:r>
                        <a:rPr lang="en-US" sz="2000" b="0" i="1" smtClean="0">
                          <a:latin typeface="Cambria Math" panose="02040503050406030204" pitchFamily="18" charset="0"/>
                        </a:rPr>
                        <m:t>=0</m:t>
                      </m:r>
                    </m:oMath>
                  </m:oMathPara>
                </a14:m>
                <a:endParaRPr lang="en-US" sz="2000" dirty="0"/>
              </a:p>
            </p:txBody>
          </p:sp>
        </mc:Choice>
        <mc:Fallback xmlns="">
          <p:sp>
            <p:nvSpPr>
              <p:cNvPr id="16" name="Rectangle 15"/>
              <p:cNvSpPr>
                <a:spLocks noRot="1" noChangeAspect="1" noMove="1" noResize="1" noEditPoints="1" noAdjustHandles="1" noChangeArrowheads="1" noChangeShapeType="1" noTextEdit="1"/>
              </p:cNvSpPr>
              <p:nvPr/>
            </p:nvSpPr>
            <p:spPr>
              <a:xfrm>
                <a:off x="4120838" y="4023798"/>
                <a:ext cx="853054" cy="40011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3505200" y="4521077"/>
                <a:ext cx="2577693" cy="6705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𝑐</m:t>
                      </m:r>
                      <m:r>
                        <a:rPr lang="en-US"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1</m:t>
                          </m:r>
                        </m:num>
                        <m:den>
                          <m:r>
                            <a:rPr lang="en-US" sz="2000" b="0" i="1" smtClean="0">
                              <a:latin typeface="Cambria Math" panose="02040503050406030204" pitchFamily="18" charset="0"/>
                              <a:ea typeface="Cambria Math" panose="02040503050406030204" pitchFamily="18" charset="0"/>
                            </a:rPr>
                            <m:t>0.9188</m:t>
                          </m:r>
                        </m:den>
                      </m:f>
                      <m:r>
                        <a:rPr lang="en-US" sz="2000" b="0" i="1" smtClean="0">
                          <a:latin typeface="Cambria Math" panose="02040503050406030204" pitchFamily="18" charset="0"/>
                          <a:ea typeface="Cambria Math" panose="02040503050406030204" pitchFamily="18" charset="0"/>
                        </a:rPr>
                        <m:t>=1.0884</m:t>
                      </m:r>
                    </m:oMath>
                  </m:oMathPara>
                </a14:m>
                <a:endParaRPr lang="en-US" sz="2000" dirty="0"/>
              </a:p>
            </p:txBody>
          </p:sp>
        </mc:Choice>
        <mc:Fallback xmlns="">
          <p:sp>
            <p:nvSpPr>
              <p:cNvPr id="18" name="Rectangle 17"/>
              <p:cNvSpPr>
                <a:spLocks noRot="1" noChangeAspect="1" noMove="1" noResize="1" noEditPoints="1" noAdjustHandles="1" noChangeArrowheads="1" noChangeShapeType="1" noTextEdit="1"/>
              </p:cNvSpPr>
              <p:nvPr/>
            </p:nvSpPr>
            <p:spPr>
              <a:xfrm>
                <a:off x="3505200" y="4521077"/>
                <a:ext cx="2577693" cy="670568"/>
              </a:xfrm>
              <a:prstGeom prst="rect">
                <a:avLst/>
              </a:prstGeom>
              <a:blipFill>
                <a:blip r:embed="rId6"/>
                <a:stretch>
                  <a:fillRect/>
                </a:stretch>
              </a:blipFill>
            </p:spPr>
            <p:txBody>
              <a:bodyPr/>
              <a:lstStyle/>
              <a:p>
                <a:r>
                  <a:rPr lang="en-US">
                    <a:noFill/>
                  </a:rPr>
                  <a:t> </a:t>
                </a:r>
              </a:p>
            </p:txBody>
          </p:sp>
        </mc:Fallback>
      </mc:AlternateContent>
      <p:sp>
        <p:nvSpPr>
          <p:cNvPr id="11"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37745996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779654" cy="584775"/>
          </a:xfrm>
          <a:prstGeom prst="rect">
            <a:avLst/>
          </a:prstGeom>
        </p:spPr>
        <p:txBody>
          <a:bodyPr wrap="none">
            <a:spAutoFit/>
          </a:bodyPr>
          <a:lstStyle/>
          <a:p>
            <a:r>
              <a:rPr lang="en-US" altLang="zh-CN" sz="3200" dirty="0">
                <a:solidFill>
                  <a:srgbClr val="C8102E"/>
                </a:solidFill>
                <a:latin typeface="+mj-lt"/>
                <a:ea typeface="+mj-ea"/>
                <a:cs typeface="+mj-cs"/>
              </a:rPr>
              <a:t>Example</a:t>
            </a:r>
            <a:endParaRPr lang="en-US" sz="2800" dirty="0">
              <a:solidFill>
                <a:srgbClr val="C8102E"/>
              </a:solidFill>
              <a:latin typeface="+mj-lt"/>
              <a:ea typeface="+mj-ea"/>
              <a:cs typeface="+mj-cs"/>
            </a:endParaRPr>
          </a:p>
        </p:txBody>
      </p:sp>
      <p:sp>
        <p:nvSpPr>
          <p:cNvPr id="4" name="Slide Number Placeholder 3"/>
          <p:cNvSpPr>
            <a:spLocks noGrp="1"/>
          </p:cNvSpPr>
          <p:nvPr>
            <p:ph type="sldNum" sz="quarter" idx="12"/>
          </p:nvPr>
        </p:nvSpPr>
        <p:spPr/>
        <p:txBody>
          <a:bodyPr/>
          <a:lstStyle/>
          <a:p>
            <a:fld id="{5B7A2384-8C5D-49F6-8259-B9A64ECD4852}" type="slidenum">
              <a:rPr lang="en-US" smtClean="0"/>
              <a:t>64</a:t>
            </a:fld>
            <a:endParaRPr lang="en-US" dirty="0"/>
          </a:p>
        </p:txBody>
      </p:sp>
      <p:sp>
        <p:nvSpPr>
          <p:cNvPr id="8" name="Rectangle 7"/>
          <p:cNvSpPr/>
          <p:nvPr/>
        </p:nvSpPr>
        <p:spPr>
          <a:xfrm>
            <a:off x="152400" y="733973"/>
            <a:ext cx="8915400" cy="1477328"/>
          </a:xfrm>
          <a:prstGeom prst="rect">
            <a:avLst/>
          </a:prstGeom>
        </p:spPr>
        <p:txBody>
          <a:bodyPr wrap="square">
            <a:spAutoFit/>
          </a:bodyPr>
          <a:lstStyle/>
          <a:p>
            <a:r>
              <a:rPr lang="en-US" dirty="0"/>
              <a:t>Using the results of Examples 7.5, calculate the actual voltage at the load center with the tap set at +13 assuming the 2500 kVA at 4.16 kV measured at the substation transformer's low-voltage terminals.</a:t>
            </a:r>
          </a:p>
          <a:p>
            <a:r>
              <a:rPr lang="en-US" dirty="0"/>
              <a:t>The actual line-to-ground voltage and line current at the load-side terminals of the regulator are</a:t>
            </a:r>
          </a:p>
        </p:txBody>
      </p:sp>
      <mc:AlternateContent xmlns:mc="http://schemas.openxmlformats.org/markup-compatibility/2006" xmlns:a14="http://schemas.microsoft.com/office/drawing/2010/main">
        <mc:Choice Requires="a14">
          <p:sp>
            <p:nvSpPr>
              <p:cNvPr id="11" name="TextBox 10"/>
              <p:cNvSpPr txBox="1"/>
              <p:nvPr/>
            </p:nvSpPr>
            <p:spPr>
              <a:xfrm>
                <a:off x="2734945" y="2604856"/>
                <a:ext cx="3689023" cy="437556"/>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𝐿</m:t>
                        </m:r>
                      </m:sub>
                    </m:sSub>
                    <m:r>
                      <a:rPr lang="en-US" sz="2000" b="0" i="1" smtClean="0">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𝑠</m:t>
                            </m:r>
                          </m:sub>
                        </m:sSub>
                      </m:num>
                      <m:den>
                        <m:r>
                          <a:rPr lang="en-US" sz="2000" b="0" i="1" smtClean="0">
                            <a:latin typeface="Cambria Math" panose="02040503050406030204" pitchFamily="18" charset="0"/>
                          </a:rPr>
                          <m:t>𝑎</m:t>
                        </m:r>
                      </m:den>
                    </m:f>
                    <m:r>
                      <m:rPr>
                        <m:nor/>
                      </m:rPr>
                      <a:rPr lang="en-US" sz="2000" dirty="0"/>
                      <m:t> </m:t>
                    </m:r>
                    <m:r>
                      <a:rPr lang="en-US" sz="2000" i="1">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2401.8</m:t>
                        </m:r>
                        <m:r>
                          <a:rPr lang="en-US" sz="2000" i="1">
                            <a:latin typeface="Cambria Math" panose="02040503050406030204" pitchFamily="18" charset="0"/>
                            <a:ea typeface="Cambria Math" panose="02040503050406030204" pitchFamily="18" charset="0"/>
                          </a:rPr>
                          <m:t>∠</m:t>
                        </m:r>
                        <m:r>
                          <a:rPr lang="en-US" sz="2000" i="1" smtClean="0">
                            <a:latin typeface="Cambria Math" panose="02040503050406030204" pitchFamily="18" charset="0"/>
                            <a:ea typeface="Cambria Math" panose="02040503050406030204" pitchFamily="18" charset="0"/>
                          </a:rPr>
                          <m:t>0</m:t>
                        </m:r>
                      </m:num>
                      <m:den>
                        <m:r>
                          <a:rPr lang="en-US" sz="2000" b="0" i="1" smtClean="0">
                            <a:latin typeface="Cambria Math" panose="02040503050406030204" pitchFamily="18" charset="0"/>
                          </a:rPr>
                          <m:t>0.9188</m:t>
                        </m:r>
                      </m:den>
                    </m:f>
                  </m:oMath>
                </a14:m>
                <a:r>
                  <a:rPr lang="en-US" sz="2000" dirty="0"/>
                  <a:t> </a:t>
                </a:r>
                <a14:m>
                  <m:oMath xmlns:m="http://schemas.openxmlformats.org/officeDocument/2006/math">
                    <m:r>
                      <a:rPr lang="en-US" sz="2000" i="1">
                        <a:latin typeface="Cambria Math" panose="02040503050406030204" pitchFamily="18" charset="0"/>
                      </a:rPr>
                      <m:t>=</m:t>
                    </m:r>
                    <m:r>
                      <a:rPr lang="en-US" sz="2000" b="0" i="1" smtClean="0">
                        <a:latin typeface="Cambria Math" panose="02040503050406030204" pitchFamily="18" charset="0"/>
                      </a:rPr>
                      <m:t>2614.2</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0 </m:t>
                    </m:r>
                    <m:r>
                      <a:rPr lang="en-US" sz="2000" b="0" i="1" smtClean="0">
                        <a:latin typeface="Cambria Math" panose="02040503050406030204" pitchFamily="18" charset="0"/>
                        <a:ea typeface="Cambria Math" panose="02040503050406030204" pitchFamily="18" charset="0"/>
                      </a:rPr>
                      <m:t>𝑉</m:t>
                    </m:r>
                  </m:oMath>
                </a14:m>
                <a:endParaRPr lang="en-US" sz="2000" dirty="0"/>
              </a:p>
            </p:txBody>
          </p:sp>
        </mc:Choice>
        <mc:Fallback xmlns="">
          <p:sp>
            <p:nvSpPr>
              <p:cNvPr id="11" name="TextBox 10"/>
              <p:cNvSpPr txBox="1">
                <a:spLocks noRot="1" noChangeAspect="1" noMove="1" noResize="1" noEditPoints="1" noAdjustHandles="1" noChangeArrowheads="1" noChangeShapeType="1" noTextEdit="1"/>
              </p:cNvSpPr>
              <p:nvPr/>
            </p:nvSpPr>
            <p:spPr>
              <a:xfrm>
                <a:off x="2734945" y="2604856"/>
                <a:ext cx="3689023" cy="437556"/>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209800" y="3276600"/>
                <a:ext cx="4849917" cy="441788"/>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𝐿</m:t>
                        </m:r>
                      </m:sub>
                    </m:sSub>
                    <m:r>
                      <a:rPr lang="en-US" sz="2000" b="0" i="1" smtClean="0">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𝑠</m:t>
                            </m:r>
                          </m:sub>
                        </m:sSub>
                      </m:num>
                      <m:den>
                        <m:r>
                          <a:rPr lang="en-US" sz="2000" b="0" i="1" smtClean="0">
                            <a:latin typeface="Cambria Math" panose="02040503050406030204" pitchFamily="18" charset="0"/>
                          </a:rPr>
                          <m:t>𝑑</m:t>
                        </m:r>
                      </m:den>
                    </m:f>
                    <m:r>
                      <m:rPr>
                        <m:nor/>
                      </m:rPr>
                      <a:rPr lang="en-US" sz="2000" dirty="0"/>
                      <m:t> </m:t>
                    </m:r>
                    <m:r>
                      <a:rPr lang="en-US" sz="2000" i="1">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346.97</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−25.84</m:t>
                        </m:r>
                      </m:num>
                      <m:den>
                        <m:r>
                          <a:rPr lang="en-US" sz="2000" b="0" i="1" smtClean="0">
                            <a:latin typeface="Cambria Math" panose="02040503050406030204" pitchFamily="18" charset="0"/>
                          </a:rPr>
                          <m:t>1.0884</m:t>
                        </m:r>
                      </m:den>
                    </m:f>
                  </m:oMath>
                </a14:m>
                <a:r>
                  <a:rPr lang="en-US" sz="2000" dirty="0"/>
                  <a:t> </a:t>
                </a:r>
                <a14:m>
                  <m:oMath xmlns:m="http://schemas.openxmlformats.org/officeDocument/2006/math">
                    <m:r>
                      <a:rPr lang="en-US" sz="2000" i="1">
                        <a:latin typeface="Cambria Math" panose="02040503050406030204" pitchFamily="18" charset="0"/>
                      </a:rPr>
                      <m:t>=</m:t>
                    </m:r>
                    <m:r>
                      <a:rPr lang="en-US" sz="2000" b="0" i="1" smtClean="0">
                        <a:latin typeface="Cambria Math" panose="02040503050406030204" pitchFamily="18" charset="0"/>
                      </a:rPr>
                      <m:t>318.77</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−25.84 </m:t>
                    </m:r>
                    <m:r>
                      <a:rPr lang="en-US" sz="2000" b="0" i="1" smtClean="0">
                        <a:latin typeface="Cambria Math" panose="02040503050406030204" pitchFamily="18" charset="0"/>
                        <a:ea typeface="Cambria Math" panose="02040503050406030204" pitchFamily="18" charset="0"/>
                      </a:rPr>
                      <m:t>𝐴</m:t>
                    </m:r>
                  </m:oMath>
                </a14:m>
                <a:endParaRPr lang="en-US" sz="2000" dirty="0"/>
              </a:p>
            </p:txBody>
          </p:sp>
        </mc:Choice>
        <mc:Fallback xmlns="">
          <p:sp>
            <p:nvSpPr>
              <p:cNvPr id="13" name="TextBox 12"/>
              <p:cNvSpPr txBox="1">
                <a:spLocks noRot="1" noChangeAspect="1" noMove="1" noResize="1" noEditPoints="1" noAdjustHandles="1" noChangeArrowheads="1" noChangeShapeType="1" noTextEdit="1"/>
              </p:cNvSpPr>
              <p:nvPr/>
            </p:nvSpPr>
            <p:spPr>
              <a:xfrm>
                <a:off x="2209800" y="3276600"/>
                <a:ext cx="4849917" cy="441788"/>
              </a:xfrm>
              <a:prstGeom prst="rect">
                <a:avLst/>
              </a:prstGeom>
              <a:blipFill>
                <a:blip r:embed="rId3"/>
                <a:stretch>
                  <a:fillRect/>
                </a:stretch>
              </a:blipFill>
            </p:spPr>
            <p:txBody>
              <a:bodyPr/>
              <a:lstStyle/>
              <a:p>
                <a:r>
                  <a:rPr lang="en-US">
                    <a:noFill/>
                  </a:rPr>
                  <a:t> </a:t>
                </a:r>
              </a:p>
            </p:txBody>
          </p:sp>
        </mc:Fallback>
      </mc:AlternateContent>
      <p:sp>
        <p:nvSpPr>
          <p:cNvPr id="6" name="Rectangle 5"/>
          <p:cNvSpPr/>
          <p:nvPr/>
        </p:nvSpPr>
        <p:spPr>
          <a:xfrm>
            <a:off x="228600" y="3886200"/>
            <a:ext cx="8839200" cy="369332"/>
          </a:xfrm>
          <a:prstGeom prst="rect">
            <a:avLst/>
          </a:prstGeom>
        </p:spPr>
        <p:txBody>
          <a:bodyPr wrap="square">
            <a:spAutoFit/>
          </a:bodyPr>
          <a:lstStyle/>
          <a:p>
            <a:r>
              <a:rPr lang="en-US" dirty="0">
                <a:solidFill>
                  <a:srgbClr val="000000"/>
                </a:solidFill>
              </a:rPr>
              <a:t>The actual line-to-ground voltage at the load center is</a:t>
            </a:r>
            <a:endParaRPr lang="en-US" dirty="0">
              <a:solidFill>
                <a:srgbClr val="000000"/>
              </a:solidFill>
              <a:effectLst/>
            </a:endParaRPr>
          </a:p>
        </p:txBody>
      </p:sp>
      <mc:AlternateContent xmlns:mc="http://schemas.openxmlformats.org/markup-compatibility/2006" xmlns:a14="http://schemas.microsoft.com/office/drawing/2010/main">
        <mc:Choice Requires="a14">
          <p:sp>
            <p:nvSpPr>
              <p:cNvPr id="14" name="TextBox 13"/>
              <p:cNvSpPr txBox="1"/>
              <p:nvPr/>
            </p:nvSpPr>
            <p:spPr>
              <a:xfrm>
                <a:off x="944444" y="4501880"/>
                <a:ext cx="7780391" cy="60843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𝐿𝐶</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𝐿</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a:rPr lang="en-US" sz="2000" b="0" i="1" smtClean="0">
                              <a:latin typeface="Cambria Math" panose="02040503050406030204" pitchFamily="18" charset="0"/>
                            </a:rPr>
                            <m:t>𝑙𝑖𝑛𝑒</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𝐿</m:t>
                          </m:r>
                        </m:sub>
                      </m:sSub>
                      <m:r>
                        <a:rPr lang="en-US" sz="2000" b="0" i="1" smtClean="0">
                          <a:latin typeface="Cambria Math" panose="02040503050406030204" pitchFamily="18" charset="0"/>
                        </a:rPr>
                        <m:t>=2614.2</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0−</m:t>
                      </m:r>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0.3+</m:t>
                          </m:r>
                          <m:r>
                            <a:rPr lang="en-US" sz="2000" b="0" i="1" smtClean="0">
                              <a:latin typeface="Cambria Math" panose="02040503050406030204" pitchFamily="18" charset="0"/>
                              <a:ea typeface="Cambria Math" panose="02040503050406030204" pitchFamily="18" charset="0"/>
                            </a:rPr>
                            <m:t>𝑗</m:t>
                          </m:r>
                          <m:r>
                            <a:rPr lang="en-US" sz="2000" b="0" i="1" smtClean="0">
                              <a:latin typeface="Cambria Math" panose="02040503050406030204" pitchFamily="18" charset="0"/>
                              <a:ea typeface="Cambria Math" panose="02040503050406030204" pitchFamily="18" charset="0"/>
                            </a:rPr>
                            <m:t>0.9</m:t>
                          </m:r>
                        </m:e>
                      </m:d>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rPr>
                        <m:t>318.77</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−25.84=2412.8</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−5.15 </m:t>
                      </m:r>
                      <m:r>
                        <a:rPr lang="en-US" sz="2000" b="0" i="1" smtClean="0">
                          <a:latin typeface="Cambria Math" panose="02040503050406030204" pitchFamily="18" charset="0"/>
                          <a:ea typeface="Cambria Math" panose="02040503050406030204" pitchFamily="18" charset="0"/>
                        </a:rPr>
                        <m:t>𝑉</m:t>
                      </m:r>
                    </m:oMath>
                  </m:oMathPara>
                </a14:m>
                <a:endParaRPr lang="en-US" sz="2000" dirty="0"/>
              </a:p>
            </p:txBody>
          </p:sp>
        </mc:Choice>
        <mc:Fallback xmlns="">
          <p:sp>
            <p:nvSpPr>
              <p:cNvPr id="14" name="TextBox 13"/>
              <p:cNvSpPr txBox="1">
                <a:spLocks noRot="1" noChangeAspect="1" noMove="1" noResize="1" noEditPoints="1" noAdjustHandles="1" noChangeArrowheads="1" noChangeShapeType="1" noTextEdit="1"/>
              </p:cNvSpPr>
              <p:nvPr/>
            </p:nvSpPr>
            <p:spPr>
              <a:xfrm>
                <a:off x="944444" y="4501880"/>
                <a:ext cx="7780391" cy="608436"/>
              </a:xfrm>
              <a:prstGeom prst="rect">
                <a:avLst/>
              </a:prstGeom>
              <a:blipFill>
                <a:blip r:embed="rId4"/>
                <a:stretch>
                  <a:fillRect b="-4000"/>
                </a:stretch>
              </a:blipFill>
            </p:spPr>
            <p:txBody>
              <a:bodyPr/>
              <a:lstStyle/>
              <a:p>
                <a:r>
                  <a:rPr lang="en-US">
                    <a:noFill/>
                  </a:rPr>
                  <a:t> </a:t>
                </a:r>
              </a:p>
            </p:txBody>
          </p:sp>
        </mc:Fallback>
      </mc:AlternateContent>
      <p:sp>
        <p:nvSpPr>
          <p:cNvPr id="9"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15988787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4533613" cy="584775"/>
          </a:xfrm>
          <a:prstGeom prst="rect">
            <a:avLst/>
          </a:prstGeom>
        </p:spPr>
        <p:txBody>
          <a:bodyPr wrap="none">
            <a:spAutoFit/>
          </a:bodyPr>
          <a:lstStyle/>
          <a:p>
            <a:r>
              <a:rPr lang="en-US" sz="3200" dirty="0">
                <a:solidFill>
                  <a:srgbClr val="C8102E"/>
                </a:solidFill>
                <a:latin typeface="+mj-lt"/>
                <a:ea typeface="+mj-ea"/>
                <a:cs typeface="+mj-cs"/>
              </a:rPr>
              <a:t>Line Drop Compensator</a:t>
            </a:r>
          </a:p>
        </p:txBody>
      </p:sp>
      <p:sp>
        <p:nvSpPr>
          <p:cNvPr id="4" name="Slide Number Placeholder 3"/>
          <p:cNvSpPr>
            <a:spLocks noGrp="1"/>
          </p:cNvSpPr>
          <p:nvPr>
            <p:ph type="sldNum" sz="quarter" idx="12"/>
          </p:nvPr>
        </p:nvSpPr>
        <p:spPr/>
        <p:txBody>
          <a:bodyPr/>
          <a:lstStyle/>
          <a:p>
            <a:fld id="{5B7A2384-8C5D-49F6-8259-B9A64ECD4852}" type="slidenum">
              <a:rPr lang="en-US" smtClean="0"/>
              <a:t>65</a:t>
            </a:fld>
            <a:endParaRPr lang="en-US" dirty="0"/>
          </a:p>
        </p:txBody>
      </p:sp>
      <p:sp>
        <p:nvSpPr>
          <p:cNvPr id="13" name="Rectangle 12"/>
          <p:cNvSpPr/>
          <p:nvPr/>
        </p:nvSpPr>
        <p:spPr>
          <a:xfrm>
            <a:off x="273269" y="838200"/>
            <a:ext cx="8839200" cy="400110"/>
          </a:xfrm>
          <a:prstGeom prst="rect">
            <a:avLst/>
          </a:prstGeom>
        </p:spPr>
        <p:txBody>
          <a:bodyPr wrap="square">
            <a:spAutoFit/>
          </a:bodyPr>
          <a:lstStyle/>
          <a:p>
            <a:r>
              <a:rPr lang="en-US" sz="2000" dirty="0">
                <a:solidFill>
                  <a:srgbClr val="000000"/>
                </a:solidFill>
              </a:rPr>
              <a:t>On a 120 V base, the load center voltage is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4" name="Rectangle 13"/>
              <p:cNvSpPr/>
              <p:nvPr/>
            </p:nvSpPr>
            <p:spPr>
              <a:xfrm>
                <a:off x="1981200" y="1245665"/>
                <a:ext cx="5285101" cy="602153"/>
              </a:xfrm>
              <a:prstGeom prst="rect">
                <a:avLst/>
              </a:prstGeom>
            </p:spPr>
            <p:txBody>
              <a:bodyPr wrap="none">
                <a:spAutoFit/>
              </a:bodyPr>
              <a:lstStyle/>
              <a:p>
                <a14:m>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𝑉</m:t>
                        </m:r>
                        <m:r>
                          <a:rPr lang="en-US" sz="2000" b="0" i="1" smtClean="0">
                            <a:latin typeface="Cambria Math" panose="02040503050406030204" pitchFamily="18" charset="0"/>
                          </a:rPr>
                          <m:t>𝐿𝐶</m:t>
                        </m:r>
                      </m:e>
                      <m:sub>
                        <m:r>
                          <a:rPr lang="en-US" sz="2000" b="0" i="1" smtClean="0">
                            <a:latin typeface="Cambria Math" panose="02040503050406030204" pitchFamily="18" charset="0"/>
                          </a:rPr>
                          <m:t>120</m:t>
                        </m:r>
                      </m:sub>
                    </m:sSub>
                    <m:r>
                      <a:rPr lang="en-US" sz="2000" i="1">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𝐿𝐶</m:t>
                            </m:r>
                          </m:sub>
                        </m:sSub>
                      </m:num>
                      <m:den>
                        <m:sSub>
                          <m:sSubPr>
                            <m:ctrlPr>
                              <a:rPr lang="en-US" sz="2000" i="1">
                                <a:latin typeface="Cambria Math" panose="02040503050406030204" pitchFamily="18" charset="0"/>
                              </a:rPr>
                            </m:ctrlPr>
                          </m:sSubPr>
                          <m:e>
                            <m:r>
                              <a:rPr lang="en-US" sz="2000" b="0" i="1" smtClean="0">
                                <a:latin typeface="Cambria Math" panose="02040503050406030204" pitchFamily="18" charset="0"/>
                              </a:rPr>
                              <m:t>𝑁</m:t>
                            </m:r>
                          </m:e>
                          <m:sub>
                            <m:r>
                              <a:rPr lang="en-US" sz="2000" b="0" i="1" smtClean="0">
                                <a:latin typeface="Cambria Math" panose="02040503050406030204" pitchFamily="18" charset="0"/>
                              </a:rPr>
                              <m:t>𝑝𝑡</m:t>
                            </m:r>
                          </m:sub>
                        </m:sSub>
                      </m:den>
                    </m:f>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2412.8</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5.15</m:t>
                        </m:r>
                      </m:num>
                      <m:den>
                        <m:r>
                          <a:rPr lang="en-US" sz="2000" b="0" i="1" smtClean="0">
                            <a:latin typeface="Cambria Math" panose="02040503050406030204" pitchFamily="18" charset="0"/>
                          </a:rPr>
                          <m:t>20</m:t>
                        </m:r>
                      </m:den>
                    </m:f>
                  </m:oMath>
                </a14:m>
                <a:r>
                  <a:rPr lang="en-US" sz="2000" dirty="0"/>
                  <a:t> </a:t>
                </a:r>
                <a14:m>
                  <m:oMath xmlns:m="http://schemas.openxmlformats.org/officeDocument/2006/math">
                    <m:r>
                      <a:rPr lang="en-US" sz="2000" i="1">
                        <a:latin typeface="Cambria Math" panose="02040503050406030204" pitchFamily="18" charset="0"/>
                      </a:rPr>
                      <m:t>=</m:t>
                    </m:r>
                    <m:r>
                      <a:rPr lang="en-US" sz="2000" b="0" i="1" smtClean="0">
                        <a:latin typeface="Cambria Math" panose="02040503050406030204" pitchFamily="18" charset="0"/>
                      </a:rPr>
                      <m:t>120.6</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5.15</m:t>
                    </m:r>
                    <m:r>
                      <a:rPr lang="en-US" sz="2000" i="1">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𝑉</m:t>
                    </m:r>
                  </m:oMath>
                </a14:m>
                <a:endParaRPr lang="en-US" sz="2000" dirty="0"/>
              </a:p>
            </p:txBody>
          </p:sp>
        </mc:Choice>
        <mc:Fallback xmlns="">
          <p:sp>
            <p:nvSpPr>
              <p:cNvPr id="14" name="Rectangle 13"/>
              <p:cNvSpPr>
                <a:spLocks noRot="1" noChangeAspect="1" noMove="1" noResize="1" noEditPoints="1" noAdjustHandles="1" noChangeArrowheads="1" noChangeShapeType="1" noTextEdit="1"/>
              </p:cNvSpPr>
              <p:nvPr/>
            </p:nvSpPr>
            <p:spPr>
              <a:xfrm>
                <a:off x="1981200" y="1245665"/>
                <a:ext cx="5285101" cy="602153"/>
              </a:xfrm>
              <a:prstGeom prst="rect">
                <a:avLst/>
              </a:prstGeom>
              <a:blipFill>
                <a:blip r:embed="rId2"/>
                <a:stretch>
                  <a:fillRect/>
                </a:stretch>
              </a:blipFill>
            </p:spPr>
            <p:txBody>
              <a:bodyPr/>
              <a:lstStyle/>
              <a:p>
                <a:r>
                  <a:rPr lang="en-US">
                    <a:noFill/>
                  </a:rPr>
                  <a:t> </a:t>
                </a:r>
              </a:p>
            </p:txBody>
          </p:sp>
        </mc:Fallback>
      </mc:AlternateContent>
      <p:sp>
        <p:nvSpPr>
          <p:cNvPr id="2" name="Rectangle 1"/>
          <p:cNvSpPr/>
          <p:nvPr/>
        </p:nvSpPr>
        <p:spPr>
          <a:xfrm>
            <a:off x="152400" y="2039839"/>
            <a:ext cx="5213131" cy="3785652"/>
          </a:xfrm>
          <a:prstGeom prst="rect">
            <a:avLst/>
          </a:prstGeom>
        </p:spPr>
        <p:txBody>
          <a:bodyPr wrap="square">
            <a:spAutoFit/>
          </a:bodyPr>
          <a:lstStyle/>
          <a:p>
            <a:pPr algn="just"/>
            <a:r>
              <a:rPr lang="en-US" sz="2000" dirty="0">
                <a:solidFill>
                  <a:srgbClr val="000000"/>
                </a:solidFill>
              </a:rPr>
              <a:t>The +13 tap is an approximation and has resulted in a load center voltage within the bandwidth. However, since the regulator started in the neutral position, the taps will be changed one at a time until the load center voltage is inside the 119 lower bandwidth. Remember that each step changes the voltage by 0.75 V. Since the load center voltage has been computed to be 120.6 V, it would appear that the regulator went one step more than necessary. Table 7.3 shows what the compensator relay voltage will be as the taps change one at a time from 0 to the final value.</a:t>
            </a:r>
            <a:endParaRPr lang="en-US" sz="2000" dirty="0">
              <a:solidFill>
                <a:srgbClr val="000000"/>
              </a:solidFill>
              <a:effectLst/>
            </a:endParaRPr>
          </a:p>
        </p:txBody>
      </p:sp>
      <p:graphicFrame>
        <p:nvGraphicFramePr>
          <p:cNvPr id="5" name="Table 4"/>
          <p:cNvGraphicFramePr>
            <a:graphicFrameLocks noGrp="1"/>
          </p:cNvGraphicFramePr>
          <p:nvPr>
            <p:extLst>
              <p:ext uri="{D42A27DB-BD31-4B8C-83A1-F6EECF244321}">
                <p14:modId xmlns:p14="http://schemas.microsoft.com/office/powerpoint/2010/main" val="509084692"/>
              </p:ext>
            </p:extLst>
          </p:nvPr>
        </p:nvGraphicFramePr>
        <p:xfrm>
          <a:off x="5867400" y="2377440"/>
          <a:ext cx="2514600" cy="3337560"/>
        </p:xfrm>
        <a:graphic>
          <a:graphicData uri="http://schemas.openxmlformats.org/drawingml/2006/table">
            <a:tbl>
              <a:tblPr firstRow="1" bandRow="1">
                <a:tableStyleId>{5C22544A-7EE6-4342-B048-85BDC9FD1C3A}</a:tableStyleId>
              </a:tblPr>
              <a:tblGrid>
                <a:gridCol w="1257300">
                  <a:extLst>
                    <a:ext uri="{9D8B030D-6E8A-4147-A177-3AD203B41FA5}">
                      <a16:colId xmlns:a16="http://schemas.microsoft.com/office/drawing/2014/main" val="1556086242"/>
                    </a:ext>
                  </a:extLst>
                </a:gridCol>
                <a:gridCol w="1257300">
                  <a:extLst>
                    <a:ext uri="{9D8B030D-6E8A-4147-A177-3AD203B41FA5}">
                      <a16:colId xmlns:a16="http://schemas.microsoft.com/office/drawing/2014/main" val="1318456849"/>
                    </a:ext>
                  </a:extLst>
                </a:gridCol>
              </a:tblGrid>
              <a:tr h="370840">
                <a:tc>
                  <a:txBody>
                    <a:bodyPr/>
                    <a:lstStyle/>
                    <a:p>
                      <a:r>
                        <a:rPr lang="en-US" dirty="0"/>
                        <a:t>Tap</a:t>
                      </a:r>
                    </a:p>
                  </a:txBody>
                  <a:tcPr/>
                </a:tc>
                <a:tc>
                  <a:txBody>
                    <a:bodyPr/>
                    <a:lstStyle/>
                    <a:p>
                      <a:r>
                        <a:rPr lang="en-US" dirty="0"/>
                        <a:t>Voltage</a:t>
                      </a:r>
                    </a:p>
                  </a:txBody>
                  <a:tcPr/>
                </a:tc>
                <a:extLst>
                  <a:ext uri="{0D108BD9-81ED-4DB2-BD59-A6C34878D82A}">
                    <a16:rowId xmlns:a16="http://schemas.microsoft.com/office/drawing/2014/main" val="2583689958"/>
                  </a:ext>
                </a:extLst>
              </a:tr>
              <a:tr h="370840">
                <a:tc>
                  <a:txBody>
                    <a:bodyPr/>
                    <a:lstStyle/>
                    <a:p>
                      <a:r>
                        <a:rPr lang="en-US" dirty="0"/>
                        <a:t>0</a:t>
                      </a:r>
                    </a:p>
                  </a:txBody>
                  <a:tcPr/>
                </a:tc>
                <a:tc>
                  <a:txBody>
                    <a:bodyPr/>
                    <a:lstStyle/>
                    <a:p>
                      <a:r>
                        <a:rPr lang="en-US" dirty="0"/>
                        <a:t>109.2</a:t>
                      </a:r>
                    </a:p>
                  </a:txBody>
                  <a:tcPr/>
                </a:tc>
                <a:extLst>
                  <a:ext uri="{0D108BD9-81ED-4DB2-BD59-A6C34878D82A}">
                    <a16:rowId xmlns:a16="http://schemas.microsoft.com/office/drawing/2014/main" val="3534361594"/>
                  </a:ext>
                </a:extLst>
              </a:tr>
              <a:tr h="370840">
                <a:tc>
                  <a:txBody>
                    <a:bodyPr/>
                    <a:lstStyle/>
                    <a:p>
                      <a:r>
                        <a:rPr lang="en-US" dirty="0"/>
                        <a:t>1</a:t>
                      </a:r>
                    </a:p>
                  </a:txBody>
                  <a:tcPr/>
                </a:tc>
                <a:tc>
                  <a:txBody>
                    <a:bodyPr/>
                    <a:lstStyle/>
                    <a:p>
                      <a:r>
                        <a:rPr lang="en-US" dirty="0"/>
                        <a:t>110.1</a:t>
                      </a:r>
                    </a:p>
                  </a:txBody>
                  <a:tcPr/>
                </a:tc>
                <a:extLst>
                  <a:ext uri="{0D108BD9-81ED-4DB2-BD59-A6C34878D82A}">
                    <a16:rowId xmlns:a16="http://schemas.microsoft.com/office/drawing/2014/main" val="3052184008"/>
                  </a:ext>
                </a:extLst>
              </a:tr>
              <a:tr h="370840">
                <a:tc>
                  <a:txBody>
                    <a:bodyPr/>
                    <a:lstStyle/>
                    <a:p>
                      <a:r>
                        <a:rPr lang="en-US" dirty="0"/>
                        <a:t>2</a:t>
                      </a:r>
                    </a:p>
                  </a:txBody>
                  <a:tcPr/>
                </a:tc>
                <a:tc>
                  <a:txBody>
                    <a:bodyPr/>
                    <a:lstStyle/>
                    <a:p>
                      <a:r>
                        <a:rPr lang="en-US" dirty="0"/>
                        <a:t>110.9</a:t>
                      </a:r>
                    </a:p>
                  </a:txBody>
                  <a:tcPr/>
                </a:tc>
                <a:extLst>
                  <a:ext uri="{0D108BD9-81ED-4DB2-BD59-A6C34878D82A}">
                    <a16:rowId xmlns:a16="http://schemas.microsoft.com/office/drawing/2014/main" val="3064990014"/>
                  </a:ext>
                </a:extLst>
              </a:tr>
              <a:tr h="370840">
                <a:tc>
                  <a:txBody>
                    <a:bodyPr/>
                    <a:lstStyle/>
                    <a:p>
                      <a:r>
                        <a:rPr lang="en-US" dirty="0"/>
                        <a:t>3</a:t>
                      </a:r>
                    </a:p>
                  </a:txBody>
                  <a:tcPr/>
                </a:tc>
                <a:tc>
                  <a:txBody>
                    <a:bodyPr/>
                    <a:lstStyle/>
                    <a:p>
                      <a:r>
                        <a:rPr lang="en-US" dirty="0"/>
                        <a:t>111.7</a:t>
                      </a:r>
                    </a:p>
                  </a:txBody>
                  <a:tcPr/>
                </a:tc>
                <a:extLst>
                  <a:ext uri="{0D108BD9-81ED-4DB2-BD59-A6C34878D82A}">
                    <a16:rowId xmlns:a16="http://schemas.microsoft.com/office/drawing/2014/main" val="1452140333"/>
                  </a:ext>
                </a:extLst>
              </a:tr>
              <a:tr h="370840">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4022176465"/>
                  </a:ext>
                </a:extLst>
              </a:tr>
              <a:tr h="370840">
                <a:tc>
                  <a:txBody>
                    <a:bodyPr/>
                    <a:lstStyle/>
                    <a:p>
                      <a:r>
                        <a:rPr lang="en-US" dirty="0"/>
                        <a:t>10</a:t>
                      </a:r>
                    </a:p>
                  </a:txBody>
                  <a:tcPr/>
                </a:tc>
                <a:tc>
                  <a:txBody>
                    <a:bodyPr/>
                    <a:lstStyle/>
                    <a:p>
                      <a:r>
                        <a:rPr lang="en-US" dirty="0"/>
                        <a:t>117.8</a:t>
                      </a:r>
                    </a:p>
                  </a:txBody>
                  <a:tcPr/>
                </a:tc>
                <a:extLst>
                  <a:ext uri="{0D108BD9-81ED-4DB2-BD59-A6C34878D82A}">
                    <a16:rowId xmlns:a16="http://schemas.microsoft.com/office/drawing/2014/main" val="192794627"/>
                  </a:ext>
                </a:extLst>
              </a:tr>
              <a:tr h="370840">
                <a:tc>
                  <a:txBody>
                    <a:bodyPr/>
                    <a:lstStyle/>
                    <a:p>
                      <a:r>
                        <a:rPr lang="en-US" dirty="0"/>
                        <a:t>11</a:t>
                      </a:r>
                    </a:p>
                  </a:txBody>
                  <a:tcPr/>
                </a:tc>
                <a:tc>
                  <a:txBody>
                    <a:bodyPr/>
                    <a:lstStyle/>
                    <a:p>
                      <a:r>
                        <a:rPr lang="en-US" dirty="0"/>
                        <a:t>118.8</a:t>
                      </a:r>
                    </a:p>
                  </a:txBody>
                  <a:tcPr/>
                </a:tc>
                <a:extLst>
                  <a:ext uri="{0D108BD9-81ED-4DB2-BD59-A6C34878D82A}">
                    <a16:rowId xmlns:a16="http://schemas.microsoft.com/office/drawing/2014/main" val="2315789141"/>
                  </a:ext>
                </a:extLst>
              </a:tr>
              <a:tr h="370840">
                <a:tc>
                  <a:txBody>
                    <a:bodyPr/>
                    <a:lstStyle/>
                    <a:p>
                      <a:r>
                        <a:rPr lang="en-US" dirty="0"/>
                        <a:t>12</a:t>
                      </a:r>
                    </a:p>
                  </a:txBody>
                  <a:tcPr/>
                </a:tc>
                <a:tc>
                  <a:txBody>
                    <a:bodyPr/>
                    <a:lstStyle/>
                    <a:p>
                      <a:r>
                        <a:rPr lang="en-US" dirty="0"/>
                        <a:t>119.7</a:t>
                      </a:r>
                    </a:p>
                  </a:txBody>
                  <a:tcPr/>
                </a:tc>
                <a:extLst>
                  <a:ext uri="{0D108BD9-81ED-4DB2-BD59-A6C34878D82A}">
                    <a16:rowId xmlns:a16="http://schemas.microsoft.com/office/drawing/2014/main" val="2397413753"/>
                  </a:ext>
                </a:extLst>
              </a:tr>
            </a:tbl>
          </a:graphicData>
        </a:graphic>
      </p:graphicFrame>
      <p:sp>
        <p:nvSpPr>
          <p:cNvPr id="17" name="TextBox 16"/>
          <p:cNvSpPr txBox="1"/>
          <p:nvPr/>
        </p:nvSpPr>
        <p:spPr>
          <a:xfrm>
            <a:off x="4876800" y="1870413"/>
            <a:ext cx="4038600" cy="369332"/>
          </a:xfrm>
          <a:prstGeom prst="rect">
            <a:avLst/>
          </a:prstGeom>
          <a:noFill/>
        </p:spPr>
        <p:txBody>
          <a:bodyPr wrap="square" rtlCol="0">
            <a:spAutoFit/>
          </a:bodyPr>
          <a:lstStyle/>
          <a:p>
            <a:pPr algn="ctr"/>
            <a:r>
              <a:rPr lang="en-US" sz="1800" dirty="0"/>
              <a:t>Tab.</a:t>
            </a:r>
            <a:r>
              <a:rPr lang="en-US" altLang="zh-CN" sz="1800" dirty="0"/>
              <a:t>3</a:t>
            </a:r>
            <a:r>
              <a:rPr lang="en-US" sz="1800" dirty="0"/>
              <a:t> Tap Changing</a:t>
            </a:r>
          </a:p>
        </p:txBody>
      </p:sp>
      <p:sp>
        <p:nvSpPr>
          <p:cNvPr id="9"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24143556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4533613" cy="584775"/>
          </a:xfrm>
          <a:prstGeom prst="rect">
            <a:avLst/>
          </a:prstGeom>
        </p:spPr>
        <p:txBody>
          <a:bodyPr wrap="none">
            <a:spAutoFit/>
          </a:bodyPr>
          <a:lstStyle/>
          <a:p>
            <a:r>
              <a:rPr lang="en-US" sz="3200" dirty="0">
                <a:solidFill>
                  <a:srgbClr val="C8102E"/>
                </a:solidFill>
                <a:latin typeface="+mj-lt"/>
                <a:ea typeface="+mj-ea"/>
                <a:cs typeface="+mj-cs"/>
              </a:rPr>
              <a:t>Line Drop Compensator</a:t>
            </a:r>
          </a:p>
        </p:txBody>
      </p:sp>
      <p:sp>
        <p:nvSpPr>
          <p:cNvPr id="4" name="Slide Number Placeholder 3"/>
          <p:cNvSpPr>
            <a:spLocks noGrp="1"/>
          </p:cNvSpPr>
          <p:nvPr>
            <p:ph type="sldNum" sz="quarter" idx="12"/>
          </p:nvPr>
        </p:nvSpPr>
        <p:spPr/>
        <p:txBody>
          <a:bodyPr/>
          <a:lstStyle/>
          <a:p>
            <a:fld id="{5B7A2384-8C5D-49F6-8259-B9A64ECD4852}" type="slidenum">
              <a:rPr lang="en-US" smtClean="0"/>
              <a:t>66</a:t>
            </a:fld>
            <a:endParaRPr lang="en-US" dirty="0"/>
          </a:p>
        </p:txBody>
      </p:sp>
      <p:sp>
        <p:nvSpPr>
          <p:cNvPr id="2" name="Rectangle 1"/>
          <p:cNvSpPr/>
          <p:nvPr/>
        </p:nvSpPr>
        <p:spPr>
          <a:xfrm>
            <a:off x="762000" y="1255767"/>
            <a:ext cx="4876800" cy="4093428"/>
          </a:xfrm>
          <a:prstGeom prst="rect">
            <a:avLst/>
          </a:prstGeom>
        </p:spPr>
        <p:txBody>
          <a:bodyPr wrap="square">
            <a:spAutoFit/>
          </a:bodyPr>
          <a:lstStyle/>
          <a:p>
            <a:pPr algn="just"/>
            <a:r>
              <a:rPr lang="en-US" sz="2000" dirty="0"/>
              <a:t>Table 3 shows that when the regulator is modeled to change one tap at a time starting from the neutral position that when it reaches tap 12, the relay voltage is inside the bandwidth. For the same load condition, it may be that the taps will change to lower the voltage due to a previous larger load. In this case, the taps will reduce one at a time until the relay voltage is inside the 121 upper bandwidth voltage. The point is that there can be different taps for the same load depending upon whether the voltage needed to be raised or lowered from an existing tap position.</a:t>
            </a:r>
          </a:p>
        </p:txBody>
      </p:sp>
      <p:graphicFrame>
        <p:nvGraphicFramePr>
          <p:cNvPr id="5" name="Table 4"/>
          <p:cNvGraphicFramePr>
            <a:graphicFrameLocks noGrp="1"/>
          </p:cNvGraphicFramePr>
          <p:nvPr>
            <p:extLst>
              <p:ext uri="{D42A27DB-BD31-4B8C-83A1-F6EECF244321}">
                <p14:modId xmlns:p14="http://schemas.microsoft.com/office/powerpoint/2010/main" val="2759821621"/>
              </p:ext>
            </p:extLst>
          </p:nvPr>
        </p:nvGraphicFramePr>
        <p:xfrm>
          <a:off x="6362700" y="1691640"/>
          <a:ext cx="2514600" cy="3337560"/>
        </p:xfrm>
        <a:graphic>
          <a:graphicData uri="http://schemas.openxmlformats.org/drawingml/2006/table">
            <a:tbl>
              <a:tblPr firstRow="1" bandRow="1">
                <a:tableStyleId>{5C22544A-7EE6-4342-B048-85BDC9FD1C3A}</a:tableStyleId>
              </a:tblPr>
              <a:tblGrid>
                <a:gridCol w="1257300">
                  <a:extLst>
                    <a:ext uri="{9D8B030D-6E8A-4147-A177-3AD203B41FA5}">
                      <a16:colId xmlns:a16="http://schemas.microsoft.com/office/drawing/2014/main" val="1556086242"/>
                    </a:ext>
                  </a:extLst>
                </a:gridCol>
                <a:gridCol w="1257300">
                  <a:extLst>
                    <a:ext uri="{9D8B030D-6E8A-4147-A177-3AD203B41FA5}">
                      <a16:colId xmlns:a16="http://schemas.microsoft.com/office/drawing/2014/main" val="1318456849"/>
                    </a:ext>
                  </a:extLst>
                </a:gridCol>
              </a:tblGrid>
              <a:tr h="370840">
                <a:tc>
                  <a:txBody>
                    <a:bodyPr/>
                    <a:lstStyle/>
                    <a:p>
                      <a:r>
                        <a:rPr lang="en-US" dirty="0"/>
                        <a:t>Tap</a:t>
                      </a:r>
                    </a:p>
                  </a:txBody>
                  <a:tcPr/>
                </a:tc>
                <a:tc>
                  <a:txBody>
                    <a:bodyPr/>
                    <a:lstStyle/>
                    <a:p>
                      <a:r>
                        <a:rPr lang="en-US" dirty="0"/>
                        <a:t>Voltage</a:t>
                      </a:r>
                    </a:p>
                  </a:txBody>
                  <a:tcPr/>
                </a:tc>
                <a:extLst>
                  <a:ext uri="{0D108BD9-81ED-4DB2-BD59-A6C34878D82A}">
                    <a16:rowId xmlns:a16="http://schemas.microsoft.com/office/drawing/2014/main" val="2583689958"/>
                  </a:ext>
                </a:extLst>
              </a:tr>
              <a:tr h="370840">
                <a:tc>
                  <a:txBody>
                    <a:bodyPr/>
                    <a:lstStyle/>
                    <a:p>
                      <a:r>
                        <a:rPr lang="en-US" dirty="0"/>
                        <a:t>0</a:t>
                      </a:r>
                    </a:p>
                  </a:txBody>
                  <a:tcPr/>
                </a:tc>
                <a:tc>
                  <a:txBody>
                    <a:bodyPr/>
                    <a:lstStyle/>
                    <a:p>
                      <a:r>
                        <a:rPr lang="en-US" dirty="0"/>
                        <a:t>109.2</a:t>
                      </a:r>
                    </a:p>
                  </a:txBody>
                  <a:tcPr/>
                </a:tc>
                <a:extLst>
                  <a:ext uri="{0D108BD9-81ED-4DB2-BD59-A6C34878D82A}">
                    <a16:rowId xmlns:a16="http://schemas.microsoft.com/office/drawing/2014/main" val="3534361594"/>
                  </a:ext>
                </a:extLst>
              </a:tr>
              <a:tr h="370840">
                <a:tc>
                  <a:txBody>
                    <a:bodyPr/>
                    <a:lstStyle/>
                    <a:p>
                      <a:r>
                        <a:rPr lang="en-US" dirty="0"/>
                        <a:t>1</a:t>
                      </a:r>
                    </a:p>
                  </a:txBody>
                  <a:tcPr/>
                </a:tc>
                <a:tc>
                  <a:txBody>
                    <a:bodyPr/>
                    <a:lstStyle/>
                    <a:p>
                      <a:r>
                        <a:rPr lang="en-US" dirty="0"/>
                        <a:t>110.1</a:t>
                      </a:r>
                    </a:p>
                  </a:txBody>
                  <a:tcPr/>
                </a:tc>
                <a:extLst>
                  <a:ext uri="{0D108BD9-81ED-4DB2-BD59-A6C34878D82A}">
                    <a16:rowId xmlns:a16="http://schemas.microsoft.com/office/drawing/2014/main" val="3052184008"/>
                  </a:ext>
                </a:extLst>
              </a:tr>
              <a:tr h="370840">
                <a:tc>
                  <a:txBody>
                    <a:bodyPr/>
                    <a:lstStyle/>
                    <a:p>
                      <a:r>
                        <a:rPr lang="en-US" dirty="0"/>
                        <a:t>2</a:t>
                      </a:r>
                    </a:p>
                  </a:txBody>
                  <a:tcPr/>
                </a:tc>
                <a:tc>
                  <a:txBody>
                    <a:bodyPr/>
                    <a:lstStyle/>
                    <a:p>
                      <a:r>
                        <a:rPr lang="en-US" dirty="0"/>
                        <a:t>110.9</a:t>
                      </a:r>
                    </a:p>
                  </a:txBody>
                  <a:tcPr/>
                </a:tc>
                <a:extLst>
                  <a:ext uri="{0D108BD9-81ED-4DB2-BD59-A6C34878D82A}">
                    <a16:rowId xmlns:a16="http://schemas.microsoft.com/office/drawing/2014/main" val="3064990014"/>
                  </a:ext>
                </a:extLst>
              </a:tr>
              <a:tr h="370840">
                <a:tc>
                  <a:txBody>
                    <a:bodyPr/>
                    <a:lstStyle/>
                    <a:p>
                      <a:r>
                        <a:rPr lang="en-US" dirty="0"/>
                        <a:t>3</a:t>
                      </a:r>
                    </a:p>
                  </a:txBody>
                  <a:tcPr/>
                </a:tc>
                <a:tc>
                  <a:txBody>
                    <a:bodyPr/>
                    <a:lstStyle/>
                    <a:p>
                      <a:r>
                        <a:rPr lang="en-US" dirty="0"/>
                        <a:t>111.7</a:t>
                      </a:r>
                    </a:p>
                  </a:txBody>
                  <a:tcPr/>
                </a:tc>
                <a:extLst>
                  <a:ext uri="{0D108BD9-81ED-4DB2-BD59-A6C34878D82A}">
                    <a16:rowId xmlns:a16="http://schemas.microsoft.com/office/drawing/2014/main" val="1452140333"/>
                  </a:ext>
                </a:extLst>
              </a:tr>
              <a:tr h="370840">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4022176465"/>
                  </a:ext>
                </a:extLst>
              </a:tr>
              <a:tr h="370840">
                <a:tc>
                  <a:txBody>
                    <a:bodyPr/>
                    <a:lstStyle/>
                    <a:p>
                      <a:r>
                        <a:rPr lang="en-US" dirty="0"/>
                        <a:t>10</a:t>
                      </a:r>
                    </a:p>
                  </a:txBody>
                  <a:tcPr/>
                </a:tc>
                <a:tc>
                  <a:txBody>
                    <a:bodyPr/>
                    <a:lstStyle/>
                    <a:p>
                      <a:r>
                        <a:rPr lang="en-US" dirty="0"/>
                        <a:t>117.8</a:t>
                      </a:r>
                    </a:p>
                  </a:txBody>
                  <a:tcPr/>
                </a:tc>
                <a:extLst>
                  <a:ext uri="{0D108BD9-81ED-4DB2-BD59-A6C34878D82A}">
                    <a16:rowId xmlns:a16="http://schemas.microsoft.com/office/drawing/2014/main" val="192794627"/>
                  </a:ext>
                </a:extLst>
              </a:tr>
              <a:tr h="370840">
                <a:tc>
                  <a:txBody>
                    <a:bodyPr/>
                    <a:lstStyle/>
                    <a:p>
                      <a:r>
                        <a:rPr lang="en-US" dirty="0"/>
                        <a:t>11</a:t>
                      </a:r>
                    </a:p>
                  </a:txBody>
                  <a:tcPr/>
                </a:tc>
                <a:tc>
                  <a:txBody>
                    <a:bodyPr/>
                    <a:lstStyle/>
                    <a:p>
                      <a:r>
                        <a:rPr lang="en-US" dirty="0"/>
                        <a:t>118.8</a:t>
                      </a:r>
                    </a:p>
                  </a:txBody>
                  <a:tcPr/>
                </a:tc>
                <a:extLst>
                  <a:ext uri="{0D108BD9-81ED-4DB2-BD59-A6C34878D82A}">
                    <a16:rowId xmlns:a16="http://schemas.microsoft.com/office/drawing/2014/main" val="2315789141"/>
                  </a:ext>
                </a:extLst>
              </a:tr>
              <a:tr h="370840">
                <a:tc>
                  <a:txBody>
                    <a:bodyPr/>
                    <a:lstStyle/>
                    <a:p>
                      <a:r>
                        <a:rPr lang="en-US" dirty="0"/>
                        <a:t>12</a:t>
                      </a:r>
                    </a:p>
                  </a:txBody>
                  <a:tcPr/>
                </a:tc>
                <a:tc>
                  <a:txBody>
                    <a:bodyPr/>
                    <a:lstStyle/>
                    <a:p>
                      <a:r>
                        <a:rPr lang="en-US" dirty="0"/>
                        <a:t>119.7</a:t>
                      </a:r>
                    </a:p>
                  </a:txBody>
                  <a:tcPr/>
                </a:tc>
                <a:extLst>
                  <a:ext uri="{0D108BD9-81ED-4DB2-BD59-A6C34878D82A}">
                    <a16:rowId xmlns:a16="http://schemas.microsoft.com/office/drawing/2014/main" val="2397413753"/>
                  </a:ext>
                </a:extLst>
              </a:tr>
            </a:tbl>
          </a:graphicData>
        </a:graphic>
      </p:graphicFrame>
      <p:sp>
        <p:nvSpPr>
          <p:cNvPr id="17" name="TextBox 16"/>
          <p:cNvSpPr txBox="1"/>
          <p:nvPr/>
        </p:nvSpPr>
        <p:spPr>
          <a:xfrm>
            <a:off x="6019800" y="1255767"/>
            <a:ext cx="3200400" cy="369332"/>
          </a:xfrm>
          <a:prstGeom prst="rect">
            <a:avLst/>
          </a:prstGeom>
          <a:noFill/>
        </p:spPr>
        <p:txBody>
          <a:bodyPr wrap="square" rtlCol="0">
            <a:spAutoFit/>
          </a:bodyPr>
          <a:lstStyle/>
          <a:p>
            <a:pPr algn="ctr"/>
            <a:r>
              <a:rPr lang="en-US" sz="1800" dirty="0"/>
              <a:t>Tab.</a:t>
            </a:r>
            <a:r>
              <a:rPr lang="en-US" altLang="zh-CN" sz="1800" dirty="0"/>
              <a:t>3</a:t>
            </a:r>
            <a:r>
              <a:rPr lang="en-US" sz="1800" dirty="0"/>
              <a:t> Tap Changing</a:t>
            </a:r>
          </a:p>
        </p:txBody>
      </p:sp>
      <p:sp>
        <p:nvSpPr>
          <p:cNvPr id="7"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27174422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4533613" cy="584775"/>
          </a:xfrm>
          <a:prstGeom prst="rect">
            <a:avLst/>
          </a:prstGeom>
        </p:spPr>
        <p:txBody>
          <a:bodyPr wrap="none">
            <a:spAutoFit/>
          </a:bodyPr>
          <a:lstStyle/>
          <a:p>
            <a:r>
              <a:rPr lang="en-US" sz="3200" dirty="0">
                <a:solidFill>
                  <a:srgbClr val="C8102E"/>
                </a:solidFill>
                <a:latin typeface="+mj-lt"/>
                <a:ea typeface="+mj-ea"/>
                <a:cs typeface="+mj-cs"/>
              </a:rPr>
              <a:t>Line Drop Compensator</a:t>
            </a:r>
          </a:p>
        </p:txBody>
      </p:sp>
      <p:sp>
        <p:nvSpPr>
          <p:cNvPr id="4" name="Slide Number Placeholder 3"/>
          <p:cNvSpPr>
            <a:spLocks noGrp="1"/>
          </p:cNvSpPr>
          <p:nvPr>
            <p:ph type="sldNum" sz="quarter" idx="12"/>
          </p:nvPr>
        </p:nvSpPr>
        <p:spPr/>
        <p:txBody>
          <a:bodyPr/>
          <a:lstStyle/>
          <a:p>
            <a:fld id="{5B7A2384-8C5D-49F6-8259-B9A64ECD4852}" type="slidenum">
              <a:rPr lang="en-US" smtClean="0"/>
              <a:t>67</a:t>
            </a:fld>
            <a:endParaRPr lang="en-US" dirty="0"/>
          </a:p>
        </p:txBody>
      </p:sp>
      <p:sp>
        <p:nvSpPr>
          <p:cNvPr id="6" name="Rectangle 5"/>
          <p:cNvSpPr/>
          <p:nvPr/>
        </p:nvSpPr>
        <p:spPr>
          <a:xfrm>
            <a:off x="152400" y="533400"/>
            <a:ext cx="8915400" cy="2862322"/>
          </a:xfrm>
          <a:prstGeom prst="rect">
            <a:avLst/>
          </a:prstGeom>
        </p:spPr>
        <p:txBody>
          <a:bodyPr wrap="square">
            <a:spAutoFit/>
          </a:bodyPr>
          <a:lstStyle/>
          <a:p>
            <a:pPr algn="just"/>
            <a:r>
              <a:rPr lang="en-US" sz="2000" dirty="0">
                <a:solidFill>
                  <a:srgbClr val="000000"/>
                </a:solidFill>
              </a:rPr>
              <a:t>It is important to understand that the value of equivalent line impedance is not the actual impedance of the line between the regulator and the load center. Typically, the load center is located down the primary main feeder after several laterals have been tapped. As a result, the current measured by the </a:t>
            </a:r>
            <a:r>
              <a:rPr lang="en-US" sz="2000" i="1" dirty="0">
                <a:solidFill>
                  <a:srgbClr val="000000"/>
                </a:solidFill>
              </a:rPr>
              <a:t>CT</a:t>
            </a:r>
            <a:r>
              <a:rPr lang="en-US" sz="2000" dirty="0">
                <a:solidFill>
                  <a:srgbClr val="000000"/>
                </a:solidFill>
              </a:rPr>
              <a:t> of the regulator is not the current that flows all the way from the regulator to the load center. The only way to determine the equivalent line impedance value is to run a power-flow program of the feeder without the regulator operating. From the output of the program, the voltages at the regulator output and the load center are known. Now the “equivalent” line impedance can be computed as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8" name="Rectangle 7"/>
              <p:cNvSpPr/>
              <p:nvPr/>
            </p:nvSpPr>
            <p:spPr>
              <a:xfrm>
                <a:off x="304800" y="3239956"/>
                <a:ext cx="8264507" cy="7378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𝑅𝑙𝑖𝑛𝑒</m:t>
                          </m:r>
                        </m:e>
                        <m:sub>
                          <m:r>
                            <a:rPr lang="en-US" sz="2000" b="0" i="1" smtClean="0">
                              <a:latin typeface="Cambria Math" panose="02040503050406030204" pitchFamily="18" charset="0"/>
                              <a:ea typeface="Cambria Math" panose="02040503050406030204" pitchFamily="18" charset="0"/>
                            </a:rPr>
                            <m:t>𝑜h𝑚𝑠</m:t>
                          </m:r>
                        </m:sub>
                      </m:sSub>
                      <m:r>
                        <a:rPr lang="en-US" sz="2000" i="1">
                          <a:latin typeface="Cambria Math" panose="02040503050406030204" pitchFamily="18" charset="0"/>
                        </a:rPr>
                        <m:t>+</m:t>
                      </m:r>
                      <m:r>
                        <a:rPr lang="en-US" sz="2000" i="1">
                          <a:latin typeface="Cambria Math" panose="02040503050406030204" pitchFamily="18" charset="0"/>
                        </a:rPr>
                        <m:t>𝑗</m:t>
                      </m:r>
                      <m:sSub>
                        <m:sSubPr>
                          <m:ctrlPr>
                            <a:rPr lang="en-US" sz="2000" i="1">
                              <a:latin typeface="Cambria Math" panose="02040503050406030204" pitchFamily="18" charset="0"/>
                            </a:rPr>
                          </m:ctrlPr>
                        </m:sSubPr>
                        <m:e>
                          <m:r>
                            <a:rPr lang="en-US" sz="2000" i="1">
                              <a:latin typeface="Cambria Math" panose="02040503050406030204" pitchFamily="18" charset="0"/>
                            </a:rPr>
                            <m:t>𝑋𝑙𝑖𝑛𝑒</m:t>
                          </m:r>
                        </m:e>
                        <m:sub>
                          <m:r>
                            <a:rPr lang="en-US" sz="2000" b="0" i="1" smtClean="0">
                              <a:latin typeface="Cambria Math" panose="02040503050406030204" pitchFamily="18" charset="0"/>
                            </a:rPr>
                            <m:t>𝑜h𝑚𝑠</m:t>
                          </m:r>
                        </m:sub>
                      </m:sSub>
                      <m:r>
                        <a:rPr lang="en-US" sz="2000" b="0" i="1" smtClean="0">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b="0" i="1" smtClean="0">
                                  <a:latin typeface="Cambria Math" panose="02040503050406030204" pitchFamily="18" charset="0"/>
                                </a:rPr>
                                <m:t>𝑉𝑜𝑙𝑡𝑎𝑔𝑒</m:t>
                              </m:r>
                            </m:e>
                            <m:sub>
                              <m:r>
                                <a:rPr lang="en-US" sz="2000" b="0" i="1" smtClean="0">
                                  <a:latin typeface="Cambria Math" panose="02040503050406030204" pitchFamily="18" charset="0"/>
                                  <a:ea typeface="Cambria Math" panose="02040503050406030204" pitchFamily="18" charset="0"/>
                                </a:rPr>
                                <m:t>𝑟𝑒𝑔𝑢𝑙𝑎𝑡𝑜𝑟</m:t>
                              </m:r>
                              <m:r>
                                <a:rPr lang="en-US" sz="2000" b="0" i="1" smtClean="0">
                                  <a:latin typeface="Cambria Math" panose="02040503050406030204" pitchFamily="18" charset="0"/>
                                  <a:ea typeface="Cambria Math" panose="02040503050406030204" pitchFamily="18" charset="0"/>
                                </a:rPr>
                                <m:t>_</m:t>
                              </m:r>
                              <m:r>
                                <a:rPr lang="en-US" sz="2000" b="0" i="1" smtClean="0">
                                  <a:latin typeface="Cambria Math" panose="02040503050406030204" pitchFamily="18" charset="0"/>
                                  <a:ea typeface="Cambria Math" panose="02040503050406030204" pitchFamily="18" charset="0"/>
                                </a:rPr>
                                <m:t>𝑜𝑢𝑡𝑝𝑢𝑡</m:t>
                              </m:r>
                            </m:sub>
                          </m:sSub>
                          <m:r>
                            <a:rPr lang="en-US" sz="2000" b="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𝑉𝑜𝑙𝑡𝑎𝑔𝑒</m:t>
                              </m:r>
                            </m:e>
                            <m:sub>
                              <m:r>
                                <a:rPr lang="en-US" sz="2000" b="0" i="1" smtClean="0">
                                  <a:latin typeface="Cambria Math" panose="02040503050406030204" pitchFamily="18" charset="0"/>
                                  <a:ea typeface="Cambria Math" panose="02040503050406030204" pitchFamily="18" charset="0"/>
                                </a:rPr>
                                <m:t>𝑙𝑜𝑎𝑑</m:t>
                              </m:r>
                              <m:r>
                                <a:rPr lang="en-US" sz="2000" i="1">
                                  <a:latin typeface="Cambria Math" panose="02040503050406030204" pitchFamily="18" charset="0"/>
                                  <a:ea typeface="Cambria Math" panose="02040503050406030204" pitchFamily="18" charset="0"/>
                                </a:rPr>
                                <m:t>_</m:t>
                              </m:r>
                              <m:r>
                                <a:rPr lang="en-US" sz="2000" b="0" i="1" smtClean="0">
                                  <a:latin typeface="Cambria Math" panose="02040503050406030204" pitchFamily="18" charset="0"/>
                                  <a:ea typeface="Cambria Math" panose="02040503050406030204" pitchFamily="18" charset="0"/>
                                </a:rPr>
                                <m:t>𝑐𝑒𝑛𝑡𝑒𝑟</m:t>
                              </m:r>
                            </m:sub>
                          </m:sSub>
                        </m:num>
                        <m:den>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ea typeface="Cambria Math" panose="02040503050406030204" pitchFamily="18" charset="0"/>
                                </a:rPr>
                                <m:t>𝑙𝑖𝑛𝑒</m:t>
                              </m:r>
                            </m:sub>
                          </m:sSub>
                        </m:den>
                      </m:f>
                      <m:r>
                        <m:rPr>
                          <m:sty m:val="p"/>
                        </m:rPr>
                        <a:rPr lang="el-GR" sz="2000" i="1">
                          <a:latin typeface="Cambria Math" panose="02040503050406030204" pitchFamily="18" charset="0"/>
                          <a:ea typeface="Cambria Math" panose="02040503050406030204" pitchFamily="18" charset="0"/>
                        </a:rPr>
                        <m:t>Ω</m:t>
                      </m:r>
                    </m:oMath>
                  </m:oMathPara>
                </a14:m>
                <a:endParaRPr lang="en-US" sz="2000" dirty="0"/>
              </a:p>
            </p:txBody>
          </p:sp>
        </mc:Choice>
        <mc:Fallback xmlns="">
          <p:sp>
            <p:nvSpPr>
              <p:cNvPr id="8" name="Rectangle 7"/>
              <p:cNvSpPr>
                <a:spLocks noRot="1" noChangeAspect="1" noMove="1" noResize="1" noEditPoints="1" noAdjustHandles="1" noChangeArrowheads="1" noChangeShapeType="1" noTextEdit="1"/>
              </p:cNvSpPr>
              <p:nvPr/>
            </p:nvSpPr>
            <p:spPr>
              <a:xfrm>
                <a:off x="304800" y="3239956"/>
                <a:ext cx="8264507" cy="737831"/>
              </a:xfrm>
              <a:prstGeom prst="rect">
                <a:avLst/>
              </a:prstGeom>
              <a:blipFill>
                <a:blip r:embed="rId2"/>
                <a:stretch>
                  <a:fillRect/>
                </a:stretch>
              </a:blipFill>
            </p:spPr>
            <p:txBody>
              <a:bodyPr/>
              <a:lstStyle/>
              <a:p>
                <a:r>
                  <a:rPr lang="en-US">
                    <a:noFill/>
                  </a:rPr>
                  <a:t> </a:t>
                </a:r>
              </a:p>
            </p:txBody>
          </p:sp>
        </mc:Fallback>
      </mc:AlternateContent>
      <p:sp>
        <p:nvSpPr>
          <p:cNvPr id="9" name="Rectangle 8"/>
          <p:cNvSpPr/>
          <p:nvPr/>
        </p:nvSpPr>
        <p:spPr>
          <a:xfrm>
            <a:off x="8457588" y="3377117"/>
            <a:ext cx="559769" cy="369332"/>
          </a:xfrm>
          <a:prstGeom prst="rect">
            <a:avLst/>
          </a:prstGeom>
        </p:spPr>
        <p:txBody>
          <a:bodyPr wrap="none">
            <a:spAutoFit/>
          </a:bodyPr>
          <a:lstStyle/>
          <a:p>
            <a:r>
              <a:rPr lang="en-US" dirty="0"/>
              <a:t>(8</a:t>
            </a:r>
            <a:r>
              <a:rPr lang="en-US" altLang="zh-CN" dirty="0"/>
              <a:t>3</a:t>
            </a:r>
            <a:r>
              <a:rPr lang="en-US" dirty="0"/>
              <a:t>)</a:t>
            </a:r>
          </a:p>
        </p:txBody>
      </p:sp>
      <p:sp>
        <p:nvSpPr>
          <p:cNvPr id="7" name="Rectangle 6"/>
          <p:cNvSpPr/>
          <p:nvPr/>
        </p:nvSpPr>
        <p:spPr>
          <a:xfrm>
            <a:off x="136634" y="3940314"/>
            <a:ext cx="8915400" cy="707886"/>
          </a:xfrm>
          <a:prstGeom prst="rect">
            <a:avLst/>
          </a:prstGeom>
        </p:spPr>
        <p:txBody>
          <a:bodyPr wrap="square">
            <a:spAutoFit/>
          </a:bodyPr>
          <a:lstStyle/>
          <a:p>
            <a:r>
              <a:rPr lang="en-US" sz="2000" dirty="0">
                <a:solidFill>
                  <a:srgbClr val="000000"/>
                </a:solidFill>
              </a:rPr>
              <a:t>In Equation (83), the voltages must be specified in system volts and the current in system amperes.</a:t>
            </a:r>
            <a:endParaRPr lang="en-US" sz="2000" dirty="0">
              <a:solidFill>
                <a:srgbClr val="000000"/>
              </a:solidFill>
              <a:effectLst/>
            </a:endParaRPr>
          </a:p>
        </p:txBody>
      </p:sp>
      <p:sp>
        <p:nvSpPr>
          <p:cNvPr id="10" name="Rectangle 9"/>
          <p:cNvSpPr/>
          <p:nvPr/>
        </p:nvSpPr>
        <p:spPr>
          <a:xfrm>
            <a:off x="136634" y="4540984"/>
            <a:ext cx="8915400" cy="1631216"/>
          </a:xfrm>
          <a:prstGeom prst="rect">
            <a:avLst/>
          </a:prstGeom>
        </p:spPr>
        <p:txBody>
          <a:bodyPr wrap="square">
            <a:spAutoFit/>
          </a:bodyPr>
          <a:lstStyle/>
          <a:p>
            <a:pPr algn="just"/>
            <a:r>
              <a:rPr lang="en-US" sz="2000" dirty="0">
                <a:solidFill>
                  <a:srgbClr val="000000"/>
                </a:solidFill>
              </a:rPr>
              <a:t>This section has developed the model and generalized constants for Type A and Type B single-phase step-voltage regulators. The compensator control circuit has been developed and demonstrated how this circuit controls the tap changing of the regulator. The next section will discuss the various three-phase step-type voltage regulators.</a:t>
            </a:r>
            <a:endParaRPr lang="en-US" sz="2000" dirty="0">
              <a:solidFill>
                <a:srgbClr val="000000"/>
              </a:solidFill>
              <a:effectLst/>
            </a:endParaRPr>
          </a:p>
        </p:txBody>
      </p:sp>
      <p:sp>
        <p:nvSpPr>
          <p:cNvPr id="11"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24926234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6902659" cy="584775"/>
          </a:xfrm>
          <a:prstGeom prst="rect">
            <a:avLst/>
          </a:prstGeom>
        </p:spPr>
        <p:txBody>
          <a:bodyPr wrap="none">
            <a:spAutoFit/>
          </a:bodyPr>
          <a:lstStyle/>
          <a:p>
            <a:r>
              <a:rPr lang="en-US" sz="3200" dirty="0">
                <a:solidFill>
                  <a:srgbClr val="C8102E"/>
                </a:solidFill>
                <a:latin typeface="+mj-lt"/>
                <a:ea typeface="+mj-ea"/>
                <a:cs typeface="+mj-cs"/>
              </a:rPr>
              <a:t>Three-Phase Step-Voltage Regulator</a:t>
            </a:r>
          </a:p>
        </p:txBody>
      </p:sp>
      <p:sp>
        <p:nvSpPr>
          <p:cNvPr id="4" name="Slide Number Placeholder 3"/>
          <p:cNvSpPr>
            <a:spLocks noGrp="1"/>
          </p:cNvSpPr>
          <p:nvPr>
            <p:ph type="sldNum" sz="quarter" idx="12"/>
          </p:nvPr>
        </p:nvSpPr>
        <p:spPr/>
        <p:txBody>
          <a:bodyPr/>
          <a:lstStyle/>
          <a:p>
            <a:fld id="{5B7A2384-8C5D-49F6-8259-B9A64ECD4852}" type="slidenum">
              <a:rPr lang="en-US" smtClean="0"/>
              <a:t>68</a:t>
            </a:fld>
            <a:endParaRPr lang="en-US" dirty="0"/>
          </a:p>
        </p:txBody>
      </p:sp>
      <p:sp>
        <p:nvSpPr>
          <p:cNvPr id="2" name="Rectangle 1"/>
          <p:cNvSpPr/>
          <p:nvPr/>
        </p:nvSpPr>
        <p:spPr>
          <a:xfrm>
            <a:off x="152400" y="990600"/>
            <a:ext cx="8610600" cy="3785652"/>
          </a:xfrm>
          <a:prstGeom prst="rect">
            <a:avLst/>
          </a:prstGeom>
        </p:spPr>
        <p:txBody>
          <a:bodyPr wrap="square">
            <a:spAutoFit/>
          </a:bodyPr>
          <a:lstStyle/>
          <a:p>
            <a:pPr algn="just"/>
            <a:r>
              <a:rPr lang="en-US" sz="2000" dirty="0">
                <a:solidFill>
                  <a:srgbClr val="000000"/>
                </a:solidFill>
              </a:rPr>
              <a:t>Three single-phase step-voltage regulators can be connected externally to form a three-phase regulator. When three single-phase regulators are connected together, each regulator has its own compensator circuit, and, therefore, the taps on each regulator are changed separately. Typical connections for single-phase step-regulators are</a:t>
            </a:r>
          </a:p>
          <a:p>
            <a:pPr algn="just"/>
            <a:endParaRPr lang="en-US" sz="2000" dirty="0">
              <a:solidFill>
                <a:srgbClr val="000000"/>
              </a:solidFill>
            </a:endParaRPr>
          </a:p>
          <a:p>
            <a:pPr algn="just"/>
            <a:r>
              <a:rPr lang="en-US" sz="2000" dirty="0">
                <a:solidFill>
                  <a:srgbClr val="000000"/>
                </a:solidFill>
              </a:rPr>
              <a:t>1. Single phase</a:t>
            </a:r>
          </a:p>
          <a:p>
            <a:pPr algn="just"/>
            <a:r>
              <a:rPr lang="en-US" sz="2000" dirty="0">
                <a:solidFill>
                  <a:srgbClr val="000000"/>
                </a:solidFill>
              </a:rPr>
              <a:t>2. Three regulators connected in grounded wye</a:t>
            </a:r>
          </a:p>
          <a:p>
            <a:pPr algn="just"/>
            <a:r>
              <a:rPr lang="en-US" sz="2000" dirty="0">
                <a:solidFill>
                  <a:srgbClr val="000000"/>
                </a:solidFill>
              </a:rPr>
              <a:t>3. Three regulators connected in closed delta</a:t>
            </a:r>
          </a:p>
          <a:p>
            <a:pPr algn="just"/>
            <a:r>
              <a:rPr lang="en-US" sz="2000" dirty="0">
                <a:solidFill>
                  <a:srgbClr val="000000"/>
                </a:solidFill>
              </a:rPr>
              <a:t>4. Two regulators connected in open delta</a:t>
            </a:r>
          </a:p>
          <a:p>
            <a:pPr algn="just"/>
            <a:r>
              <a:rPr lang="en-US" sz="2000" dirty="0">
                <a:solidFill>
                  <a:srgbClr val="000000"/>
                </a:solidFill>
              </a:rPr>
              <a:t>5. Two regulators connected in “open wye” (sometimes referred to as “V” phase)</a:t>
            </a:r>
          </a:p>
          <a:p>
            <a:pPr algn="just"/>
            <a:endParaRPr lang="en-US" sz="2000" dirty="0">
              <a:solidFill>
                <a:srgbClr val="000000"/>
              </a:solidFill>
            </a:endParaRPr>
          </a:p>
        </p:txBody>
      </p:sp>
      <p:sp>
        <p:nvSpPr>
          <p:cNvPr id="5"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19963702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6902659" cy="584775"/>
          </a:xfrm>
          <a:prstGeom prst="rect">
            <a:avLst/>
          </a:prstGeom>
        </p:spPr>
        <p:txBody>
          <a:bodyPr wrap="none">
            <a:spAutoFit/>
          </a:bodyPr>
          <a:lstStyle/>
          <a:p>
            <a:r>
              <a:rPr lang="en-US" sz="3200" dirty="0">
                <a:solidFill>
                  <a:srgbClr val="C8102E"/>
                </a:solidFill>
                <a:latin typeface="+mj-lt"/>
                <a:ea typeface="+mj-ea"/>
                <a:cs typeface="+mj-cs"/>
              </a:rPr>
              <a:t>Three-Phase Step-Voltage Regulator</a:t>
            </a:r>
          </a:p>
        </p:txBody>
      </p:sp>
      <p:sp>
        <p:nvSpPr>
          <p:cNvPr id="4" name="Slide Number Placeholder 3"/>
          <p:cNvSpPr>
            <a:spLocks noGrp="1"/>
          </p:cNvSpPr>
          <p:nvPr>
            <p:ph type="sldNum" sz="quarter" idx="12"/>
          </p:nvPr>
        </p:nvSpPr>
        <p:spPr/>
        <p:txBody>
          <a:bodyPr/>
          <a:lstStyle/>
          <a:p>
            <a:fld id="{5B7A2384-8C5D-49F6-8259-B9A64ECD4852}" type="slidenum">
              <a:rPr lang="en-US" smtClean="0"/>
              <a:t>69</a:t>
            </a:fld>
            <a:endParaRPr lang="en-US" dirty="0"/>
          </a:p>
        </p:txBody>
      </p:sp>
      <p:sp>
        <p:nvSpPr>
          <p:cNvPr id="2" name="Rectangle 1"/>
          <p:cNvSpPr/>
          <p:nvPr/>
        </p:nvSpPr>
        <p:spPr>
          <a:xfrm>
            <a:off x="276890" y="3616251"/>
            <a:ext cx="8610600" cy="400110"/>
          </a:xfrm>
          <a:prstGeom prst="rect">
            <a:avLst/>
          </a:prstGeom>
        </p:spPr>
        <p:txBody>
          <a:bodyPr wrap="square">
            <a:spAutoFit/>
          </a:bodyPr>
          <a:lstStyle/>
          <a:p>
            <a:pPr algn="just"/>
            <a:r>
              <a:rPr lang="en-US" sz="2000" dirty="0">
                <a:solidFill>
                  <a:srgbClr val="000000"/>
                </a:solidFill>
              </a:rPr>
              <a:t>Grounded wye</a:t>
            </a:r>
          </a:p>
        </p:txBody>
      </p:sp>
      <p:sp>
        <p:nvSpPr>
          <p:cNvPr id="5"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pic>
        <p:nvPicPr>
          <p:cNvPr id="6" name="Picture 5">
            <a:extLst>
              <a:ext uri="{FF2B5EF4-FFF2-40B4-BE49-F238E27FC236}">
                <a16:creationId xmlns:a16="http://schemas.microsoft.com/office/drawing/2014/main" id="{CE17D695-70DC-0948-BE3E-D68B10BF6D9B}"/>
              </a:ext>
            </a:extLst>
          </p:cNvPr>
          <p:cNvPicPr>
            <a:picLocks noChangeAspect="1"/>
          </p:cNvPicPr>
          <p:nvPr/>
        </p:nvPicPr>
        <p:blipFill>
          <a:blip r:embed="rId2"/>
          <a:stretch>
            <a:fillRect/>
          </a:stretch>
        </p:blipFill>
        <p:spPr>
          <a:xfrm>
            <a:off x="276890" y="782618"/>
            <a:ext cx="4599364" cy="2817792"/>
          </a:xfrm>
          <a:prstGeom prst="rect">
            <a:avLst/>
          </a:prstGeom>
        </p:spPr>
      </p:pic>
      <p:pic>
        <p:nvPicPr>
          <p:cNvPr id="7" name="Picture 6">
            <a:extLst>
              <a:ext uri="{FF2B5EF4-FFF2-40B4-BE49-F238E27FC236}">
                <a16:creationId xmlns:a16="http://schemas.microsoft.com/office/drawing/2014/main" id="{D81D34C7-139E-9249-915E-C9701671961C}"/>
              </a:ext>
            </a:extLst>
          </p:cNvPr>
          <p:cNvPicPr>
            <a:picLocks noChangeAspect="1"/>
          </p:cNvPicPr>
          <p:nvPr/>
        </p:nvPicPr>
        <p:blipFill>
          <a:blip r:embed="rId3"/>
          <a:stretch>
            <a:fillRect/>
          </a:stretch>
        </p:blipFill>
        <p:spPr>
          <a:xfrm>
            <a:off x="4876254" y="766777"/>
            <a:ext cx="4219455" cy="2960424"/>
          </a:xfrm>
          <a:prstGeom prst="rect">
            <a:avLst/>
          </a:prstGeom>
        </p:spPr>
      </p:pic>
      <p:pic>
        <p:nvPicPr>
          <p:cNvPr id="8" name="Picture 7">
            <a:extLst>
              <a:ext uri="{FF2B5EF4-FFF2-40B4-BE49-F238E27FC236}">
                <a16:creationId xmlns:a16="http://schemas.microsoft.com/office/drawing/2014/main" id="{FC3B8FCF-8B91-E745-8C48-EEDF4550B06D}"/>
              </a:ext>
            </a:extLst>
          </p:cNvPr>
          <p:cNvPicPr>
            <a:picLocks noChangeAspect="1"/>
          </p:cNvPicPr>
          <p:nvPr/>
        </p:nvPicPr>
        <p:blipFill>
          <a:blip r:embed="rId4"/>
          <a:stretch>
            <a:fillRect/>
          </a:stretch>
        </p:blipFill>
        <p:spPr>
          <a:xfrm>
            <a:off x="2362200" y="3632727"/>
            <a:ext cx="3505200" cy="2650174"/>
          </a:xfrm>
          <a:prstGeom prst="rect">
            <a:avLst/>
          </a:prstGeom>
        </p:spPr>
      </p:pic>
      <p:sp>
        <p:nvSpPr>
          <p:cNvPr id="9" name="Rectangle 8">
            <a:extLst>
              <a:ext uri="{FF2B5EF4-FFF2-40B4-BE49-F238E27FC236}">
                <a16:creationId xmlns:a16="http://schemas.microsoft.com/office/drawing/2014/main" id="{3234B0B7-8CFD-9A4C-B270-4E5B68411E8A}"/>
              </a:ext>
            </a:extLst>
          </p:cNvPr>
          <p:cNvSpPr/>
          <p:nvPr/>
        </p:nvSpPr>
        <p:spPr>
          <a:xfrm>
            <a:off x="6736953" y="3632727"/>
            <a:ext cx="1457450" cy="400110"/>
          </a:xfrm>
          <a:prstGeom prst="rect">
            <a:avLst/>
          </a:prstGeom>
        </p:spPr>
        <p:txBody>
          <a:bodyPr wrap="none">
            <a:spAutoFit/>
          </a:bodyPr>
          <a:lstStyle/>
          <a:p>
            <a:pPr algn="just"/>
            <a:r>
              <a:rPr lang="en-US" sz="2000" dirty="0">
                <a:solidFill>
                  <a:srgbClr val="000000"/>
                </a:solidFill>
              </a:rPr>
              <a:t>Closed delta</a:t>
            </a:r>
          </a:p>
        </p:txBody>
      </p:sp>
      <p:sp>
        <p:nvSpPr>
          <p:cNvPr id="10" name="Rectangle 9">
            <a:extLst>
              <a:ext uri="{FF2B5EF4-FFF2-40B4-BE49-F238E27FC236}">
                <a16:creationId xmlns:a16="http://schemas.microsoft.com/office/drawing/2014/main" id="{769D01ED-08D2-7C42-A528-10182BC49082}"/>
              </a:ext>
            </a:extLst>
          </p:cNvPr>
          <p:cNvSpPr/>
          <p:nvPr/>
        </p:nvSpPr>
        <p:spPr>
          <a:xfrm>
            <a:off x="5902220" y="5070415"/>
            <a:ext cx="1301959" cy="400110"/>
          </a:xfrm>
          <a:prstGeom prst="rect">
            <a:avLst/>
          </a:prstGeom>
        </p:spPr>
        <p:txBody>
          <a:bodyPr wrap="none">
            <a:spAutoFit/>
          </a:bodyPr>
          <a:lstStyle/>
          <a:p>
            <a:pPr algn="just"/>
            <a:r>
              <a:rPr lang="en-US" sz="2000" dirty="0">
                <a:solidFill>
                  <a:srgbClr val="000000"/>
                </a:solidFill>
              </a:rPr>
              <a:t>Open delta</a:t>
            </a:r>
          </a:p>
        </p:txBody>
      </p:sp>
    </p:spTree>
    <p:extLst>
      <p:ext uri="{BB962C8B-B14F-4D97-AF65-F5344CB8AC3E}">
        <p14:creationId xmlns:p14="http://schemas.microsoft.com/office/powerpoint/2010/main" val="3309791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4831579" cy="584775"/>
          </a:xfrm>
          <a:prstGeom prst="rect">
            <a:avLst/>
          </a:prstGeom>
        </p:spPr>
        <p:txBody>
          <a:bodyPr wrap="none">
            <a:spAutoFit/>
          </a:bodyPr>
          <a:lstStyle/>
          <a:p>
            <a:r>
              <a:rPr lang="en-US" sz="3200" dirty="0">
                <a:solidFill>
                  <a:srgbClr val="C8102E"/>
                </a:solidFill>
                <a:latin typeface="+mj-lt"/>
                <a:ea typeface="+mj-ea"/>
                <a:cs typeface="+mj-cs"/>
              </a:rPr>
              <a:t>Standard Voltage Ratings</a:t>
            </a:r>
          </a:p>
        </p:txBody>
      </p:sp>
      <p:sp>
        <p:nvSpPr>
          <p:cNvPr id="4" name="Slide Number Placeholder 3"/>
          <p:cNvSpPr>
            <a:spLocks noGrp="1"/>
          </p:cNvSpPr>
          <p:nvPr>
            <p:ph type="sldNum" sz="quarter" idx="12"/>
          </p:nvPr>
        </p:nvSpPr>
        <p:spPr/>
        <p:txBody>
          <a:bodyPr/>
          <a:lstStyle/>
          <a:p>
            <a:fld id="{5B7A2384-8C5D-49F6-8259-B9A64ECD4852}" type="slidenum">
              <a:rPr lang="en-US" smtClean="0"/>
              <a:t>7</a:t>
            </a:fld>
            <a:endParaRPr lang="en-US" dirty="0"/>
          </a:p>
        </p:txBody>
      </p:sp>
      <p:sp>
        <p:nvSpPr>
          <p:cNvPr id="2" name="Rectangle 1"/>
          <p:cNvSpPr/>
          <p:nvPr/>
        </p:nvSpPr>
        <p:spPr>
          <a:xfrm>
            <a:off x="228600" y="1143000"/>
            <a:ext cx="8763000" cy="4062651"/>
          </a:xfrm>
          <a:prstGeom prst="rect">
            <a:avLst/>
          </a:prstGeom>
        </p:spPr>
        <p:txBody>
          <a:bodyPr wrap="square">
            <a:spAutoFit/>
          </a:bodyPr>
          <a:lstStyle/>
          <a:p>
            <a:pPr algn="just"/>
            <a:r>
              <a:rPr lang="en-US" sz="1800" dirty="0">
                <a:solidFill>
                  <a:srgbClr val="000000"/>
                </a:solidFill>
              </a:rPr>
              <a:t>A common device used to maintain system voltages is the step-voltage regulator. Step-voltage regulators can be single phase or three phase. Single-phase regulators can be connected in wye, delta, or open delta, in addition to operating as a single-phase device. The regulators and their controls allow the voltage output to vary as the load varies.</a:t>
            </a:r>
          </a:p>
          <a:p>
            <a:pPr algn="just"/>
            <a:endParaRPr lang="en-US" sz="1800" dirty="0">
              <a:solidFill>
                <a:srgbClr val="000000"/>
              </a:solidFill>
            </a:endParaRPr>
          </a:p>
          <a:p>
            <a:pPr algn="just"/>
            <a:r>
              <a:rPr lang="en-US" sz="1800" dirty="0">
                <a:solidFill>
                  <a:srgbClr val="000000"/>
                </a:solidFill>
              </a:rPr>
              <a:t>A step-voltage regulator is basically an autotransformer with a LTC mechanism on the “series” winding. The voltage change is obtained by changing the number of turns (tap changes) of the series winding of the autotransformer.</a:t>
            </a:r>
          </a:p>
          <a:p>
            <a:pPr algn="just"/>
            <a:endParaRPr lang="en-US" sz="1800" dirty="0">
              <a:solidFill>
                <a:srgbClr val="000000"/>
              </a:solidFill>
            </a:endParaRPr>
          </a:p>
          <a:p>
            <a:pPr algn="just"/>
            <a:r>
              <a:rPr lang="en-US" sz="1800" dirty="0">
                <a:solidFill>
                  <a:srgbClr val="000000"/>
                </a:solidFill>
              </a:rPr>
              <a:t>An autotransformer can be visualized as a two-winding transformer with a solid connection between a terminal on the primary side of the transformer and a terminal on the secondary. Before proceeding to the autotransformer, a review of two-transformer theory and the development of generalized constants will be presented.</a:t>
            </a:r>
          </a:p>
          <a:p>
            <a:endParaRPr lang="en-US" dirty="0"/>
          </a:p>
        </p:txBody>
      </p:sp>
    </p:spTree>
    <p:extLst>
      <p:ext uri="{BB962C8B-B14F-4D97-AF65-F5344CB8AC3E}">
        <p14:creationId xmlns:p14="http://schemas.microsoft.com/office/powerpoint/2010/main" val="14533363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6902659" cy="584775"/>
          </a:xfrm>
          <a:prstGeom prst="rect">
            <a:avLst/>
          </a:prstGeom>
        </p:spPr>
        <p:txBody>
          <a:bodyPr wrap="none">
            <a:spAutoFit/>
          </a:bodyPr>
          <a:lstStyle/>
          <a:p>
            <a:r>
              <a:rPr lang="en-US" sz="3200" dirty="0">
                <a:solidFill>
                  <a:srgbClr val="C8102E"/>
                </a:solidFill>
                <a:latin typeface="+mj-lt"/>
                <a:ea typeface="+mj-ea"/>
                <a:cs typeface="+mj-cs"/>
              </a:rPr>
              <a:t>Three-Phase Step-Voltage Regulator</a:t>
            </a:r>
          </a:p>
        </p:txBody>
      </p:sp>
      <p:sp>
        <p:nvSpPr>
          <p:cNvPr id="4" name="Slide Number Placeholder 3"/>
          <p:cNvSpPr>
            <a:spLocks noGrp="1"/>
          </p:cNvSpPr>
          <p:nvPr>
            <p:ph type="sldNum" sz="quarter" idx="12"/>
          </p:nvPr>
        </p:nvSpPr>
        <p:spPr/>
        <p:txBody>
          <a:bodyPr/>
          <a:lstStyle/>
          <a:p>
            <a:fld id="{5B7A2384-8C5D-49F6-8259-B9A64ECD4852}" type="slidenum">
              <a:rPr lang="en-US" smtClean="0"/>
              <a:t>70</a:t>
            </a:fld>
            <a:endParaRPr lang="en-US" dirty="0"/>
          </a:p>
        </p:txBody>
      </p:sp>
      <p:sp>
        <p:nvSpPr>
          <p:cNvPr id="2" name="Rectangle 1"/>
          <p:cNvSpPr/>
          <p:nvPr/>
        </p:nvSpPr>
        <p:spPr>
          <a:xfrm>
            <a:off x="152400" y="990600"/>
            <a:ext cx="8610600" cy="4093428"/>
          </a:xfrm>
          <a:prstGeom prst="rect">
            <a:avLst/>
          </a:prstGeom>
        </p:spPr>
        <p:txBody>
          <a:bodyPr wrap="square">
            <a:spAutoFit/>
          </a:bodyPr>
          <a:lstStyle/>
          <a:p>
            <a:pPr marL="342900" indent="-342900" algn="just">
              <a:buFont typeface="Arial" panose="020B0604020202020204" pitchFamily="34" charset="0"/>
              <a:buChar char="•"/>
            </a:pPr>
            <a:r>
              <a:rPr lang="en-US" sz="2000" dirty="0"/>
              <a:t>A three-phase regulator has the connections between the single-phase windings internal to the regulator housing. The three-phase regulator is “gang” operated so that the taps on all windings change the same, and, as a result, only one compensator circuit is required. For this case, it is up to the engineer to determine which phase current and voltage will be sampled by the compensator circuit. Three-phase regulators will only be connected in a three-phase wye or closed delta.</a:t>
            </a:r>
          </a:p>
          <a:p>
            <a:pPr marL="342900" indent="-342900" algn="just">
              <a:buFont typeface="Arial" panose="020B0604020202020204" pitchFamily="34" charset="0"/>
              <a:buChar char="•"/>
            </a:pPr>
            <a:r>
              <a:rPr lang="en-US" sz="2000" dirty="0"/>
              <a:t>Many times the substation transformer will have LTC windings on the secondary. The LTC will be controlled in the same way as a gang-operated three-phase regulator.</a:t>
            </a:r>
          </a:p>
          <a:p>
            <a:pPr marL="342900" indent="-342900" algn="just">
              <a:buFont typeface="Arial" panose="020B0604020202020204" pitchFamily="34" charset="0"/>
              <a:buChar char="•"/>
            </a:pPr>
            <a:r>
              <a:rPr lang="en-US" sz="2000" dirty="0"/>
              <a:t>In the regulator models to be developed in the next sections, the phasing on the source side of the regulator will use capital letters </a:t>
            </a:r>
            <a:r>
              <a:rPr lang="en-US" sz="2000" i="1" dirty="0"/>
              <a:t>A</a:t>
            </a:r>
            <a:r>
              <a:rPr lang="en-US" sz="2000" dirty="0"/>
              <a:t>, </a:t>
            </a:r>
            <a:r>
              <a:rPr lang="en-US" sz="2000" i="1" dirty="0"/>
              <a:t>B</a:t>
            </a:r>
            <a:r>
              <a:rPr lang="en-US" sz="2000" dirty="0"/>
              <a:t>, and </a:t>
            </a:r>
            <a:r>
              <a:rPr lang="en-US" sz="2000" i="1" dirty="0"/>
              <a:t>C</a:t>
            </a:r>
            <a:r>
              <a:rPr lang="en-US" sz="2000" dirty="0"/>
              <a:t>. The load-side phasing will use lower case letters </a:t>
            </a:r>
            <a:r>
              <a:rPr lang="en-US" sz="2000" i="1" dirty="0"/>
              <a:t>a</a:t>
            </a:r>
            <a:r>
              <a:rPr lang="en-US" sz="2000" dirty="0"/>
              <a:t>, </a:t>
            </a:r>
            <a:r>
              <a:rPr lang="en-US" sz="2000" i="1" dirty="0"/>
              <a:t>b</a:t>
            </a:r>
            <a:r>
              <a:rPr lang="en-US" sz="2000" dirty="0"/>
              <a:t>, and </a:t>
            </a:r>
            <a:r>
              <a:rPr lang="en-US" sz="2000" i="1" dirty="0"/>
              <a:t>c</a:t>
            </a:r>
            <a:r>
              <a:rPr lang="en-US" sz="2000" dirty="0"/>
              <a:t>.</a:t>
            </a:r>
          </a:p>
        </p:txBody>
      </p:sp>
      <p:sp>
        <p:nvSpPr>
          <p:cNvPr id="5"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17497054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5214504" cy="584775"/>
          </a:xfrm>
          <a:prstGeom prst="rect">
            <a:avLst/>
          </a:prstGeom>
        </p:spPr>
        <p:txBody>
          <a:bodyPr wrap="none">
            <a:spAutoFit/>
          </a:bodyPr>
          <a:lstStyle/>
          <a:p>
            <a:r>
              <a:rPr lang="en-US" sz="3200" dirty="0">
                <a:solidFill>
                  <a:srgbClr val="C8102E"/>
                </a:solidFill>
                <a:latin typeface="+mj-lt"/>
                <a:ea typeface="+mj-ea"/>
                <a:cs typeface="+mj-cs"/>
              </a:rPr>
              <a:t>Wye-Connected Regulators</a:t>
            </a:r>
          </a:p>
        </p:txBody>
      </p:sp>
      <p:sp>
        <p:nvSpPr>
          <p:cNvPr id="4" name="Slide Number Placeholder 3"/>
          <p:cNvSpPr>
            <a:spLocks noGrp="1"/>
          </p:cNvSpPr>
          <p:nvPr>
            <p:ph type="sldNum" sz="quarter" idx="12"/>
          </p:nvPr>
        </p:nvSpPr>
        <p:spPr/>
        <p:txBody>
          <a:bodyPr/>
          <a:lstStyle/>
          <a:p>
            <a:fld id="{5B7A2384-8C5D-49F6-8259-B9A64ECD4852}" type="slidenum">
              <a:rPr lang="en-US" smtClean="0"/>
              <a:t>71</a:t>
            </a:fld>
            <a:endParaRPr lang="en-US" dirty="0"/>
          </a:p>
        </p:txBody>
      </p:sp>
      <p:sp>
        <p:nvSpPr>
          <p:cNvPr id="5" name="Rectangle 4"/>
          <p:cNvSpPr/>
          <p:nvPr/>
        </p:nvSpPr>
        <p:spPr>
          <a:xfrm>
            <a:off x="152400" y="897577"/>
            <a:ext cx="8991600" cy="369332"/>
          </a:xfrm>
          <a:prstGeom prst="rect">
            <a:avLst/>
          </a:prstGeom>
        </p:spPr>
        <p:txBody>
          <a:bodyPr wrap="square">
            <a:spAutoFit/>
          </a:bodyPr>
          <a:lstStyle/>
          <a:p>
            <a:pPr algn="just"/>
            <a:r>
              <a:rPr lang="en-US" dirty="0">
                <a:solidFill>
                  <a:srgbClr val="000000"/>
                </a:solidFill>
              </a:rPr>
              <a:t>Three Type B single-phase regulators connected in wye are shown in Fig.12.</a:t>
            </a:r>
          </a:p>
        </p:txBody>
      </p:sp>
      <p:pic>
        <p:nvPicPr>
          <p:cNvPr id="6" name="Picture 5"/>
          <p:cNvPicPr>
            <a:picLocks noChangeAspect="1"/>
          </p:cNvPicPr>
          <p:nvPr/>
        </p:nvPicPr>
        <p:blipFill>
          <a:blip r:embed="rId2"/>
          <a:stretch>
            <a:fillRect/>
          </a:stretch>
        </p:blipFill>
        <p:spPr>
          <a:xfrm>
            <a:off x="1905000" y="1837709"/>
            <a:ext cx="5456952" cy="3343191"/>
          </a:xfrm>
          <a:prstGeom prst="rect">
            <a:avLst/>
          </a:prstGeom>
        </p:spPr>
      </p:pic>
      <p:sp>
        <p:nvSpPr>
          <p:cNvPr id="7" name="TextBox 6"/>
          <p:cNvSpPr txBox="1"/>
          <p:nvPr/>
        </p:nvSpPr>
        <p:spPr>
          <a:xfrm>
            <a:off x="1143000" y="5267094"/>
            <a:ext cx="6934200" cy="369332"/>
          </a:xfrm>
          <a:prstGeom prst="rect">
            <a:avLst/>
          </a:prstGeom>
          <a:noFill/>
        </p:spPr>
        <p:txBody>
          <a:bodyPr wrap="square" rtlCol="0">
            <a:spAutoFit/>
          </a:bodyPr>
          <a:lstStyle/>
          <a:p>
            <a:pPr algn="ctr"/>
            <a:r>
              <a:rPr lang="en-US" sz="1800" dirty="0"/>
              <a:t>Fig.</a:t>
            </a:r>
            <a:r>
              <a:rPr lang="en-US" altLang="zh-CN" sz="1800" dirty="0"/>
              <a:t>12</a:t>
            </a:r>
            <a:r>
              <a:rPr lang="en-US" sz="1800" dirty="0"/>
              <a:t> Wye-connected Type B regulators</a:t>
            </a:r>
          </a:p>
        </p:txBody>
      </p:sp>
      <p:sp>
        <p:nvSpPr>
          <p:cNvPr id="8"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15508719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5214504" cy="584775"/>
          </a:xfrm>
          <a:prstGeom prst="rect">
            <a:avLst/>
          </a:prstGeom>
        </p:spPr>
        <p:txBody>
          <a:bodyPr wrap="none">
            <a:spAutoFit/>
          </a:bodyPr>
          <a:lstStyle/>
          <a:p>
            <a:r>
              <a:rPr lang="en-US" sz="3200" dirty="0">
                <a:solidFill>
                  <a:srgbClr val="C8102E"/>
                </a:solidFill>
                <a:latin typeface="+mj-lt"/>
                <a:ea typeface="+mj-ea"/>
                <a:cs typeface="+mj-cs"/>
              </a:rPr>
              <a:t>Wye-Connected Regulators</a:t>
            </a:r>
          </a:p>
        </p:txBody>
      </p:sp>
      <p:sp>
        <p:nvSpPr>
          <p:cNvPr id="4" name="Slide Number Placeholder 3"/>
          <p:cNvSpPr>
            <a:spLocks noGrp="1"/>
          </p:cNvSpPr>
          <p:nvPr>
            <p:ph type="sldNum" sz="quarter" idx="12"/>
          </p:nvPr>
        </p:nvSpPr>
        <p:spPr/>
        <p:txBody>
          <a:bodyPr/>
          <a:lstStyle/>
          <a:p>
            <a:fld id="{5B7A2384-8C5D-49F6-8259-B9A64ECD4852}" type="slidenum">
              <a:rPr lang="en-US" smtClean="0"/>
              <a:t>72</a:t>
            </a:fld>
            <a:endParaRPr lang="en-US" dirty="0"/>
          </a:p>
        </p:txBody>
      </p:sp>
      <p:sp>
        <p:nvSpPr>
          <p:cNvPr id="5" name="Rectangle 4"/>
          <p:cNvSpPr/>
          <p:nvPr/>
        </p:nvSpPr>
        <p:spPr>
          <a:xfrm>
            <a:off x="152400" y="650328"/>
            <a:ext cx="8991600" cy="2246769"/>
          </a:xfrm>
          <a:prstGeom prst="rect">
            <a:avLst/>
          </a:prstGeom>
        </p:spPr>
        <p:txBody>
          <a:bodyPr wrap="square">
            <a:spAutoFit/>
          </a:bodyPr>
          <a:lstStyle/>
          <a:p>
            <a:pPr algn="just"/>
            <a:r>
              <a:rPr lang="en-US" sz="2000" dirty="0">
                <a:solidFill>
                  <a:srgbClr val="000000"/>
                </a:solidFill>
              </a:rPr>
              <a:t>In Fig.12 the polarities of the windings are shown in the “raise” position. When the regulator is in the “lower” position, a reversing switch will have reconnected the series winding so that the polarity on the series winding is now at the output terminal. Regardless of whether the regulator is raising or lowering the voltage, the following equations apply:</a:t>
            </a:r>
          </a:p>
          <a:p>
            <a:pPr algn="just"/>
            <a:endParaRPr lang="en-US" sz="2000" dirty="0">
              <a:solidFill>
                <a:srgbClr val="000000"/>
              </a:solidFill>
            </a:endParaRPr>
          </a:p>
          <a:p>
            <a:pPr algn="just"/>
            <a:r>
              <a:rPr lang="en-US" sz="2000" dirty="0">
                <a:solidFill>
                  <a:srgbClr val="000000"/>
                </a:solidFill>
              </a:rPr>
              <a:t>Voltage equations:</a:t>
            </a:r>
          </a:p>
        </p:txBody>
      </p:sp>
      <p:pic>
        <p:nvPicPr>
          <p:cNvPr id="6" name="Picture 5"/>
          <p:cNvPicPr>
            <a:picLocks noChangeAspect="1"/>
          </p:cNvPicPr>
          <p:nvPr/>
        </p:nvPicPr>
        <p:blipFill>
          <a:blip r:embed="rId2"/>
          <a:stretch>
            <a:fillRect/>
          </a:stretch>
        </p:blipFill>
        <p:spPr>
          <a:xfrm>
            <a:off x="928901" y="3847649"/>
            <a:ext cx="3048000" cy="1867351"/>
          </a:xfrm>
          <a:prstGeom prst="rect">
            <a:avLst/>
          </a:prstGeom>
        </p:spPr>
      </p:pic>
      <p:sp>
        <p:nvSpPr>
          <p:cNvPr id="7" name="TextBox 6"/>
          <p:cNvSpPr txBox="1"/>
          <p:nvPr/>
        </p:nvSpPr>
        <p:spPr>
          <a:xfrm>
            <a:off x="40784" y="5726668"/>
            <a:ext cx="5003884" cy="369332"/>
          </a:xfrm>
          <a:prstGeom prst="rect">
            <a:avLst/>
          </a:prstGeom>
          <a:noFill/>
        </p:spPr>
        <p:txBody>
          <a:bodyPr wrap="square" rtlCol="0">
            <a:spAutoFit/>
          </a:bodyPr>
          <a:lstStyle/>
          <a:p>
            <a:pPr algn="ctr"/>
            <a:r>
              <a:rPr lang="en-US" sz="1800" dirty="0"/>
              <a:t>Fig.</a:t>
            </a:r>
            <a:r>
              <a:rPr lang="en-US" altLang="zh-CN" sz="1800" dirty="0"/>
              <a:t>12</a:t>
            </a:r>
            <a:r>
              <a:rPr lang="en-US" sz="1800" dirty="0"/>
              <a:t> Wye-connected Type B regulators</a:t>
            </a:r>
          </a:p>
        </p:txBody>
      </p:sp>
      <mc:AlternateContent xmlns:mc="http://schemas.openxmlformats.org/markup-compatibility/2006" xmlns:a14="http://schemas.microsoft.com/office/drawing/2010/main">
        <mc:Choice Requires="a14">
          <p:sp>
            <p:nvSpPr>
              <p:cNvPr id="8" name="Rectangle 7"/>
              <p:cNvSpPr/>
              <p:nvPr/>
            </p:nvSpPr>
            <p:spPr>
              <a:xfrm>
                <a:off x="3048000" y="2739451"/>
                <a:ext cx="3993337" cy="1070549"/>
              </a:xfrm>
              <a:prstGeom prst="rect">
                <a:avLst/>
              </a:prstGeom>
            </p:spPr>
            <p:txBody>
              <a:bodyPr wrap="none">
                <a:spAutoFit/>
              </a:bodyPr>
              <a:lstStyle/>
              <a:p>
                <a14:m>
                  <m:oMath xmlns:m="http://schemas.openxmlformats.org/officeDocument/2006/math">
                    <m:d>
                      <m:dPr>
                        <m:begChr m:val="["/>
                        <m:endChr m:val="]"/>
                        <m:ctrlPr>
                          <a:rPr lang="en-US" sz="2000" i="1" smtClean="0">
                            <a:latin typeface="Cambria Math" panose="02040503050406030204" pitchFamily="18" charset="0"/>
                          </a:rPr>
                        </m:ctrlPr>
                      </m:dPr>
                      <m:e>
                        <m:eqArr>
                          <m:eqArrPr>
                            <m:ctrlPr>
                              <a:rPr lang="en-US" sz="2000" i="1">
                                <a:latin typeface="Cambria Math" panose="02040503050406030204" pitchFamily="18" charset="0"/>
                              </a:rPr>
                            </m:ctrlPr>
                          </m:eqArr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𝐴𝑛</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𝐵</m:t>
                                </m:r>
                                <m:r>
                                  <a:rPr lang="en-US" sz="2000" i="1">
                                    <a:latin typeface="Cambria Math" panose="02040503050406030204" pitchFamily="18" charset="0"/>
                                  </a:rPr>
                                  <m:t>𝑛</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𝐶</m:t>
                                </m:r>
                                <m:r>
                                  <a:rPr lang="en-US" sz="2000" i="1">
                                    <a:latin typeface="Cambria Math" panose="02040503050406030204" pitchFamily="18" charset="0"/>
                                  </a:rPr>
                                  <m:t>𝑛</m:t>
                                </m:r>
                              </m:sub>
                            </m:sSub>
                          </m:e>
                        </m:eqArr>
                      </m:e>
                    </m:d>
                  </m:oMath>
                </a14:m>
                <a:r>
                  <a:rPr lang="en-US" sz="2000" dirty="0"/>
                  <a:t> </a:t>
                </a:r>
                <a14:m>
                  <m:oMath xmlns:m="http://schemas.openxmlformats.org/officeDocument/2006/math">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m>
                          <m:mPr>
                            <m:plcHide m:val="on"/>
                            <m:mcs>
                              <m:mc>
                                <m:mcPr>
                                  <m:count m:val="3"/>
                                  <m:mcJc m:val="center"/>
                                </m:mcPr>
                              </m:mc>
                            </m:mcs>
                            <m:ctrlPr>
                              <a:rPr lang="en-US" sz="2000" i="1">
                                <a:latin typeface="Cambria Math" panose="02040503050406030204" pitchFamily="18" charset="0"/>
                              </a:rPr>
                            </m:ctrlPr>
                          </m:mPr>
                          <m:m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𝑅</m:t>
                                  </m:r>
                                  <m:r>
                                    <a:rPr lang="en-US" sz="2000" b="0" i="1" smtClean="0">
                                      <a:latin typeface="Cambria Math" panose="02040503050406030204" pitchFamily="18" charset="0"/>
                                    </a:rPr>
                                    <m:t>_</m:t>
                                  </m:r>
                                  <m:r>
                                    <a:rPr lang="en-US" sz="2000" b="0" i="1" smtClean="0">
                                      <a:latin typeface="Cambria Math" panose="02040503050406030204" pitchFamily="18" charset="0"/>
                                    </a:rPr>
                                    <m:t>𝑎</m:t>
                                  </m:r>
                                </m:sub>
                              </m:sSub>
                            </m:e>
                            <m:e>
                              <m:r>
                                <a:rPr lang="en-US" sz="2000" b="0" i="1" smtClean="0">
                                  <a:latin typeface="Cambria Math" panose="02040503050406030204" pitchFamily="18" charset="0"/>
                                </a:rPr>
                                <m:t>0</m:t>
                              </m:r>
                            </m:e>
                            <m:e>
                              <m:r>
                                <a:rPr lang="en-US" sz="2000" b="0" i="1" smtClean="0">
                                  <a:latin typeface="Cambria Math" panose="02040503050406030204" pitchFamily="18" charset="0"/>
                                </a:rPr>
                                <m:t>0</m:t>
                              </m:r>
                            </m:e>
                          </m:mr>
                          <m:mr>
                            <m:e>
                              <m:r>
                                <a:rPr lang="en-US" sz="2000" b="0" i="1" smtClean="0">
                                  <a:latin typeface="Cambria Math" panose="02040503050406030204" pitchFamily="18" charset="0"/>
                                </a:rPr>
                                <m:t>0</m:t>
                              </m:r>
                            </m:e>
                            <m:e>
                              <m:sSub>
                                <m:sSubPr>
                                  <m:ctrlPr>
                                    <a:rPr lang="en-US" sz="2000" i="1" smtClean="0">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b="0" i="1" smtClean="0">
                                      <a:latin typeface="Cambria Math" panose="02040503050406030204" pitchFamily="18" charset="0"/>
                                    </a:rPr>
                                    <m:t>𝑏</m:t>
                                  </m:r>
                                </m:sub>
                              </m:sSub>
                            </m:e>
                            <m:e>
                              <m:r>
                                <a:rPr lang="en-US" sz="2000" b="0" i="1" smtClean="0">
                                  <a:latin typeface="Cambria Math" panose="02040503050406030204" pitchFamily="18" charset="0"/>
                                </a:rPr>
                                <m:t>0</m:t>
                              </m:r>
                            </m:e>
                          </m:mr>
                          <m:mr>
                            <m:e>
                              <m:r>
                                <a:rPr lang="en-US" sz="2000" b="0" i="1" smtClean="0">
                                  <a:latin typeface="Cambria Math" panose="02040503050406030204" pitchFamily="18" charset="0"/>
                                </a:rPr>
                                <m:t>0</m:t>
                              </m:r>
                            </m:e>
                            <m:e>
                              <m:r>
                                <a:rPr lang="en-US" sz="2000" b="0" i="1" smtClean="0">
                                  <a:latin typeface="Cambria Math" panose="02040503050406030204" pitchFamily="18" charset="0"/>
                                </a:rPr>
                                <m:t>0</m:t>
                              </m:r>
                            </m:e>
                            <m:e>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b="0" i="1" smtClean="0">
                                      <a:latin typeface="Cambria Math" panose="02040503050406030204" pitchFamily="18" charset="0"/>
                                    </a:rPr>
                                    <m:t>𝑐</m:t>
                                  </m:r>
                                </m:sub>
                              </m:sSub>
                            </m:e>
                          </m:mr>
                        </m:m>
                      </m:e>
                    </m:d>
                  </m:oMath>
                </a14:m>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𝑎</m:t>
                                </m:r>
                                <m:r>
                                  <a:rPr lang="en-US" sz="2000" i="1">
                                    <a:latin typeface="Cambria Math" panose="02040503050406030204" pitchFamily="18" charset="0"/>
                                  </a:rPr>
                                  <m:t>𝑛</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𝑏</m:t>
                                </m:r>
                                <m:r>
                                  <a:rPr lang="en-US" sz="2000" i="1">
                                    <a:latin typeface="Cambria Math" panose="02040503050406030204" pitchFamily="18" charset="0"/>
                                  </a:rPr>
                                  <m:t>𝑛</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𝑐</m:t>
                                </m:r>
                                <m:r>
                                  <a:rPr lang="en-US" sz="2000" i="1">
                                    <a:latin typeface="Cambria Math" panose="02040503050406030204" pitchFamily="18" charset="0"/>
                                  </a:rPr>
                                  <m:t>𝑛</m:t>
                                </m:r>
                              </m:sub>
                            </m:sSub>
                          </m:e>
                        </m:eqArr>
                      </m:e>
                    </m:d>
                  </m:oMath>
                </a14:m>
                <a:endParaRPr lang="en-US" sz="2000" dirty="0"/>
              </a:p>
            </p:txBody>
          </p:sp>
        </mc:Choice>
        <mc:Fallback xmlns="">
          <p:sp>
            <p:nvSpPr>
              <p:cNvPr id="8" name="Rectangle 7"/>
              <p:cNvSpPr>
                <a:spLocks noRot="1" noChangeAspect="1" noMove="1" noResize="1" noEditPoints="1" noAdjustHandles="1" noChangeArrowheads="1" noChangeShapeType="1" noTextEdit="1"/>
              </p:cNvSpPr>
              <p:nvPr/>
            </p:nvSpPr>
            <p:spPr>
              <a:xfrm>
                <a:off x="3048000" y="2739451"/>
                <a:ext cx="3993337" cy="1070549"/>
              </a:xfrm>
              <a:prstGeom prst="rect">
                <a:avLst/>
              </a:prstGeom>
              <a:blipFill>
                <a:blip r:embed="rId3"/>
                <a:stretch>
                  <a:fillRect/>
                </a:stretch>
              </a:blipFill>
            </p:spPr>
            <p:txBody>
              <a:bodyPr/>
              <a:lstStyle/>
              <a:p>
                <a:r>
                  <a:rPr lang="en-US">
                    <a:noFill/>
                  </a:rPr>
                  <a:t> </a:t>
                </a:r>
              </a:p>
            </p:txBody>
          </p:sp>
        </mc:Fallback>
      </mc:AlternateContent>
      <p:sp>
        <p:nvSpPr>
          <p:cNvPr id="9" name="TextBox 8"/>
          <p:cNvSpPr txBox="1"/>
          <p:nvPr/>
        </p:nvSpPr>
        <p:spPr>
          <a:xfrm>
            <a:off x="8109053" y="3028890"/>
            <a:ext cx="611065" cy="400110"/>
          </a:xfrm>
          <a:prstGeom prst="rect">
            <a:avLst/>
          </a:prstGeom>
          <a:noFill/>
        </p:spPr>
        <p:txBody>
          <a:bodyPr wrap="none" rtlCol="0">
            <a:spAutoFit/>
          </a:bodyPr>
          <a:lstStyle/>
          <a:p>
            <a:r>
              <a:rPr lang="en-US" sz="2000" dirty="0"/>
              <a:t>(84)</a:t>
            </a:r>
          </a:p>
        </p:txBody>
      </p:sp>
      <p:sp>
        <p:nvSpPr>
          <p:cNvPr id="2" name="Rectangle 1"/>
          <p:cNvSpPr/>
          <p:nvPr/>
        </p:nvSpPr>
        <p:spPr>
          <a:xfrm>
            <a:off x="5044668" y="4010561"/>
            <a:ext cx="3657600" cy="1323439"/>
          </a:xfrm>
          <a:prstGeom prst="rect">
            <a:avLst/>
          </a:prstGeom>
        </p:spPr>
        <p:txBody>
          <a:bodyPr wrap="square">
            <a:spAutoFit/>
          </a:bodyPr>
          <a:lstStyle/>
          <a:p>
            <a:pPr algn="just"/>
            <a:r>
              <a:rPr lang="en-US" sz="2000" dirty="0">
                <a:solidFill>
                  <a:srgbClr val="000000"/>
                </a:solidFill>
              </a:rPr>
              <a:t>where </a:t>
            </a:r>
            <a:r>
              <a:rPr lang="en-US" sz="2000" i="1" dirty="0" err="1">
                <a:solidFill>
                  <a:srgbClr val="000000"/>
                </a:solidFill>
              </a:rPr>
              <a:t>a</a:t>
            </a:r>
            <a:r>
              <a:rPr lang="en-US" sz="2000" i="1" baseline="-25000" dirty="0" err="1">
                <a:solidFill>
                  <a:srgbClr val="000000"/>
                </a:solidFill>
              </a:rPr>
              <a:t>R_a</a:t>
            </a:r>
            <a:r>
              <a:rPr lang="en-US" sz="2000" dirty="0">
                <a:solidFill>
                  <a:srgbClr val="000000"/>
                </a:solidFill>
              </a:rPr>
              <a:t>, </a:t>
            </a:r>
            <a:r>
              <a:rPr lang="en-US" sz="2000" i="1" dirty="0" err="1">
                <a:solidFill>
                  <a:srgbClr val="000000"/>
                </a:solidFill>
              </a:rPr>
              <a:t>a</a:t>
            </a:r>
            <a:r>
              <a:rPr lang="en-US" sz="2000" i="1" baseline="-25000" dirty="0" err="1">
                <a:solidFill>
                  <a:srgbClr val="000000"/>
                </a:solidFill>
              </a:rPr>
              <a:t>R_b</a:t>
            </a:r>
            <a:r>
              <a:rPr lang="en-US" sz="2000" dirty="0">
                <a:solidFill>
                  <a:srgbClr val="000000"/>
                </a:solidFill>
              </a:rPr>
              <a:t>, and </a:t>
            </a:r>
            <a:r>
              <a:rPr lang="en-US" sz="2000" i="1" dirty="0" err="1">
                <a:solidFill>
                  <a:srgbClr val="000000"/>
                </a:solidFill>
              </a:rPr>
              <a:t>a</a:t>
            </a:r>
            <a:r>
              <a:rPr lang="en-US" sz="2000" i="1" baseline="-25000" dirty="0" err="1">
                <a:solidFill>
                  <a:srgbClr val="000000"/>
                </a:solidFill>
              </a:rPr>
              <a:t>R_c</a:t>
            </a:r>
            <a:r>
              <a:rPr lang="en-US" sz="2000" dirty="0">
                <a:solidFill>
                  <a:srgbClr val="000000"/>
                </a:solidFill>
              </a:rPr>
              <a:t> represent the effective turns ratios for the three single-phase regulators.</a:t>
            </a:r>
            <a:endParaRPr lang="en-US" sz="2000" dirty="0">
              <a:solidFill>
                <a:srgbClr val="000000"/>
              </a:solidFill>
              <a:effectLst/>
            </a:endParaRPr>
          </a:p>
        </p:txBody>
      </p:sp>
      <p:sp>
        <p:nvSpPr>
          <p:cNvPr id="10"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364280678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5214504" cy="584775"/>
          </a:xfrm>
          <a:prstGeom prst="rect">
            <a:avLst/>
          </a:prstGeom>
        </p:spPr>
        <p:txBody>
          <a:bodyPr wrap="none">
            <a:spAutoFit/>
          </a:bodyPr>
          <a:lstStyle/>
          <a:p>
            <a:r>
              <a:rPr lang="en-US" sz="3200" dirty="0">
                <a:solidFill>
                  <a:srgbClr val="C8102E"/>
                </a:solidFill>
                <a:latin typeface="+mj-lt"/>
                <a:ea typeface="+mj-ea"/>
                <a:cs typeface="+mj-cs"/>
              </a:rPr>
              <a:t>Wye-Connected Regulators</a:t>
            </a:r>
          </a:p>
        </p:txBody>
      </p:sp>
      <p:sp>
        <p:nvSpPr>
          <p:cNvPr id="4" name="Slide Number Placeholder 3"/>
          <p:cNvSpPr>
            <a:spLocks noGrp="1"/>
          </p:cNvSpPr>
          <p:nvPr>
            <p:ph type="sldNum" sz="quarter" idx="12"/>
          </p:nvPr>
        </p:nvSpPr>
        <p:spPr/>
        <p:txBody>
          <a:bodyPr/>
          <a:lstStyle/>
          <a:p>
            <a:fld id="{5B7A2384-8C5D-49F6-8259-B9A64ECD4852}" type="slidenum">
              <a:rPr lang="en-US" smtClean="0"/>
              <a:t>73</a:t>
            </a:fld>
            <a:endParaRPr lang="en-US" dirty="0"/>
          </a:p>
        </p:txBody>
      </p:sp>
      <mc:AlternateContent xmlns:mc="http://schemas.openxmlformats.org/markup-compatibility/2006" xmlns:a14="http://schemas.microsoft.com/office/drawing/2010/main">
        <mc:Choice Requires="a14">
          <p:sp>
            <p:nvSpPr>
              <p:cNvPr id="8" name="Rectangle 7"/>
              <p:cNvSpPr/>
              <p:nvPr/>
            </p:nvSpPr>
            <p:spPr>
              <a:xfrm>
                <a:off x="2895600" y="838200"/>
                <a:ext cx="3993337" cy="1070549"/>
              </a:xfrm>
              <a:prstGeom prst="rect">
                <a:avLst/>
              </a:prstGeom>
            </p:spPr>
            <p:txBody>
              <a:bodyPr wrap="none">
                <a:spAutoFit/>
              </a:bodyPr>
              <a:lstStyle/>
              <a:p>
                <a14:m>
                  <m:oMath xmlns:m="http://schemas.openxmlformats.org/officeDocument/2006/math">
                    <m:d>
                      <m:dPr>
                        <m:begChr m:val="["/>
                        <m:endChr m:val="]"/>
                        <m:ctrlPr>
                          <a:rPr lang="en-US" sz="2000" i="1" smtClean="0">
                            <a:latin typeface="Cambria Math" panose="02040503050406030204" pitchFamily="18" charset="0"/>
                          </a:rPr>
                        </m:ctrlPr>
                      </m:dPr>
                      <m:e>
                        <m:eqArr>
                          <m:eqArrPr>
                            <m:ctrlPr>
                              <a:rPr lang="en-US" sz="2000" i="1">
                                <a:latin typeface="Cambria Math" panose="02040503050406030204" pitchFamily="18" charset="0"/>
                              </a:rPr>
                            </m:ctrlPr>
                          </m:eqArr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𝐴𝑛</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𝐵</m:t>
                                </m:r>
                                <m:r>
                                  <a:rPr lang="en-US" sz="2000" i="1">
                                    <a:latin typeface="Cambria Math" panose="02040503050406030204" pitchFamily="18" charset="0"/>
                                  </a:rPr>
                                  <m:t>𝑛</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𝐶</m:t>
                                </m:r>
                                <m:r>
                                  <a:rPr lang="en-US" sz="2000" i="1">
                                    <a:latin typeface="Cambria Math" panose="02040503050406030204" pitchFamily="18" charset="0"/>
                                  </a:rPr>
                                  <m:t>𝑛</m:t>
                                </m:r>
                              </m:sub>
                            </m:sSub>
                          </m:e>
                        </m:eqArr>
                      </m:e>
                    </m:d>
                  </m:oMath>
                </a14:m>
                <a:r>
                  <a:rPr lang="en-US" sz="2000" dirty="0"/>
                  <a:t> </a:t>
                </a:r>
                <a14:m>
                  <m:oMath xmlns:m="http://schemas.openxmlformats.org/officeDocument/2006/math">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m>
                          <m:mPr>
                            <m:plcHide m:val="on"/>
                            <m:mcs>
                              <m:mc>
                                <m:mcPr>
                                  <m:count m:val="3"/>
                                  <m:mcJc m:val="center"/>
                                </m:mcPr>
                              </m:mc>
                            </m:mcs>
                            <m:ctrlPr>
                              <a:rPr lang="en-US" sz="2000" i="1">
                                <a:latin typeface="Cambria Math" panose="02040503050406030204" pitchFamily="18" charset="0"/>
                              </a:rPr>
                            </m:ctrlPr>
                          </m:mPr>
                          <m:m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𝑅</m:t>
                                  </m:r>
                                  <m:r>
                                    <a:rPr lang="en-US" sz="2000" b="0" i="1" smtClean="0">
                                      <a:latin typeface="Cambria Math" panose="02040503050406030204" pitchFamily="18" charset="0"/>
                                    </a:rPr>
                                    <m:t>_</m:t>
                                  </m:r>
                                  <m:r>
                                    <a:rPr lang="en-US" sz="2000" b="0" i="1" smtClean="0">
                                      <a:latin typeface="Cambria Math" panose="02040503050406030204" pitchFamily="18" charset="0"/>
                                    </a:rPr>
                                    <m:t>𝑎</m:t>
                                  </m:r>
                                </m:sub>
                              </m:sSub>
                            </m:e>
                            <m:e>
                              <m:r>
                                <a:rPr lang="en-US" sz="2000" b="0" i="1" smtClean="0">
                                  <a:latin typeface="Cambria Math" panose="02040503050406030204" pitchFamily="18" charset="0"/>
                                </a:rPr>
                                <m:t>0</m:t>
                              </m:r>
                            </m:e>
                            <m:e>
                              <m:r>
                                <a:rPr lang="en-US" sz="2000" b="0" i="1" smtClean="0">
                                  <a:latin typeface="Cambria Math" panose="02040503050406030204" pitchFamily="18" charset="0"/>
                                </a:rPr>
                                <m:t>0</m:t>
                              </m:r>
                            </m:e>
                          </m:mr>
                          <m:mr>
                            <m:e>
                              <m:r>
                                <a:rPr lang="en-US" sz="2000" b="0" i="1" smtClean="0">
                                  <a:latin typeface="Cambria Math" panose="02040503050406030204" pitchFamily="18" charset="0"/>
                                </a:rPr>
                                <m:t>0</m:t>
                              </m:r>
                            </m:e>
                            <m:e>
                              <m:sSub>
                                <m:sSubPr>
                                  <m:ctrlPr>
                                    <a:rPr lang="en-US" sz="2000" i="1" smtClean="0">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b="0" i="1" smtClean="0">
                                      <a:latin typeface="Cambria Math" panose="02040503050406030204" pitchFamily="18" charset="0"/>
                                    </a:rPr>
                                    <m:t>𝑏</m:t>
                                  </m:r>
                                </m:sub>
                              </m:sSub>
                            </m:e>
                            <m:e>
                              <m:r>
                                <a:rPr lang="en-US" sz="2000" b="0" i="1" smtClean="0">
                                  <a:latin typeface="Cambria Math" panose="02040503050406030204" pitchFamily="18" charset="0"/>
                                </a:rPr>
                                <m:t>0</m:t>
                              </m:r>
                            </m:e>
                          </m:mr>
                          <m:mr>
                            <m:e>
                              <m:r>
                                <a:rPr lang="en-US" sz="2000" b="0" i="1" smtClean="0">
                                  <a:latin typeface="Cambria Math" panose="02040503050406030204" pitchFamily="18" charset="0"/>
                                </a:rPr>
                                <m:t>0</m:t>
                              </m:r>
                            </m:e>
                            <m:e>
                              <m:r>
                                <a:rPr lang="en-US" sz="2000" b="0" i="1" smtClean="0">
                                  <a:latin typeface="Cambria Math" panose="02040503050406030204" pitchFamily="18" charset="0"/>
                                </a:rPr>
                                <m:t>0</m:t>
                              </m:r>
                            </m:e>
                            <m:e>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b="0" i="1" smtClean="0">
                                      <a:latin typeface="Cambria Math" panose="02040503050406030204" pitchFamily="18" charset="0"/>
                                    </a:rPr>
                                    <m:t>𝑐</m:t>
                                  </m:r>
                                </m:sub>
                              </m:sSub>
                            </m:e>
                          </m:mr>
                        </m:m>
                      </m:e>
                    </m:d>
                  </m:oMath>
                </a14:m>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𝑎</m:t>
                                </m:r>
                                <m:r>
                                  <a:rPr lang="en-US" sz="2000" i="1">
                                    <a:latin typeface="Cambria Math" panose="02040503050406030204" pitchFamily="18" charset="0"/>
                                  </a:rPr>
                                  <m:t>𝑛</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𝑏</m:t>
                                </m:r>
                                <m:r>
                                  <a:rPr lang="en-US" sz="2000" i="1">
                                    <a:latin typeface="Cambria Math" panose="02040503050406030204" pitchFamily="18" charset="0"/>
                                  </a:rPr>
                                  <m:t>𝑛</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𝑐</m:t>
                                </m:r>
                                <m:r>
                                  <a:rPr lang="en-US" sz="2000" i="1">
                                    <a:latin typeface="Cambria Math" panose="02040503050406030204" pitchFamily="18" charset="0"/>
                                  </a:rPr>
                                  <m:t>𝑛</m:t>
                                </m:r>
                              </m:sub>
                            </m:sSub>
                          </m:e>
                        </m:eqArr>
                      </m:e>
                    </m:d>
                  </m:oMath>
                </a14:m>
                <a:endParaRPr lang="en-US" sz="2000" dirty="0"/>
              </a:p>
            </p:txBody>
          </p:sp>
        </mc:Choice>
        <mc:Fallback xmlns="">
          <p:sp>
            <p:nvSpPr>
              <p:cNvPr id="8" name="Rectangle 7"/>
              <p:cNvSpPr>
                <a:spLocks noRot="1" noChangeAspect="1" noMove="1" noResize="1" noEditPoints="1" noAdjustHandles="1" noChangeArrowheads="1" noChangeShapeType="1" noTextEdit="1"/>
              </p:cNvSpPr>
              <p:nvPr/>
            </p:nvSpPr>
            <p:spPr>
              <a:xfrm>
                <a:off x="2895600" y="838200"/>
                <a:ext cx="3993337" cy="1070549"/>
              </a:xfrm>
              <a:prstGeom prst="rect">
                <a:avLst/>
              </a:prstGeom>
              <a:blipFill>
                <a:blip r:embed="rId2"/>
                <a:stretch>
                  <a:fillRect/>
                </a:stretch>
              </a:blipFill>
            </p:spPr>
            <p:txBody>
              <a:bodyPr/>
              <a:lstStyle/>
              <a:p>
                <a:r>
                  <a:rPr lang="en-US">
                    <a:noFill/>
                  </a:rPr>
                  <a:t> </a:t>
                </a:r>
              </a:p>
            </p:txBody>
          </p:sp>
        </mc:Fallback>
      </mc:AlternateContent>
      <p:sp>
        <p:nvSpPr>
          <p:cNvPr id="9" name="TextBox 8"/>
          <p:cNvSpPr txBox="1"/>
          <p:nvPr/>
        </p:nvSpPr>
        <p:spPr>
          <a:xfrm>
            <a:off x="7956653" y="1139885"/>
            <a:ext cx="611065" cy="400110"/>
          </a:xfrm>
          <a:prstGeom prst="rect">
            <a:avLst/>
          </a:prstGeom>
          <a:noFill/>
        </p:spPr>
        <p:txBody>
          <a:bodyPr wrap="none" rtlCol="0">
            <a:spAutoFit/>
          </a:bodyPr>
          <a:lstStyle/>
          <a:p>
            <a:r>
              <a:rPr lang="en-US" sz="2000" dirty="0"/>
              <a:t>(84)</a:t>
            </a:r>
          </a:p>
        </p:txBody>
      </p:sp>
      <p:sp>
        <p:nvSpPr>
          <p:cNvPr id="10" name="Rectangle 9"/>
          <p:cNvSpPr/>
          <p:nvPr/>
        </p:nvSpPr>
        <p:spPr>
          <a:xfrm>
            <a:off x="130888" y="1776743"/>
            <a:ext cx="8936911" cy="400110"/>
          </a:xfrm>
          <a:prstGeom prst="rect">
            <a:avLst/>
          </a:prstGeom>
        </p:spPr>
        <p:txBody>
          <a:bodyPr wrap="square">
            <a:spAutoFit/>
          </a:bodyPr>
          <a:lstStyle/>
          <a:p>
            <a:r>
              <a:rPr lang="en-US" sz="2000" dirty="0">
                <a:solidFill>
                  <a:srgbClr val="000000"/>
                </a:solidFill>
              </a:rPr>
              <a:t>Equation (84) is of the form</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1" name="Rectangle 10"/>
              <p:cNvSpPr/>
              <p:nvPr/>
            </p:nvSpPr>
            <p:spPr>
              <a:xfrm>
                <a:off x="2971800" y="2380113"/>
                <a:ext cx="4039376" cy="400110"/>
              </a:xfrm>
              <a:prstGeom prst="rect">
                <a:avLst/>
              </a:prstGeom>
            </p:spPr>
            <p:txBody>
              <a:bodyPr wrap="none">
                <a:spAutoFit/>
              </a:bodyPr>
              <a:lstStyle/>
              <a:p>
                <a14:m>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m:t>
                            </m:r>
                            <m:r>
                              <a:rPr lang="en-US" sz="2000" b="0" i="1" smtClean="0">
                                <a:latin typeface="Cambria Math" panose="02040503050406030204" pitchFamily="18" charset="0"/>
                              </a:rPr>
                              <m:t>𝑁</m:t>
                            </m:r>
                          </m:e>
                          <m:sub>
                            <m:r>
                              <a:rPr lang="en-US" sz="2000" b="0" i="1" smtClean="0">
                                <a:latin typeface="Cambria Math" panose="02040503050406030204" pitchFamily="18" charset="0"/>
                              </a:rPr>
                              <m:t>𝐴𝐵𝐶</m:t>
                            </m:r>
                          </m:sub>
                        </m:sSub>
                      </m:e>
                    </m:d>
                  </m:oMath>
                </a14:m>
                <a:r>
                  <a:rPr lang="en-US" sz="2000" dirty="0"/>
                  <a:t>=[a]</a:t>
                </a:r>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m:t>
                            </m:r>
                            <m:r>
                              <a:rPr lang="en-US" sz="2000" b="0" i="1" smtClean="0">
                                <a:latin typeface="Cambria Math" panose="02040503050406030204" pitchFamily="18" charset="0"/>
                              </a:rPr>
                              <m:t>𝑁</m:t>
                            </m:r>
                          </m:e>
                          <m:sub>
                            <m:r>
                              <a:rPr lang="en-US" sz="2000" i="1">
                                <a:latin typeface="Cambria Math" panose="02040503050406030204" pitchFamily="18" charset="0"/>
                              </a:rPr>
                              <m:t>𝑎𝑏𝑐</m:t>
                            </m:r>
                          </m:sub>
                        </m:sSub>
                      </m:e>
                    </m:d>
                  </m:oMath>
                </a14:m>
                <a:r>
                  <a:rPr lang="en-US" sz="2000" dirty="0"/>
                  <a:t>+[b]</a:t>
                </a:r>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i="1">
                                <a:latin typeface="Cambria Math" panose="02040503050406030204" pitchFamily="18" charset="0"/>
                              </a:rPr>
                              <m:t>𝑎𝑏𝑐</m:t>
                            </m:r>
                          </m:sub>
                        </m:sSub>
                      </m:e>
                    </m:d>
                  </m:oMath>
                </a14:m>
                <a:endParaRPr lang="en-US" sz="2000" dirty="0"/>
              </a:p>
            </p:txBody>
          </p:sp>
        </mc:Choice>
        <mc:Fallback xmlns="">
          <p:sp>
            <p:nvSpPr>
              <p:cNvPr id="11" name="Rectangle 10"/>
              <p:cNvSpPr>
                <a:spLocks noRot="1" noChangeAspect="1" noMove="1" noResize="1" noEditPoints="1" noAdjustHandles="1" noChangeArrowheads="1" noChangeShapeType="1" noTextEdit="1"/>
              </p:cNvSpPr>
              <p:nvPr/>
            </p:nvSpPr>
            <p:spPr>
              <a:xfrm>
                <a:off x="2971800" y="2380113"/>
                <a:ext cx="4039376" cy="400110"/>
              </a:xfrm>
              <a:prstGeom prst="rect">
                <a:avLst/>
              </a:prstGeom>
              <a:blipFill>
                <a:blip r:embed="rId3"/>
                <a:stretch>
                  <a:fillRect t="-7576" b="-25758"/>
                </a:stretch>
              </a:blipFill>
            </p:spPr>
            <p:txBody>
              <a:bodyPr/>
              <a:lstStyle/>
              <a:p>
                <a:r>
                  <a:rPr lang="en-US">
                    <a:noFill/>
                  </a:rPr>
                  <a:t> </a:t>
                </a:r>
              </a:p>
            </p:txBody>
          </p:sp>
        </mc:Fallback>
      </mc:AlternateContent>
      <p:sp>
        <p:nvSpPr>
          <p:cNvPr id="12" name="TextBox 11"/>
          <p:cNvSpPr txBox="1"/>
          <p:nvPr/>
        </p:nvSpPr>
        <p:spPr>
          <a:xfrm>
            <a:off x="7956652" y="2380113"/>
            <a:ext cx="611065" cy="400110"/>
          </a:xfrm>
          <a:prstGeom prst="rect">
            <a:avLst/>
          </a:prstGeom>
          <a:noFill/>
        </p:spPr>
        <p:txBody>
          <a:bodyPr wrap="none" rtlCol="0">
            <a:spAutoFit/>
          </a:bodyPr>
          <a:lstStyle/>
          <a:p>
            <a:r>
              <a:rPr lang="en-US" sz="2000" dirty="0"/>
              <a:t>(85)</a:t>
            </a:r>
          </a:p>
        </p:txBody>
      </p:sp>
      <p:sp>
        <p:nvSpPr>
          <p:cNvPr id="13" name="Rectangle 12"/>
          <p:cNvSpPr/>
          <p:nvPr/>
        </p:nvSpPr>
        <p:spPr>
          <a:xfrm>
            <a:off x="130887" y="2819400"/>
            <a:ext cx="8936911" cy="400110"/>
          </a:xfrm>
          <a:prstGeom prst="rect">
            <a:avLst/>
          </a:prstGeom>
        </p:spPr>
        <p:txBody>
          <a:bodyPr wrap="square">
            <a:spAutoFit/>
          </a:bodyPr>
          <a:lstStyle/>
          <a:p>
            <a:r>
              <a:rPr lang="en-US" sz="2000" dirty="0">
                <a:solidFill>
                  <a:srgbClr val="000000"/>
                </a:solidFill>
              </a:rPr>
              <a:t>Current equations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4" name="Rectangle 13"/>
              <p:cNvSpPr/>
              <p:nvPr/>
            </p:nvSpPr>
            <p:spPr>
              <a:xfrm>
                <a:off x="3145186" y="3584683"/>
                <a:ext cx="3418565" cy="1654043"/>
              </a:xfrm>
              <a:prstGeom prst="rect">
                <a:avLst/>
              </a:prstGeom>
            </p:spPr>
            <p:txBody>
              <a:bodyPr wrap="none">
                <a:spAutoFit/>
              </a:bodyPr>
              <a:lstStyle/>
              <a:p>
                <a14:m>
                  <m:oMath xmlns:m="http://schemas.openxmlformats.org/officeDocument/2006/math">
                    <m:d>
                      <m:dPr>
                        <m:begChr m:val="["/>
                        <m:endChr m:val="]"/>
                        <m:ctrlPr>
                          <a:rPr lang="en-US" sz="2000" i="1" smtClean="0">
                            <a:latin typeface="Cambria Math" panose="02040503050406030204" pitchFamily="18" charset="0"/>
                          </a:rPr>
                        </m:ctrlPr>
                      </m:dPr>
                      <m:e>
                        <m:eqArr>
                          <m:eqArrPr>
                            <m:ctrlPr>
                              <a:rPr lang="en-US" sz="2000" i="1">
                                <a:latin typeface="Cambria Math" panose="02040503050406030204" pitchFamily="18" charset="0"/>
                              </a:rPr>
                            </m:ctrlPr>
                          </m:eqArr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𝐴</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𝐵</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𝐶</m:t>
                                </m:r>
                              </m:sub>
                            </m:sSub>
                          </m:e>
                        </m:eqArr>
                      </m:e>
                    </m:d>
                  </m:oMath>
                </a14:m>
                <a:r>
                  <a:rPr lang="en-US" sz="2000" dirty="0"/>
                  <a:t> </a:t>
                </a:r>
                <a14:m>
                  <m:oMath xmlns:m="http://schemas.openxmlformats.org/officeDocument/2006/math">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m>
                          <m:mPr>
                            <m:plcHide m:val="on"/>
                            <m:mcs>
                              <m:mc>
                                <m:mcPr>
                                  <m:count m:val="3"/>
                                  <m:mcJc m:val="center"/>
                                </m:mcPr>
                              </m:mc>
                            </m:mcs>
                            <m:ctrlPr>
                              <a:rPr lang="en-US" sz="2000" i="1">
                                <a:latin typeface="Cambria Math" panose="02040503050406030204" pitchFamily="18" charset="0"/>
                              </a:rPr>
                            </m:ctrlPr>
                          </m:mPr>
                          <m:mr>
                            <m:e>
                              <m:f>
                                <m:fPr>
                                  <m:ctrlPr>
                                    <a:rPr lang="en-US" sz="2000" i="1" smtClean="0">
                                      <a:latin typeface="Cambria Math" panose="02040503050406030204" pitchFamily="18" charset="0"/>
                                    </a:rPr>
                                  </m:ctrlPr>
                                </m:fPr>
                                <m:num>
                                  <m:r>
                                    <a:rPr lang="en-US" sz="2000" b="0" i="1" smtClean="0">
                                      <a:latin typeface="Cambria Math" panose="02040503050406030204" pitchFamily="18" charset="0"/>
                                    </a:rPr>
                                    <m:t>1</m:t>
                                  </m:r>
                                </m:num>
                                <m:den>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i="1">
                                          <a:latin typeface="Cambria Math" panose="02040503050406030204" pitchFamily="18" charset="0"/>
                                        </a:rPr>
                                        <m:t>𝑎</m:t>
                                      </m:r>
                                    </m:sub>
                                  </m:sSub>
                                </m:den>
                              </m:f>
                            </m:e>
                            <m:e>
                              <m:r>
                                <a:rPr lang="en-US" sz="2000" b="0" i="1" smtClean="0">
                                  <a:latin typeface="Cambria Math" panose="02040503050406030204" pitchFamily="18" charset="0"/>
                                </a:rPr>
                                <m:t>0</m:t>
                              </m:r>
                            </m:e>
                            <m:e>
                              <m:r>
                                <a:rPr lang="en-US" sz="2000" b="0" i="1" smtClean="0">
                                  <a:latin typeface="Cambria Math" panose="02040503050406030204" pitchFamily="18" charset="0"/>
                                </a:rPr>
                                <m:t>0</m:t>
                              </m:r>
                            </m:e>
                          </m:mr>
                          <m:mr>
                            <m:e>
                              <m:r>
                                <a:rPr lang="en-US" sz="2000" b="0" i="1" smtClean="0">
                                  <a:latin typeface="Cambria Math" panose="02040503050406030204" pitchFamily="18" charset="0"/>
                                </a:rPr>
                                <m:t>0</m:t>
                              </m:r>
                            </m:e>
                            <m:e>
                              <m:f>
                                <m:fPr>
                                  <m:ctrlPr>
                                    <a:rPr lang="en-US" sz="2000" i="1">
                                      <a:latin typeface="Cambria Math" panose="02040503050406030204" pitchFamily="18" charset="0"/>
                                    </a:rPr>
                                  </m:ctrlPr>
                                </m:fPr>
                                <m:num>
                                  <m:r>
                                    <a:rPr lang="en-US" sz="2000" i="1">
                                      <a:latin typeface="Cambria Math" panose="02040503050406030204" pitchFamily="18" charset="0"/>
                                    </a:rPr>
                                    <m:t>1</m:t>
                                  </m:r>
                                </m:num>
                                <m:den>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b="0" i="1" smtClean="0">
                                          <a:latin typeface="Cambria Math" panose="02040503050406030204" pitchFamily="18" charset="0"/>
                                        </a:rPr>
                                        <m:t>𝑏</m:t>
                                      </m:r>
                                    </m:sub>
                                  </m:sSub>
                                </m:den>
                              </m:f>
                            </m:e>
                            <m:e>
                              <m:r>
                                <a:rPr lang="en-US" sz="2000" b="0" i="1" smtClean="0">
                                  <a:latin typeface="Cambria Math" panose="02040503050406030204" pitchFamily="18" charset="0"/>
                                </a:rPr>
                                <m:t>0</m:t>
                              </m:r>
                            </m:e>
                          </m:mr>
                          <m:mr>
                            <m:e>
                              <m:r>
                                <a:rPr lang="en-US" sz="2000" b="0" i="1" smtClean="0">
                                  <a:latin typeface="Cambria Math" panose="02040503050406030204" pitchFamily="18" charset="0"/>
                                </a:rPr>
                                <m:t>0</m:t>
                              </m:r>
                            </m:e>
                            <m:e>
                              <m:r>
                                <a:rPr lang="en-US" sz="2000" b="0" i="1" smtClean="0">
                                  <a:latin typeface="Cambria Math" panose="02040503050406030204" pitchFamily="18" charset="0"/>
                                </a:rPr>
                                <m:t>0</m:t>
                              </m:r>
                            </m:e>
                            <m:e>
                              <m:f>
                                <m:fPr>
                                  <m:ctrlPr>
                                    <a:rPr lang="en-US" sz="2000" i="1">
                                      <a:latin typeface="Cambria Math" panose="02040503050406030204" pitchFamily="18" charset="0"/>
                                    </a:rPr>
                                  </m:ctrlPr>
                                </m:fPr>
                                <m:num>
                                  <m:r>
                                    <a:rPr lang="en-US" sz="2000" i="1">
                                      <a:latin typeface="Cambria Math" panose="02040503050406030204" pitchFamily="18" charset="0"/>
                                    </a:rPr>
                                    <m:t>1</m:t>
                                  </m:r>
                                </m:num>
                                <m:den>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b="0" i="1" smtClean="0">
                                          <a:latin typeface="Cambria Math" panose="02040503050406030204" pitchFamily="18" charset="0"/>
                                        </a:rPr>
                                        <m:t>𝑐</m:t>
                                      </m:r>
                                    </m:sub>
                                  </m:sSub>
                                </m:den>
                              </m:f>
                            </m:e>
                          </m:mr>
                        </m:m>
                      </m:e>
                    </m:d>
                  </m:oMath>
                </a14:m>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𝑎</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𝑏</m:t>
                                </m:r>
                              </m:sub>
                            </m:sSub>
                          </m:e>
                          <m:e>
                            <m:sSub>
                              <m:sSubPr>
                                <m:ctrlPr>
                                  <a:rPr lang="en-US" sz="2000" i="1" smtClean="0">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𝑐</m:t>
                                </m:r>
                              </m:sub>
                            </m:sSub>
                          </m:e>
                        </m:eqArr>
                      </m:e>
                    </m:d>
                  </m:oMath>
                </a14:m>
                <a:endParaRPr lang="en-US" sz="2000" dirty="0"/>
              </a:p>
            </p:txBody>
          </p:sp>
        </mc:Choice>
        <mc:Fallback xmlns="">
          <p:sp>
            <p:nvSpPr>
              <p:cNvPr id="14" name="Rectangle 13"/>
              <p:cNvSpPr>
                <a:spLocks noRot="1" noChangeAspect="1" noMove="1" noResize="1" noEditPoints="1" noAdjustHandles="1" noChangeArrowheads="1" noChangeShapeType="1" noTextEdit="1"/>
              </p:cNvSpPr>
              <p:nvPr/>
            </p:nvSpPr>
            <p:spPr>
              <a:xfrm>
                <a:off x="3145186" y="3584683"/>
                <a:ext cx="3418565" cy="1654043"/>
              </a:xfrm>
              <a:prstGeom prst="rect">
                <a:avLst/>
              </a:prstGeom>
              <a:blipFill>
                <a:blip r:embed="rId4"/>
                <a:stretch>
                  <a:fillRect/>
                </a:stretch>
              </a:blipFill>
            </p:spPr>
            <p:txBody>
              <a:bodyPr/>
              <a:lstStyle/>
              <a:p>
                <a:r>
                  <a:rPr lang="en-US">
                    <a:noFill/>
                  </a:rPr>
                  <a:t> </a:t>
                </a:r>
              </a:p>
            </p:txBody>
          </p:sp>
        </mc:Fallback>
      </mc:AlternateContent>
      <p:sp>
        <p:nvSpPr>
          <p:cNvPr id="15" name="TextBox 14"/>
          <p:cNvSpPr txBox="1"/>
          <p:nvPr/>
        </p:nvSpPr>
        <p:spPr>
          <a:xfrm>
            <a:off x="7956651" y="4148587"/>
            <a:ext cx="611065" cy="400110"/>
          </a:xfrm>
          <a:prstGeom prst="rect">
            <a:avLst/>
          </a:prstGeom>
          <a:noFill/>
        </p:spPr>
        <p:txBody>
          <a:bodyPr wrap="none" rtlCol="0">
            <a:spAutoFit/>
          </a:bodyPr>
          <a:lstStyle/>
          <a:p>
            <a:r>
              <a:rPr lang="en-US" sz="2000" dirty="0"/>
              <a:t>(86)</a:t>
            </a:r>
          </a:p>
        </p:txBody>
      </p:sp>
      <p:sp>
        <p:nvSpPr>
          <p:cNvPr id="16" name="Rectangle 15"/>
          <p:cNvSpPr/>
          <p:nvPr/>
        </p:nvSpPr>
        <p:spPr>
          <a:xfrm>
            <a:off x="152400" y="5181600"/>
            <a:ext cx="8936911" cy="400110"/>
          </a:xfrm>
          <a:prstGeom prst="rect">
            <a:avLst/>
          </a:prstGeom>
        </p:spPr>
        <p:txBody>
          <a:bodyPr wrap="square">
            <a:spAutoFit/>
          </a:bodyPr>
          <a:lstStyle/>
          <a:p>
            <a:r>
              <a:rPr lang="en-US" sz="2000" dirty="0">
                <a:solidFill>
                  <a:srgbClr val="000000"/>
                </a:solidFill>
              </a:rPr>
              <a:t>Or</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9" name="Rectangle 18"/>
              <p:cNvSpPr/>
              <p:nvPr/>
            </p:nvSpPr>
            <p:spPr>
              <a:xfrm>
                <a:off x="3242105" y="5657034"/>
                <a:ext cx="3647473" cy="400110"/>
              </a:xfrm>
              <a:prstGeom prst="rect">
                <a:avLst/>
              </a:prstGeom>
            </p:spPr>
            <p:txBody>
              <a:bodyPr wrap="none">
                <a:spAutoFit/>
              </a:bodyPr>
              <a:lstStyle/>
              <a:p>
                <a14:m>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smtClean="0">
                                <a:latin typeface="Cambria Math" panose="02040503050406030204" pitchFamily="18" charset="0"/>
                              </a:rPr>
                              <m:t>𝐼</m:t>
                            </m:r>
                          </m:e>
                          <m:sub>
                            <m:r>
                              <a:rPr lang="en-US" sz="2000" b="0" i="1" smtClean="0">
                                <a:latin typeface="Cambria Math" panose="02040503050406030204" pitchFamily="18" charset="0"/>
                              </a:rPr>
                              <m:t>𝐴𝐵𝐶</m:t>
                            </m:r>
                          </m:sub>
                        </m:sSub>
                      </m:e>
                    </m:d>
                  </m:oMath>
                </a14:m>
                <a:r>
                  <a:rPr lang="en-US" sz="2000" dirty="0"/>
                  <a:t>=[c]</a:t>
                </a:r>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m:t>
                            </m:r>
                            <m:r>
                              <a:rPr lang="en-US" sz="2000" b="0" i="1" smtClean="0">
                                <a:latin typeface="Cambria Math" panose="02040503050406030204" pitchFamily="18" charset="0"/>
                              </a:rPr>
                              <m:t>𝐺</m:t>
                            </m:r>
                          </m:e>
                          <m:sub>
                            <m:r>
                              <a:rPr lang="en-US" sz="2000" i="1">
                                <a:latin typeface="Cambria Math" panose="02040503050406030204" pitchFamily="18" charset="0"/>
                              </a:rPr>
                              <m:t>𝑎𝑏𝑐</m:t>
                            </m:r>
                          </m:sub>
                        </m:sSub>
                      </m:e>
                    </m:d>
                  </m:oMath>
                </a14:m>
                <a:r>
                  <a:rPr lang="en-US" sz="2000" dirty="0"/>
                  <a:t>+[d]</a:t>
                </a:r>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i="1">
                                <a:latin typeface="Cambria Math" panose="02040503050406030204" pitchFamily="18" charset="0"/>
                              </a:rPr>
                              <m:t>𝑎𝑏𝑐</m:t>
                            </m:r>
                          </m:sub>
                        </m:sSub>
                      </m:e>
                    </m:d>
                  </m:oMath>
                </a14:m>
                <a:endParaRPr lang="en-US" sz="2000" dirty="0"/>
              </a:p>
            </p:txBody>
          </p:sp>
        </mc:Choice>
        <mc:Fallback xmlns="">
          <p:sp>
            <p:nvSpPr>
              <p:cNvPr id="19" name="Rectangle 18"/>
              <p:cNvSpPr>
                <a:spLocks noRot="1" noChangeAspect="1" noMove="1" noResize="1" noEditPoints="1" noAdjustHandles="1" noChangeArrowheads="1" noChangeShapeType="1" noTextEdit="1"/>
              </p:cNvSpPr>
              <p:nvPr/>
            </p:nvSpPr>
            <p:spPr>
              <a:xfrm>
                <a:off x="3242105" y="5657034"/>
                <a:ext cx="3647473" cy="400110"/>
              </a:xfrm>
              <a:prstGeom prst="rect">
                <a:avLst/>
              </a:prstGeom>
              <a:blipFill>
                <a:blip r:embed="rId5"/>
                <a:stretch>
                  <a:fillRect t="-9091" b="-25758"/>
                </a:stretch>
              </a:blipFill>
            </p:spPr>
            <p:txBody>
              <a:bodyPr/>
              <a:lstStyle/>
              <a:p>
                <a:r>
                  <a:rPr lang="en-US">
                    <a:noFill/>
                  </a:rPr>
                  <a:t> </a:t>
                </a:r>
              </a:p>
            </p:txBody>
          </p:sp>
        </mc:Fallback>
      </mc:AlternateContent>
      <p:sp>
        <p:nvSpPr>
          <p:cNvPr id="20" name="TextBox 19"/>
          <p:cNvSpPr txBox="1"/>
          <p:nvPr/>
        </p:nvSpPr>
        <p:spPr>
          <a:xfrm>
            <a:off x="7956652" y="5646603"/>
            <a:ext cx="611065" cy="400110"/>
          </a:xfrm>
          <a:prstGeom prst="rect">
            <a:avLst/>
          </a:prstGeom>
          <a:noFill/>
        </p:spPr>
        <p:txBody>
          <a:bodyPr wrap="none" rtlCol="0">
            <a:spAutoFit/>
          </a:bodyPr>
          <a:lstStyle/>
          <a:p>
            <a:r>
              <a:rPr lang="en-US" sz="2000" dirty="0"/>
              <a:t>(87)</a:t>
            </a:r>
          </a:p>
        </p:txBody>
      </p:sp>
      <p:sp>
        <p:nvSpPr>
          <p:cNvPr id="17"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265426140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5214504" cy="584775"/>
          </a:xfrm>
          <a:prstGeom prst="rect">
            <a:avLst/>
          </a:prstGeom>
        </p:spPr>
        <p:txBody>
          <a:bodyPr wrap="none">
            <a:spAutoFit/>
          </a:bodyPr>
          <a:lstStyle/>
          <a:p>
            <a:r>
              <a:rPr lang="en-US" sz="3200" dirty="0">
                <a:solidFill>
                  <a:srgbClr val="C8102E"/>
                </a:solidFill>
                <a:latin typeface="+mj-lt"/>
                <a:ea typeface="+mj-ea"/>
                <a:cs typeface="+mj-cs"/>
              </a:rPr>
              <a:t>Wye-Connected Regulators</a:t>
            </a:r>
          </a:p>
        </p:txBody>
      </p:sp>
      <p:sp>
        <p:nvSpPr>
          <p:cNvPr id="4" name="Slide Number Placeholder 3"/>
          <p:cNvSpPr>
            <a:spLocks noGrp="1"/>
          </p:cNvSpPr>
          <p:nvPr>
            <p:ph type="sldNum" sz="quarter" idx="12"/>
          </p:nvPr>
        </p:nvSpPr>
        <p:spPr/>
        <p:txBody>
          <a:bodyPr/>
          <a:lstStyle/>
          <a:p>
            <a:fld id="{5B7A2384-8C5D-49F6-8259-B9A64ECD4852}" type="slidenum">
              <a:rPr lang="en-US" smtClean="0"/>
              <a:t>74</a:t>
            </a:fld>
            <a:endParaRPr lang="en-US" dirty="0"/>
          </a:p>
        </p:txBody>
      </p:sp>
      <mc:AlternateContent xmlns:mc="http://schemas.openxmlformats.org/markup-compatibility/2006" xmlns:a14="http://schemas.microsoft.com/office/drawing/2010/main">
        <mc:Choice Requires="a14">
          <p:sp>
            <p:nvSpPr>
              <p:cNvPr id="11" name="Rectangle 10"/>
              <p:cNvSpPr/>
              <p:nvPr/>
            </p:nvSpPr>
            <p:spPr>
              <a:xfrm>
                <a:off x="2805956" y="685800"/>
                <a:ext cx="3659976" cy="369332"/>
              </a:xfrm>
              <a:prstGeom prst="rect">
                <a:avLst/>
              </a:prstGeom>
            </p:spPr>
            <p:txBody>
              <a:bodyPr wrap="none">
                <a:spAutoFit/>
              </a:bodyPr>
              <a:lstStyle/>
              <a:p>
                <a14:m>
                  <m:oMath xmlns:m="http://schemas.openxmlformats.org/officeDocument/2006/math">
                    <m:d>
                      <m:dPr>
                        <m:begChr m:val="["/>
                        <m:endChr m:val="]"/>
                        <m:ctrlPr>
                          <a:rPr lang="en-US" sz="180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𝑉𝐿</m:t>
                            </m:r>
                            <m:r>
                              <a:rPr lang="en-US" sz="1800" b="0" i="1" smtClean="0">
                                <a:latin typeface="Cambria Math" panose="02040503050406030204" pitchFamily="18" charset="0"/>
                              </a:rPr>
                              <m:t>𝑁</m:t>
                            </m:r>
                          </m:e>
                          <m:sub>
                            <m:r>
                              <a:rPr lang="en-US" sz="1800" b="0" i="1" smtClean="0">
                                <a:latin typeface="Cambria Math" panose="02040503050406030204" pitchFamily="18" charset="0"/>
                              </a:rPr>
                              <m:t>𝐴𝐵𝐶</m:t>
                            </m:r>
                          </m:sub>
                        </m:sSub>
                      </m:e>
                    </m:d>
                  </m:oMath>
                </a14:m>
                <a:r>
                  <a:rPr lang="en-US" sz="1800" dirty="0"/>
                  <a:t>=[a]</a:t>
                </a:r>
                <a:r>
                  <a:rPr lang="en-US" sz="1800" dirty="0">
                    <a:ea typeface="Cambria Math" panose="02040503050406030204" pitchFamily="18" charset="0"/>
                  </a:rPr>
                  <a:t> </a:t>
                </a:r>
                <a14:m>
                  <m:oMath xmlns:m="http://schemas.openxmlformats.org/officeDocument/2006/math">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𝑉𝐿</m:t>
                            </m:r>
                            <m:r>
                              <a:rPr lang="en-US" sz="1800" b="0" i="1" smtClean="0">
                                <a:latin typeface="Cambria Math" panose="02040503050406030204" pitchFamily="18" charset="0"/>
                              </a:rPr>
                              <m:t>𝑁</m:t>
                            </m:r>
                          </m:e>
                          <m:sub>
                            <m:r>
                              <a:rPr lang="en-US" sz="1800" i="1">
                                <a:latin typeface="Cambria Math" panose="02040503050406030204" pitchFamily="18" charset="0"/>
                              </a:rPr>
                              <m:t>𝑎𝑏𝑐</m:t>
                            </m:r>
                          </m:sub>
                        </m:sSub>
                      </m:e>
                    </m:d>
                  </m:oMath>
                </a14:m>
                <a:r>
                  <a:rPr lang="en-US" sz="1800" dirty="0"/>
                  <a:t>+[b]</a:t>
                </a:r>
                <a:r>
                  <a:rPr lang="en-US" sz="1800" dirty="0">
                    <a:ea typeface="Cambria Math" panose="02040503050406030204" pitchFamily="18" charset="0"/>
                  </a:rPr>
                  <a:t> </a:t>
                </a:r>
                <a14:m>
                  <m:oMath xmlns:m="http://schemas.openxmlformats.org/officeDocument/2006/math">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𝐼</m:t>
                            </m:r>
                          </m:e>
                          <m:sub>
                            <m:r>
                              <a:rPr lang="en-US" sz="1800" i="1">
                                <a:latin typeface="Cambria Math" panose="02040503050406030204" pitchFamily="18" charset="0"/>
                              </a:rPr>
                              <m:t>𝑎𝑏𝑐</m:t>
                            </m:r>
                          </m:sub>
                        </m:sSub>
                      </m:e>
                    </m:d>
                  </m:oMath>
                </a14:m>
                <a:endParaRPr lang="en-US" sz="1800" dirty="0"/>
              </a:p>
            </p:txBody>
          </p:sp>
        </mc:Choice>
        <mc:Fallback xmlns="">
          <p:sp>
            <p:nvSpPr>
              <p:cNvPr id="11" name="Rectangle 10"/>
              <p:cNvSpPr>
                <a:spLocks noRot="1" noChangeAspect="1" noMove="1" noResize="1" noEditPoints="1" noAdjustHandles="1" noChangeArrowheads="1" noChangeShapeType="1" noTextEdit="1"/>
              </p:cNvSpPr>
              <p:nvPr/>
            </p:nvSpPr>
            <p:spPr>
              <a:xfrm>
                <a:off x="2805956" y="685800"/>
                <a:ext cx="3659976" cy="369332"/>
              </a:xfrm>
              <a:prstGeom prst="rect">
                <a:avLst/>
              </a:prstGeom>
              <a:blipFill>
                <a:blip r:embed="rId2"/>
                <a:stretch>
                  <a:fillRect t="-10000" b="-25000"/>
                </a:stretch>
              </a:blipFill>
            </p:spPr>
            <p:txBody>
              <a:bodyPr/>
              <a:lstStyle/>
              <a:p>
                <a:r>
                  <a:rPr lang="en-US">
                    <a:noFill/>
                  </a:rPr>
                  <a:t> </a:t>
                </a:r>
              </a:p>
            </p:txBody>
          </p:sp>
        </mc:Fallback>
      </mc:AlternateContent>
      <p:sp>
        <p:nvSpPr>
          <p:cNvPr id="12" name="TextBox 11"/>
          <p:cNvSpPr txBox="1"/>
          <p:nvPr/>
        </p:nvSpPr>
        <p:spPr>
          <a:xfrm>
            <a:off x="7790808" y="609600"/>
            <a:ext cx="611065" cy="400110"/>
          </a:xfrm>
          <a:prstGeom prst="rect">
            <a:avLst/>
          </a:prstGeom>
          <a:noFill/>
        </p:spPr>
        <p:txBody>
          <a:bodyPr wrap="none" rtlCol="0">
            <a:spAutoFit/>
          </a:bodyPr>
          <a:lstStyle/>
          <a:p>
            <a:r>
              <a:rPr lang="en-US" sz="2000" dirty="0"/>
              <a:t>(85)</a:t>
            </a:r>
          </a:p>
        </p:txBody>
      </p:sp>
      <mc:AlternateContent xmlns:mc="http://schemas.openxmlformats.org/markup-compatibility/2006" xmlns:a14="http://schemas.microsoft.com/office/drawing/2010/main">
        <mc:Choice Requires="a14">
          <p:sp>
            <p:nvSpPr>
              <p:cNvPr id="19" name="Rectangle 18"/>
              <p:cNvSpPr/>
              <p:nvPr/>
            </p:nvSpPr>
            <p:spPr>
              <a:xfrm>
                <a:off x="3048000" y="1066800"/>
                <a:ext cx="3307765" cy="369332"/>
              </a:xfrm>
              <a:prstGeom prst="rect">
                <a:avLst/>
              </a:prstGeom>
            </p:spPr>
            <p:txBody>
              <a:bodyPr wrap="none">
                <a:spAutoFit/>
              </a:bodyPr>
              <a:lstStyle/>
              <a:p>
                <a14:m>
                  <m:oMath xmlns:m="http://schemas.openxmlformats.org/officeDocument/2006/math">
                    <m:d>
                      <m:dPr>
                        <m:begChr m:val="["/>
                        <m:endChr m:val="]"/>
                        <m:ctrlPr>
                          <a:rPr lang="en-US" sz="180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i="1" smtClean="0">
                                <a:latin typeface="Cambria Math" panose="02040503050406030204" pitchFamily="18" charset="0"/>
                              </a:rPr>
                              <m:t>𝐼</m:t>
                            </m:r>
                          </m:e>
                          <m:sub>
                            <m:r>
                              <a:rPr lang="en-US" sz="1800" b="0" i="1" smtClean="0">
                                <a:latin typeface="Cambria Math" panose="02040503050406030204" pitchFamily="18" charset="0"/>
                              </a:rPr>
                              <m:t>𝐴𝐵𝐶</m:t>
                            </m:r>
                          </m:sub>
                        </m:sSub>
                      </m:e>
                    </m:d>
                  </m:oMath>
                </a14:m>
                <a:r>
                  <a:rPr lang="en-US" sz="1800" dirty="0"/>
                  <a:t>=[c]</a:t>
                </a:r>
                <a:r>
                  <a:rPr lang="en-US" sz="1800" dirty="0">
                    <a:ea typeface="Cambria Math" panose="02040503050406030204" pitchFamily="18" charset="0"/>
                  </a:rPr>
                  <a:t> </a:t>
                </a:r>
                <a14:m>
                  <m:oMath xmlns:m="http://schemas.openxmlformats.org/officeDocument/2006/math">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𝑉𝐿</m:t>
                            </m:r>
                            <m:r>
                              <a:rPr lang="en-US" sz="1800" b="0" i="1" smtClean="0">
                                <a:latin typeface="Cambria Math" panose="02040503050406030204" pitchFamily="18" charset="0"/>
                              </a:rPr>
                              <m:t>𝐺</m:t>
                            </m:r>
                          </m:e>
                          <m:sub>
                            <m:r>
                              <a:rPr lang="en-US" sz="1800" i="1">
                                <a:latin typeface="Cambria Math" panose="02040503050406030204" pitchFamily="18" charset="0"/>
                              </a:rPr>
                              <m:t>𝑎𝑏𝑐</m:t>
                            </m:r>
                          </m:sub>
                        </m:sSub>
                      </m:e>
                    </m:d>
                  </m:oMath>
                </a14:m>
                <a:r>
                  <a:rPr lang="en-US" sz="1800" dirty="0"/>
                  <a:t>+[d]</a:t>
                </a:r>
                <a:r>
                  <a:rPr lang="en-US" sz="1800" dirty="0">
                    <a:ea typeface="Cambria Math" panose="02040503050406030204" pitchFamily="18" charset="0"/>
                  </a:rPr>
                  <a:t> </a:t>
                </a:r>
                <a14:m>
                  <m:oMath xmlns:m="http://schemas.openxmlformats.org/officeDocument/2006/math">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𝐼</m:t>
                            </m:r>
                          </m:e>
                          <m:sub>
                            <m:r>
                              <a:rPr lang="en-US" sz="1800" i="1">
                                <a:latin typeface="Cambria Math" panose="02040503050406030204" pitchFamily="18" charset="0"/>
                              </a:rPr>
                              <m:t>𝑎𝑏𝑐</m:t>
                            </m:r>
                          </m:sub>
                        </m:sSub>
                      </m:e>
                    </m:d>
                  </m:oMath>
                </a14:m>
                <a:endParaRPr lang="en-US" sz="1800" dirty="0"/>
              </a:p>
            </p:txBody>
          </p:sp>
        </mc:Choice>
        <mc:Fallback xmlns="">
          <p:sp>
            <p:nvSpPr>
              <p:cNvPr id="19" name="Rectangle 18"/>
              <p:cNvSpPr>
                <a:spLocks noRot="1" noChangeAspect="1" noMove="1" noResize="1" noEditPoints="1" noAdjustHandles="1" noChangeArrowheads="1" noChangeShapeType="1" noTextEdit="1"/>
              </p:cNvSpPr>
              <p:nvPr/>
            </p:nvSpPr>
            <p:spPr>
              <a:xfrm>
                <a:off x="3048000" y="1066800"/>
                <a:ext cx="3307765" cy="369332"/>
              </a:xfrm>
              <a:prstGeom prst="rect">
                <a:avLst/>
              </a:prstGeom>
              <a:blipFill>
                <a:blip r:embed="rId3"/>
                <a:stretch>
                  <a:fillRect t="-8197" b="-24590"/>
                </a:stretch>
              </a:blipFill>
            </p:spPr>
            <p:txBody>
              <a:bodyPr/>
              <a:lstStyle/>
              <a:p>
                <a:r>
                  <a:rPr lang="en-US">
                    <a:noFill/>
                  </a:rPr>
                  <a:t> </a:t>
                </a:r>
              </a:p>
            </p:txBody>
          </p:sp>
        </mc:Fallback>
      </mc:AlternateContent>
      <p:sp>
        <p:nvSpPr>
          <p:cNvPr id="20" name="TextBox 19"/>
          <p:cNvSpPr txBox="1"/>
          <p:nvPr/>
        </p:nvSpPr>
        <p:spPr>
          <a:xfrm>
            <a:off x="7822231" y="990600"/>
            <a:ext cx="611065" cy="400110"/>
          </a:xfrm>
          <a:prstGeom prst="rect">
            <a:avLst/>
          </a:prstGeom>
          <a:noFill/>
        </p:spPr>
        <p:txBody>
          <a:bodyPr wrap="none" rtlCol="0">
            <a:spAutoFit/>
          </a:bodyPr>
          <a:lstStyle/>
          <a:p>
            <a:r>
              <a:rPr lang="en-US" sz="2000" dirty="0"/>
              <a:t>(87)</a:t>
            </a:r>
          </a:p>
        </p:txBody>
      </p:sp>
      <p:sp>
        <p:nvSpPr>
          <p:cNvPr id="2" name="Rectangle 1"/>
          <p:cNvSpPr/>
          <p:nvPr/>
        </p:nvSpPr>
        <p:spPr>
          <a:xfrm>
            <a:off x="36786" y="1447800"/>
            <a:ext cx="9107214" cy="1323439"/>
          </a:xfrm>
          <a:prstGeom prst="rect">
            <a:avLst/>
          </a:prstGeom>
        </p:spPr>
        <p:txBody>
          <a:bodyPr wrap="square">
            <a:spAutoFit/>
          </a:bodyPr>
          <a:lstStyle/>
          <a:p>
            <a:pPr algn="just"/>
            <a:r>
              <a:rPr lang="en-US" sz="2000" dirty="0">
                <a:solidFill>
                  <a:srgbClr val="000000"/>
                </a:solidFill>
              </a:rPr>
              <a:t>Equations (85) and (87) are of the same form as the generalized equations that were developed for the three-phase line segment of Chapter 6. For a three-phase wye-connected step-voltage regulator, neglecting the series impedance and shunt admittance, the forward and backward sweep matrices are therefore defined as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7" name="Rectangle 16"/>
              <p:cNvSpPr/>
              <p:nvPr/>
            </p:nvSpPr>
            <p:spPr>
              <a:xfrm>
                <a:off x="609600" y="3055245"/>
                <a:ext cx="2678875" cy="972702"/>
              </a:xfrm>
              <a:prstGeom prst="rect">
                <a:avLst/>
              </a:prstGeom>
            </p:spPr>
            <p:txBody>
              <a:bodyPr wrap="none">
                <a:spAutoFit/>
              </a:bodyPr>
              <a:lstStyle/>
              <a:p>
                <a14:m>
                  <m:oMath xmlns:m="http://schemas.openxmlformats.org/officeDocument/2006/math">
                    <m:d>
                      <m:dPr>
                        <m:begChr m:val="["/>
                        <m:endChr m:val="]"/>
                        <m:ctrlPr>
                          <a:rPr lang="en-US" sz="1800" i="1" smtClean="0">
                            <a:latin typeface="Cambria Math" panose="02040503050406030204" pitchFamily="18" charset="0"/>
                          </a:rPr>
                        </m:ctrlPr>
                      </m:dPr>
                      <m:e>
                        <m:r>
                          <a:rPr lang="en-US" sz="1800" i="1" smtClean="0">
                            <a:latin typeface="Cambria Math" panose="02040503050406030204" pitchFamily="18" charset="0"/>
                          </a:rPr>
                          <m:t>𝑎</m:t>
                        </m:r>
                      </m:e>
                    </m:d>
                  </m:oMath>
                </a14:m>
                <a:r>
                  <a:rPr lang="en-US" sz="1800" dirty="0"/>
                  <a:t> </a:t>
                </a:r>
                <a14:m>
                  <m:oMath xmlns:m="http://schemas.openxmlformats.org/officeDocument/2006/math">
                    <m:r>
                      <a:rPr lang="en-US" sz="1800" i="1">
                        <a:latin typeface="Cambria Math" panose="02040503050406030204" pitchFamily="18" charset="0"/>
                      </a:rPr>
                      <m:t>=</m:t>
                    </m:r>
                    <m:d>
                      <m:dPr>
                        <m:begChr m:val="["/>
                        <m:endChr m:val="]"/>
                        <m:ctrlPr>
                          <a:rPr lang="en-US" sz="1800" i="1">
                            <a:latin typeface="Cambria Math" panose="02040503050406030204" pitchFamily="18" charset="0"/>
                          </a:rPr>
                        </m:ctrlPr>
                      </m:dPr>
                      <m:e>
                        <m:m>
                          <m:mPr>
                            <m:plcHide m:val="on"/>
                            <m:mcs>
                              <m:mc>
                                <m:mcPr>
                                  <m:count m:val="3"/>
                                  <m:mcJc m:val="center"/>
                                </m:mcPr>
                              </m:mc>
                            </m:mcs>
                            <m:ctrlPr>
                              <a:rPr lang="en-US" sz="1800" i="1">
                                <a:latin typeface="Cambria Math" panose="02040503050406030204" pitchFamily="18" charset="0"/>
                              </a:rPr>
                            </m:ctrlPr>
                          </m:mPr>
                          <m:m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𝑎</m:t>
                                  </m:r>
                                </m:e>
                                <m:sub>
                                  <m:r>
                                    <a:rPr lang="en-US" sz="1800" b="0" i="1" smtClean="0">
                                      <a:latin typeface="Cambria Math" panose="02040503050406030204" pitchFamily="18" charset="0"/>
                                    </a:rPr>
                                    <m:t>𝑅</m:t>
                                  </m:r>
                                  <m:r>
                                    <a:rPr lang="en-US" sz="1800" b="0" i="1" smtClean="0">
                                      <a:latin typeface="Cambria Math" panose="02040503050406030204" pitchFamily="18" charset="0"/>
                                    </a:rPr>
                                    <m:t>_</m:t>
                                  </m:r>
                                  <m:r>
                                    <a:rPr lang="en-US" sz="1800" b="0" i="1" smtClean="0">
                                      <a:latin typeface="Cambria Math" panose="02040503050406030204" pitchFamily="18" charset="0"/>
                                    </a:rPr>
                                    <m:t>𝑎</m:t>
                                  </m:r>
                                </m:sub>
                              </m:sSub>
                            </m:e>
                            <m:e>
                              <m:r>
                                <a:rPr lang="en-US" sz="1800" b="0" i="1" smtClean="0">
                                  <a:latin typeface="Cambria Math" panose="02040503050406030204" pitchFamily="18" charset="0"/>
                                </a:rPr>
                                <m:t>0</m:t>
                              </m:r>
                            </m:e>
                            <m:e>
                              <m:r>
                                <a:rPr lang="en-US" sz="1800" b="0" i="1" smtClean="0">
                                  <a:latin typeface="Cambria Math" panose="02040503050406030204" pitchFamily="18" charset="0"/>
                                </a:rPr>
                                <m:t>0</m:t>
                              </m:r>
                            </m:e>
                          </m:mr>
                          <m:mr>
                            <m:e>
                              <m:r>
                                <a:rPr lang="en-US" sz="1800" b="0" i="1" smtClean="0">
                                  <a:latin typeface="Cambria Math" panose="02040503050406030204" pitchFamily="18" charset="0"/>
                                </a:rPr>
                                <m:t>0</m:t>
                              </m:r>
                            </m:e>
                            <m:e>
                              <m:sSub>
                                <m:sSubPr>
                                  <m:ctrlPr>
                                    <a:rPr lang="en-US" sz="1800" i="1" smtClean="0">
                                      <a:latin typeface="Cambria Math" panose="02040503050406030204" pitchFamily="18" charset="0"/>
                                    </a:rPr>
                                  </m:ctrlPr>
                                </m:sSubPr>
                                <m:e>
                                  <m:r>
                                    <a:rPr lang="en-US" sz="1800" i="1">
                                      <a:latin typeface="Cambria Math" panose="02040503050406030204" pitchFamily="18" charset="0"/>
                                    </a:rPr>
                                    <m:t>𝑎</m:t>
                                  </m:r>
                                </m:e>
                                <m:sub>
                                  <m:r>
                                    <a:rPr lang="en-US" sz="1800" i="1">
                                      <a:latin typeface="Cambria Math" panose="02040503050406030204" pitchFamily="18" charset="0"/>
                                    </a:rPr>
                                    <m:t>𝑅</m:t>
                                  </m:r>
                                  <m:r>
                                    <a:rPr lang="en-US" sz="1800" i="1">
                                      <a:latin typeface="Cambria Math" panose="02040503050406030204" pitchFamily="18" charset="0"/>
                                    </a:rPr>
                                    <m:t>_</m:t>
                                  </m:r>
                                  <m:r>
                                    <a:rPr lang="en-US" sz="1800" b="0" i="1" smtClean="0">
                                      <a:latin typeface="Cambria Math" panose="02040503050406030204" pitchFamily="18" charset="0"/>
                                    </a:rPr>
                                    <m:t>𝑏</m:t>
                                  </m:r>
                                </m:sub>
                              </m:sSub>
                            </m:e>
                            <m:e>
                              <m:r>
                                <a:rPr lang="en-US" sz="1800" b="0" i="1" smtClean="0">
                                  <a:latin typeface="Cambria Math" panose="02040503050406030204" pitchFamily="18" charset="0"/>
                                </a:rPr>
                                <m:t>0</m:t>
                              </m:r>
                            </m:e>
                          </m:mr>
                          <m:mr>
                            <m:e>
                              <m:r>
                                <a:rPr lang="en-US" sz="1800" b="0" i="1" smtClean="0">
                                  <a:latin typeface="Cambria Math" panose="02040503050406030204" pitchFamily="18" charset="0"/>
                                </a:rPr>
                                <m:t>0</m:t>
                              </m:r>
                            </m:e>
                            <m:e>
                              <m:r>
                                <a:rPr lang="en-US" sz="1800" b="0" i="1" smtClean="0">
                                  <a:latin typeface="Cambria Math" panose="02040503050406030204" pitchFamily="18" charset="0"/>
                                </a:rPr>
                                <m:t>0</m:t>
                              </m:r>
                            </m:e>
                            <m:e>
                              <m:sSub>
                                <m:sSubPr>
                                  <m:ctrlPr>
                                    <a:rPr lang="en-US" sz="1800" i="1">
                                      <a:latin typeface="Cambria Math" panose="02040503050406030204" pitchFamily="18" charset="0"/>
                                    </a:rPr>
                                  </m:ctrlPr>
                                </m:sSubPr>
                                <m:e>
                                  <m:r>
                                    <a:rPr lang="en-US" sz="1800" i="1">
                                      <a:latin typeface="Cambria Math" panose="02040503050406030204" pitchFamily="18" charset="0"/>
                                    </a:rPr>
                                    <m:t>𝑎</m:t>
                                  </m:r>
                                </m:e>
                                <m:sub>
                                  <m:r>
                                    <a:rPr lang="en-US" sz="1800" i="1">
                                      <a:latin typeface="Cambria Math" panose="02040503050406030204" pitchFamily="18" charset="0"/>
                                    </a:rPr>
                                    <m:t>𝑅</m:t>
                                  </m:r>
                                  <m:r>
                                    <a:rPr lang="en-US" sz="1800" i="1">
                                      <a:latin typeface="Cambria Math" panose="02040503050406030204" pitchFamily="18" charset="0"/>
                                    </a:rPr>
                                    <m:t>_</m:t>
                                  </m:r>
                                  <m:r>
                                    <a:rPr lang="en-US" sz="1800" b="0" i="1" smtClean="0">
                                      <a:latin typeface="Cambria Math" panose="02040503050406030204" pitchFamily="18" charset="0"/>
                                    </a:rPr>
                                    <m:t>𝑐</m:t>
                                  </m:r>
                                </m:sub>
                              </m:sSub>
                            </m:e>
                          </m:mr>
                        </m:m>
                      </m:e>
                    </m:d>
                  </m:oMath>
                </a14:m>
                <a:endParaRPr lang="en-US" sz="1800" dirty="0"/>
              </a:p>
            </p:txBody>
          </p:sp>
        </mc:Choice>
        <mc:Fallback xmlns="">
          <p:sp>
            <p:nvSpPr>
              <p:cNvPr id="17" name="Rectangle 16"/>
              <p:cNvSpPr>
                <a:spLocks noRot="1" noChangeAspect="1" noMove="1" noResize="1" noEditPoints="1" noAdjustHandles="1" noChangeArrowheads="1" noChangeShapeType="1" noTextEdit="1"/>
              </p:cNvSpPr>
              <p:nvPr/>
            </p:nvSpPr>
            <p:spPr>
              <a:xfrm>
                <a:off x="609600" y="3055245"/>
                <a:ext cx="2678875" cy="972702"/>
              </a:xfrm>
              <a:prstGeom prst="rect">
                <a:avLst/>
              </a:prstGeom>
              <a:blipFill>
                <a:blip r:embed="rId4"/>
                <a:stretch>
                  <a:fillRect/>
                </a:stretch>
              </a:blipFill>
            </p:spPr>
            <p:txBody>
              <a:bodyPr/>
              <a:lstStyle/>
              <a:p>
                <a:r>
                  <a:rPr lang="en-US">
                    <a:noFill/>
                  </a:rPr>
                  <a:t> </a:t>
                </a:r>
              </a:p>
            </p:txBody>
          </p:sp>
        </mc:Fallback>
      </mc:AlternateContent>
      <p:sp>
        <p:nvSpPr>
          <p:cNvPr id="18" name="TextBox 17"/>
          <p:cNvSpPr txBox="1"/>
          <p:nvPr/>
        </p:nvSpPr>
        <p:spPr>
          <a:xfrm>
            <a:off x="3657600" y="3276600"/>
            <a:ext cx="559769" cy="369332"/>
          </a:xfrm>
          <a:prstGeom prst="rect">
            <a:avLst/>
          </a:prstGeom>
          <a:noFill/>
        </p:spPr>
        <p:txBody>
          <a:bodyPr wrap="none" rtlCol="0">
            <a:spAutoFit/>
          </a:bodyPr>
          <a:lstStyle/>
          <a:p>
            <a:r>
              <a:rPr lang="en-US" dirty="0"/>
              <a:t>(88)</a:t>
            </a:r>
          </a:p>
        </p:txBody>
      </p:sp>
      <mc:AlternateContent xmlns:mc="http://schemas.openxmlformats.org/markup-compatibility/2006" xmlns:a14="http://schemas.microsoft.com/office/drawing/2010/main">
        <mc:Choice Requires="a14">
          <p:sp>
            <p:nvSpPr>
              <p:cNvPr id="21" name="Rectangle 20"/>
              <p:cNvSpPr/>
              <p:nvPr/>
            </p:nvSpPr>
            <p:spPr>
              <a:xfrm>
                <a:off x="987259" y="4200300"/>
                <a:ext cx="1801840" cy="824906"/>
              </a:xfrm>
              <a:prstGeom prst="rect">
                <a:avLst/>
              </a:prstGeom>
            </p:spPr>
            <p:txBody>
              <a:bodyPr wrap="none">
                <a:spAutoFit/>
              </a:bodyPr>
              <a:lstStyle/>
              <a:p>
                <a14:m>
                  <m:oMath xmlns:m="http://schemas.openxmlformats.org/officeDocument/2006/math">
                    <m:d>
                      <m:dPr>
                        <m:begChr m:val="["/>
                        <m:endChr m:val="]"/>
                        <m:ctrlPr>
                          <a:rPr lang="en-US" sz="1800" i="1" smtClean="0">
                            <a:latin typeface="Cambria Math" panose="02040503050406030204" pitchFamily="18" charset="0"/>
                          </a:rPr>
                        </m:ctrlPr>
                      </m:dPr>
                      <m:e>
                        <m:r>
                          <a:rPr lang="en-US" sz="1800" b="0" i="1" smtClean="0">
                            <a:latin typeface="Cambria Math" panose="02040503050406030204" pitchFamily="18" charset="0"/>
                          </a:rPr>
                          <m:t>𝑏</m:t>
                        </m:r>
                      </m:e>
                    </m:d>
                  </m:oMath>
                </a14:m>
                <a:r>
                  <a:rPr lang="en-US" sz="1800" dirty="0"/>
                  <a:t> </a:t>
                </a:r>
                <a14:m>
                  <m:oMath xmlns:m="http://schemas.openxmlformats.org/officeDocument/2006/math">
                    <m:r>
                      <a:rPr lang="en-US" sz="1800" i="1">
                        <a:latin typeface="Cambria Math" panose="02040503050406030204" pitchFamily="18" charset="0"/>
                      </a:rPr>
                      <m:t>=</m:t>
                    </m:r>
                    <m:d>
                      <m:dPr>
                        <m:begChr m:val="["/>
                        <m:endChr m:val="]"/>
                        <m:ctrlPr>
                          <a:rPr lang="en-US" sz="1800" i="1">
                            <a:latin typeface="Cambria Math" panose="02040503050406030204" pitchFamily="18" charset="0"/>
                          </a:rPr>
                        </m:ctrlPr>
                      </m:dPr>
                      <m:e>
                        <m:m>
                          <m:mPr>
                            <m:plcHide m:val="on"/>
                            <m:mcs>
                              <m:mc>
                                <m:mcPr>
                                  <m:count m:val="3"/>
                                  <m:mcJc m:val="center"/>
                                </m:mcPr>
                              </m:mc>
                            </m:mcs>
                            <m:ctrlPr>
                              <a:rPr lang="en-US" sz="1800" i="1">
                                <a:latin typeface="Cambria Math" panose="02040503050406030204" pitchFamily="18" charset="0"/>
                              </a:rPr>
                            </m:ctrlPr>
                          </m:mPr>
                          <m:mr>
                            <m:e>
                              <m:r>
                                <a:rPr lang="en-US" sz="1800" i="1" smtClean="0">
                                  <a:latin typeface="Cambria Math" panose="02040503050406030204" pitchFamily="18" charset="0"/>
                                </a:rPr>
                                <m:t>0</m:t>
                              </m:r>
                            </m:e>
                            <m:e>
                              <m:r>
                                <a:rPr lang="en-US" sz="1800" b="0" i="1" smtClean="0">
                                  <a:latin typeface="Cambria Math" panose="02040503050406030204" pitchFamily="18" charset="0"/>
                                </a:rPr>
                                <m:t>0</m:t>
                              </m:r>
                            </m:e>
                            <m:e>
                              <m:r>
                                <a:rPr lang="en-US" sz="1800" b="0" i="1" smtClean="0">
                                  <a:latin typeface="Cambria Math" panose="02040503050406030204" pitchFamily="18" charset="0"/>
                                </a:rPr>
                                <m:t>0</m:t>
                              </m:r>
                            </m:e>
                          </m:mr>
                          <m:mr>
                            <m:e>
                              <m:r>
                                <a:rPr lang="en-US" sz="1800" b="0" i="1" smtClean="0">
                                  <a:latin typeface="Cambria Math" panose="02040503050406030204" pitchFamily="18" charset="0"/>
                                </a:rPr>
                                <m:t>0</m:t>
                              </m:r>
                            </m:e>
                            <m:e>
                              <m:r>
                                <a:rPr lang="en-US" sz="1800" i="1" smtClean="0">
                                  <a:latin typeface="Cambria Math" panose="02040503050406030204" pitchFamily="18" charset="0"/>
                                </a:rPr>
                                <m:t>0</m:t>
                              </m:r>
                            </m:e>
                            <m:e>
                              <m:r>
                                <a:rPr lang="en-US" sz="1800" b="0" i="1" smtClean="0">
                                  <a:latin typeface="Cambria Math" panose="02040503050406030204" pitchFamily="18" charset="0"/>
                                </a:rPr>
                                <m:t>0</m:t>
                              </m:r>
                            </m:e>
                          </m:mr>
                          <m:mr>
                            <m:e>
                              <m:r>
                                <a:rPr lang="en-US" sz="1800" b="0" i="1" smtClean="0">
                                  <a:latin typeface="Cambria Math" panose="02040503050406030204" pitchFamily="18" charset="0"/>
                                </a:rPr>
                                <m:t>0</m:t>
                              </m:r>
                            </m:e>
                            <m:e>
                              <m:r>
                                <a:rPr lang="en-US" sz="1800" b="0" i="1" smtClean="0">
                                  <a:latin typeface="Cambria Math" panose="02040503050406030204" pitchFamily="18" charset="0"/>
                                </a:rPr>
                                <m:t>0</m:t>
                              </m:r>
                            </m:e>
                            <m:e>
                              <m:r>
                                <a:rPr lang="en-US" sz="1800" i="1" smtClean="0">
                                  <a:latin typeface="Cambria Math" panose="02040503050406030204" pitchFamily="18" charset="0"/>
                                </a:rPr>
                                <m:t>0</m:t>
                              </m:r>
                            </m:e>
                          </m:mr>
                        </m:m>
                      </m:e>
                    </m:d>
                  </m:oMath>
                </a14:m>
                <a:endParaRPr lang="en-US" sz="1800" dirty="0"/>
              </a:p>
            </p:txBody>
          </p:sp>
        </mc:Choice>
        <mc:Fallback xmlns="">
          <p:sp>
            <p:nvSpPr>
              <p:cNvPr id="21" name="Rectangle 20"/>
              <p:cNvSpPr>
                <a:spLocks noRot="1" noChangeAspect="1" noMove="1" noResize="1" noEditPoints="1" noAdjustHandles="1" noChangeArrowheads="1" noChangeShapeType="1" noTextEdit="1"/>
              </p:cNvSpPr>
              <p:nvPr/>
            </p:nvSpPr>
            <p:spPr>
              <a:xfrm>
                <a:off x="987259" y="4200300"/>
                <a:ext cx="1801840" cy="824906"/>
              </a:xfrm>
              <a:prstGeom prst="rect">
                <a:avLst/>
              </a:prstGeom>
              <a:blipFill>
                <a:blip r:embed="rId5"/>
                <a:stretch>
                  <a:fillRect/>
                </a:stretch>
              </a:blipFill>
            </p:spPr>
            <p:txBody>
              <a:bodyPr/>
              <a:lstStyle/>
              <a:p>
                <a:r>
                  <a:rPr lang="en-US">
                    <a:noFill/>
                  </a:rPr>
                  <a:t> </a:t>
                </a:r>
              </a:p>
            </p:txBody>
          </p:sp>
        </mc:Fallback>
      </mc:AlternateContent>
      <p:sp>
        <p:nvSpPr>
          <p:cNvPr id="22" name="TextBox 21"/>
          <p:cNvSpPr txBox="1"/>
          <p:nvPr/>
        </p:nvSpPr>
        <p:spPr>
          <a:xfrm>
            <a:off x="3657599" y="4352700"/>
            <a:ext cx="559769" cy="369332"/>
          </a:xfrm>
          <a:prstGeom prst="rect">
            <a:avLst/>
          </a:prstGeom>
          <a:noFill/>
        </p:spPr>
        <p:txBody>
          <a:bodyPr wrap="none" rtlCol="0">
            <a:spAutoFit/>
          </a:bodyPr>
          <a:lstStyle/>
          <a:p>
            <a:r>
              <a:rPr lang="en-US" dirty="0"/>
              <a:t>(89)</a:t>
            </a:r>
          </a:p>
        </p:txBody>
      </p:sp>
      <mc:AlternateContent xmlns:mc="http://schemas.openxmlformats.org/markup-compatibility/2006" xmlns:a14="http://schemas.microsoft.com/office/drawing/2010/main">
        <mc:Choice Requires="a14">
          <p:sp>
            <p:nvSpPr>
              <p:cNvPr id="23" name="Rectangle 22"/>
              <p:cNvSpPr/>
              <p:nvPr/>
            </p:nvSpPr>
            <p:spPr>
              <a:xfrm>
                <a:off x="1008926" y="5304003"/>
                <a:ext cx="1784848" cy="824906"/>
              </a:xfrm>
              <a:prstGeom prst="rect">
                <a:avLst/>
              </a:prstGeom>
            </p:spPr>
            <p:txBody>
              <a:bodyPr wrap="none">
                <a:spAutoFit/>
              </a:bodyPr>
              <a:lstStyle/>
              <a:p>
                <a14:m>
                  <m:oMath xmlns:m="http://schemas.openxmlformats.org/officeDocument/2006/math">
                    <m:d>
                      <m:dPr>
                        <m:begChr m:val="["/>
                        <m:endChr m:val="]"/>
                        <m:ctrlPr>
                          <a:rPr lang="en-US" sz="1800" i="1" smtClean="0">
                            <a:latin typeface="Cambria Math" panose="02040503050406030204" pitchFamily="18" charset="0"/>
                          </a:rPr>
                        </m:ctrlPr>
                      </m:dPr>
                      <m:e>
                        <m:r>
                          <a:rPr lang="en-US" sz="1800" b="0" i="1" smtClean="0">
                            <a:latin typeface="Cambria Math" panose="02040503050406030204" pitchFamily="18" charset="0"/>
                          </a:rPr>
                          <m:t>𝑐</m:t>
                        </m:r>
                      </m:e>
                    </m:d>
                  </m:oMath>
                </a14:m>
                <a:r>
                  <a:rPr lang="en-US" sz="1800" dirty="0"/>
                  <a:t> </a:t>
                </a:r>
                <a14:m>
                  <m:oMath xmlns:m="http://schemas.openxmlformats.org/officeDocument/2006/math">
                    <m:r>
                      <a:rPr lang="en-US" sz="1800" i="1">
                        <a:latin typeface="Cambria Math" panose="02040503050406030204" pitchFamily="18" charset="0"/>
                      </a:rPr>
                      <m:t>=</m:t>
                    </m:r>
                    <m:d>
                      <m:dPr>
                        <m:begChr m:val="["/>
                        <m:endChr m:val="]"/>
                        <m:ctrlPr>
                          <a:rPr lang="en-US" sz="1800" i="1">
                            <a:latin typeface="Cambria Math" panose="02040503050406030204" pitchFamily="18" charset="0"/>
                          </a:rPr>
                        </m:ctrlPr>
                      </m:dPr>
                      <m:e>
                        <m:m>
                          <m:mPr>
                            <m:plcHide m:val="on"/>
                            <m:mcs>
                              <m:mc>
                                <m:mcPr>
                                  <m:count m:val="3"/>
                                  <m:mcJc m:val="center"/>
                                </m:mcPr>
                              </m:mc>
                            </m:mcs>
                            <m:ctrlPr>
                              <a:rPr lang="en-US" sz="1800" i="1">
                                <a:latin typeface="Cambria Math" panose="02040503050406030204" pitchFamily="18" charset="0"/>
                              </a:rPr>
                            </m:ctrlPr>
                          </m:mPr>
                          <m:mr>
                            <m:e>
                              <m:r>
                                <a:rPr lang="en-US" sz="1800" i="1" smtClean="0">
                                  <a:latin typeface="Cambria Math" panose="02040503050406030204" pitchFamily="18" charset="0"/>
                                </a:rPr>
                                <m:t>0</m:t>
                              </m:r>
                            </m:e>
                            <m:e>
                              <m:r>
                                <a:rPr lang="en-US" sz="1800" b="0" i="1" smtClean="0">
                                  <a:latin typeface="Cambria Math" panose="02040503050406030204" pitchFamily="18" charset="0"/>
                                </a:rPr>
                                <m:t>0</m:t>
                              </m:r>
                            </m:e>
                            <m:e>
                              <m:r>
                                <a:rPr lang="en-US" sz="1800" b="0" i="1" smtClean="0">
                                  <a:latin typeface="Cambria Math" panose="02040503050406030204" pitchFamily="18" charset="0"/>
                                </a:rPr>
                                <m:t>0</m:t>
                              </m:r>
                            </m:e>
                          </m:mr>
                          <m:mr>
                            <m:e>
                              <m:r>
                                <a:rPr lang="en-US" sz="1800" b="0" i="1" smtClean="0">
                                  <a:latin typeface="Cambria Math" panose="02040503050406030204" pitchFamily="18" charset="0"/>
                                </a:rPr>
                                <m:t>0</m:t>
                              </m:r>
                            </m:e>
                            <m:e>
                              <m:r>
                                <a:rPr lang="en-US" sz="1800" i="1" smtClean="0">
                                  <a:latin typeface="Cambria Math" panose="02040503050406030204" pitchFamily="18" charset="0"/>
                                </a:rPr>
                                <m:t>0</m:t>
                              </m:r>
                            </m:e>
                            <m:e>
                              <m:r>
                                <a:rPr lang="en-US" sz="1800" b="0" i="1" smtClean="0">
                                  <a:latin typeface="Cambria Math" panose="02040503050406030204" pitchFamily="18" charset="0"/>
                                </a:rPr>
                                <m:t>0</m:t>
                              </m:r>
                            </m:e>
                          </m:mr>
                          <m:mr>
                            <m:e>
                              <m:r>
                                <a:rPr lang="en-US" sz="1800" b="0" i="1" smtClean="0">
                                  <a:latin typeface="Cambria Math" panose="02040503050406030204" pitchFamily="18" charset="0"/>
                                </a:rPr>
                                <m:t>0</m:t>
                              </m:r>
                            </m:e>
                            <m:e>
                              <m:r>
                                <a:rPr lang="en-US" sz="1800" b="0" i="1" smtClean="0">
                                  <a:latin typeface="Cambria Math" panose="02040503050406030204" pitchFamily="18" charset="0"/>
                                </a:rPr>
                                <m:t>0</m:t>
                              </m:r>
                            </m:e>
                            <m:e>
                              <m:r>
                                <a:rPr lang="en-US" sz="1800" i="1" smtClean="0">
                                  <a:latin typeface="Cambria Math" panose="02040503050406030204" pitchFamily="18" charset="0"/>
                                </a:rPr>
                                <m:t>0</m:t>
                              </m:r>
                            </m:e>
                          </m:mr>
                        </m:m>
                      </m:e>
                    </m:d>
                  </m:oMath>
                </a14:m>
                <a:endParaRPr lang="en-US" sz="1800" dirty="0"/>
              </a:p>
            </p:txBody>
          </p:sp>
        </mc:Choice>
        <mc:Fallback xmlns="">
          <p:sp>
            <p:nvSpPr>
              <p:cNvPr id="23" name="Rectangle 22"/>
              <p:cNvSpPr>
                <a:spLocks noRot="1" noChangeAspect="1" noMove="1" noResize="1" noEditPoints="1" noAdjustHandles="1" noChangeArrowheads="1" noChangeShapeType="1" noTextEdit="1"/>
              </p:cNvSpPr>
              <p:nvPr/>
            </p:nvSpPr>
            <p:spPr>
              <a:xfrm>
                <a:off x="1008926" y="5304003"/>
                <a:ext cx="1784848" cy="824906"/>
              </a:xfrm>
              <a:prstGeom prst="rect">
                <a:avLst/>
              </a:prstGeom>
              <a:blipFill>
                <a:blip r:embed="rId6"/>
                <a:stretch>
                  <a:fillRect/>
                </a:stretch>
              </a:blipFill>
            </p:spPr>
            <p:txBody>
              <a:bodyPr/>
              <a:lstStyle/>
              <a:p>
                <a:r>
                  <a:rPr lang="en-US">
                    <a:noFill/>
                  </a:rPr>
                  <a:t> </a:t>
                </a:r>
              </a:p>
            </p:txBody>
          </p:sp>
        </mc:Fallback>
      </mc:AlternateContent>
      <p:sp>
        <p:nvSpPr>
          <p:cNvPr id="24" name="TextBox 23"/>
          <p:cNvSpPr txBox="1"/>
          <p:nvPr/>
        </p:nvSpPr>
        <p:spPr>
          <a:xfrm>
            <a:off x="3657598" y="5437743"/>
            <a:ext cx="559769" cy="369332"/>
          </a:xfrm>
          <a:prstGeom prst="rect">
            <a:avLst/>
          </a:prstGeom>
          <a:noFill/>
        </p:spPr>
        <p:txBody>
          <a:bodyPr wrap="none" rtlCol="0">
            <a:spAutoFit/>
          </a:bodyPr>
          <a:lstStyle/>
          <a:p>
            <a:r>
              <a:rPr lang="en-US" dirty="0"/>
              <a:t>(90)</a:t>
            </a:r>
          </a:p>
        </p:txBody>
      </p:sp>
      <mc:AlternateContent xmlns:mc="http://schemas.openxmlformats.org/markup-compatibility/2006" xmlns:a14="http://schemas.microsoft.com/office/drawing/2010/main">
        <mc:Choice Requires="a14">
          <p:sp>
            <p:nvSpPr>
              <p:cNvPr id="25" name="Rectangle 24"/>
              <p:cNvSpPr/>
              <p:nvPr/>
            </p:nvSpPr>
            <p:spPr>
              <a:xfrm>
                <a:off x="5288408" y="2616761"/>
                <a:ext cx="2456506" cy="1498039"/>
              </a:xfrm>
              <a:prstGeom prst="rect">
                <a:avLst/>
              </a:prstGeom>
            </p:spPr>
            <p:txBody>
              <a:bodyPr wrap="none">
                <a:spAutoFit/>
              </a:bodyPr>
              <a:lstStyle/>
              <a:p>
                <a14:m>
                  <m:oMath xmlns:m="http://schemas.openxmlformats.org/officeDocument/2006/math">
                    <m:d>
                      <m:dPr>
                        <m:begChr m:val="["/>
                        <m:endChr m:val="]"/>
                        <m:ctrlPr>
                          <a:rPr lang="en-US" sz="1800" i="1" smtClean="0">
                            <a:latin typeface="Cambria Math" panose="02040503050406030204" pitchFamily="18" charset="0"/>
                          </a:rPr>
                        </m:ctrlPr>
                      </m:dPr>
                      <m:e>
                        <m:r>
                          <a:rPr lang="en-US" sz="1800" i="1" smtClean="0">
                            <a:latin typeface="Cambria Math" panose="02040503050406030204" pitchFamily="18" charset="0"/>
                          </a:rPr>
                          <m:t>𝑑</m:t>
                        </m:r>
                      </m:e>
                    </m:d>
                  </m:oMath>
                </a14:m>
                <a:r>
                  <a:rPr lang="en-US" sz="1800" dirty="0"/>
                  <a:t> </a:t>
                </a:r>
                <a14:m>
                  <m:oMath xmlns:m="http://schemas.openxmlformats.org/officeDocument/2006/math">
                    <m:r>
                      <a:rPr lang="en-US" sz="1800" i="1">
                        <a:latin typeface="Cambria Math" panose="02040503050406030204" pitchFamily="18" charset="0"/>
                      </a:rPr>
                      <m:t>=</m:t>
                    </m:r>
                    <m:d>
                      <m:dPr>
                        <m:begChr m:val="["/>
                        <m:endChr m:val="]"/>
                        <m:ctrlPr>
                          <a:rPr lang="en-US" sz="1800" i="1">
                            <a:latin typeface="Cambria Math" panose="02040503050406030204" pitchFamily="18" charset="0"/>
                          </a:rPr>
                        </m:ctrlPr>
                      </m:dPr>
                      <m:e>
                        <m:m>
                          <m:mPr>
                            <m:plcHide m:val="on"/>
                            <m:mcs>
                              <m:mc>
                                <m:mcPr>
                                  <m:count m:val="3"/>
                                  <m:mcJc m:val="center"/>
                                </m:mcPr>
                              </m:mc>
                            </m:mcs>
                            <m:ctrlPr>
                              <a:rPr lang="en-US" sz="1800" i="1">
                                <a:latin typeface="Cambria Math" panose="02040503050406030204" pitchFamily="18" charset="0"/>
                              </a:rPr>
                            </m:ctrlPr>
                          </m:mPr>
                          <m:mr>
                            <m:e>
                              <m:f>
                                <m:fPr>
                                  <m:ctrlPr>
                                    <a:rPr lang="en-US" sz="1800" i="1" smtClean="0">
                                      <a:latin typeface="Cambria Math" panose="02040503050406030204" pitchFamily="18" charset="0"/>
                                    </a:rPr>
                                  </m:ctrlPr>
                                </m:fPr>
                                <m:num>
                                  <m:r>
                                    <a:rPr lang="en-US" sz="1800" b="0" i="1" smtClean="0">
                                      <a:latin typeface="Cambria Math" panose="02040503050406030204" pitchFamily="18" charset="0"/>
                                    </a:rPr>
                                    <m:t>1</m:t>
                                  </m:r>
                                </m:num>
                                <m:den>
                                  <m:sSub>
                                    <m:sSubPr>
                                      <m:ctrlPr>
                                        <a:rPr lang="en-US" sz="1800" i="1">
                                          <a:latin typeface="Cambria Math" panose="02040503050406030204" pitchFamily="18" charset="0"/>
                                        </a:rPr>
                                      </m:ctrlPr>
                                    </m:sSubPr>
                                    <m:e>
                                      <m:r>
                                        <a:rPr lang="en-US" sz="1800" i="1">
                                          <a:latin typeface="Cambria Math" panose="02040503050406030204" pitchFamily="18" charset="0"/>
                                        </a:rPr>
                                        <m:t>𝑎</m:t>
                                      </m:r>
                                    </m:e>
                                    <m:sub>
                                      <m:r>
                                        <a:rPr lang="en-US" sz="1800" i="1">
                                          <a:latin typeface="Cambria Math" panose="02040503050406030204" pitchFamily="18" charset="0"/>
                                        </a:rPr>
                                        <m:t>𝑅</m:t>
                                      </m:r>
                                      <m:r>
                                        <a:rPr lang="en-US" sz="1800" i="1">
                                          <a:latin typeface="Cambria Math" panose="02040503050406030204" pitchFamily="18" charset="0"/>
                                        </a:rPr>
                                        <m:t>_</m:t>
                                      </m:r>
                                      <m:r>
                                        <a:rPr lang="en-US" sz="1800" i="1">
                                          <a:latin typeface="Cambria Math" panose="02040503050406030204" pitchFamily="18" charset="0"/>
                                        </a:rPr>
                                        <m:t>𝑎</m:t>
                                      </m:r>
                                    </m:sub>
                                  </m:sSub>
                                </m:den>
                              </m:f>
                            </m:e>
                            <m:e>
                              <m:r>
                                <a:rPr lang="en-US" sz="1800" b="0" i="1" smtClean="0">
                                  <a:latin typeface="Cambria Math" panose="02040503050406030204" pitchFamily="18" charset="0"/>
                                </a:rPr>
                                <m:t>0</m:t>
                              </m:r>
                            </m:e>
                            <m:e>
                              <m:r>
                                <a:rPr lang="en-US" sz="1800" b="0" i="1" smtClean="0">
                                  <a:latin typeface="Cambria Math" panose="02040503050406030204" pitchFamily="18" charset="0"/>
                                </a:rPr>
                                <m:t>0</m:t>
                              </m:r>
                            </m:e>
                          </m:mr>
                          <m:mr>
                            <m:e>
                              <m:r>
                                <a:rPr lang="en-US" sz="1800" b="0" i="1" smtClean="0">
                                  <a:latin typeface="Cambria Math" panose="02040503050406030204" pitchFamily="18" charset="0"/>
                                </a:rPr>
                                <m:t>0</m:t>
                              </m:r>
                            </m:e>
                            <m:e>
                              <m:f>
                                <m:fPr>
                                  <m:ctrlPr>
                                    <a:rPr lang="en-US" sz="1800" i="1">
                                      <a:latin typeface="Cambria Math" panose="02040503050406030204" pitchFamily="18" charset="0"/>
                                    </a:rPr>
                                  </m:ctrlPr>
                                </m:fPr>
                                <m:num>
                                  <m:r>
                                    <a:rPr lang="en-US" sz="1800" i="1">
                                      <a:latin typeface="Cambria Math" panose="02040503050406030204" pitchFamily="18" charset="0"/>
                                    </a:rPr>
                                    <m:t>1</m:t>
                                  </m:r>
                                </m:num>
                                <m:den>
                                  <m:sSub>
                                    <m:sSubPr>
                                      <m:ctrlPr>
                                        <a:rPr lang="en-US" sz="1800" i="1">
                                          <a:latin typeface="Cambria Math" panose="02040503050406030204" pitchFamily="18" charset="0"/>
                                        </a:rPr>
                                      </m:ctrlPr>
                                    </m:sSubPr>
                                    <m:e>
                                      <m:r>
                                        <a:rPr lang="en-US" sz="1800" i="1">
                                          <a:latin typeface="Cambria Math" panose="02040503050406030204" pitchFamily="18" charset="0"/>
                                        </a:rPr>
                                        <m:t>𝑎</m:t>
                                      </m:r>
                                    </m:e>
                                    <m:sub>
                                      <m:r>
                                        <a:rPr lang="en-US" sz="1800" i="1">
                                          <a:latin typeface="Cambria Math" panose="02040503050406030204" pitchFamily="18" charset="0"/>
                                        </a:rPr>
                                        <m:t>𝑅</m:t>
                                      </m:r>
                                      <m:r>
                                        <a:rPr lang="en-US" sz="1800" i="1">
                                          <a:latin typeface="Cambria Math" panose="02040503050406030204" pitchFamily="18" charset="0"/>
                                        </a:rPr>
                                        <m:t>_</m:t>
                                      </m:r>
                                      <m:r>
                                        <a:rPr lang="en-US" sz="1800" b="0" i="1" smtClean="0">
                                          <a:latin typeface="Cambria Math" panose="02040503050406030204" pitchFamily="18" charset="0"/>
                                        </a:rPr>
                                        <m:t>𝑏</m:t>
                                      </m:r>
                                    </m:sub>
                                  </m:sSub>
                                </m:den>
                              </m:f>
                            </m:e>
                            <m:e>
                              <m:r>
                                <a:rPr lang="en-US" sz="1800" b="0" i="1" smtClean="0">
                                  <a:latin typeface="Cambria Math" panose="02040503050406030204" pitchFamily="18" charset="0"/>
                                </a:rPr>
                                <m:t>0</m:t>
                              </m:r>
                            </m:e>
                          </m:mr>
                          <m:mr>
                            <m:e>
                              <m:r>
                                <a:rPr lang="en-US" sz="1800" b="0" i="1" smtClean="0">
                                  <a:latin typeface="Cambria Math" panose="02040503050406030204" pitchFamily="18" charset="0"/>
                                </a:rPr>
                                <m:t>0</m:t>
                              </m:r>
                            </m:e>
                            <m:e>
                              <m:r>
                                <a:rPr lang="en-US" sz="1800" b="0" i="1" smtClean="0">
                                  <a:latin typeface="Cambria Math" panose="02040503050406030204" pitchFamily="18" charset="0"/>
                                </a:rPr>
                                <m:t>0</m:t>
                              </m:r>
                            </m:e>
                            <m:e>
                              <m:f>
                                <m:fPr>
                                  <m:ctrlPr>
                                    <a:rPr lang="en-US" sz="1800" i="1">
                                      <a:latin typeface="Cambria Math" panose="02040503050406030204" pitchFamily="18" charset="0"/>
                                    </a:rPr>
                                  </m:ctrlPr>
                                </m:fPr>
                                <m:num>
                                  <m:r>
                                    <a:rPr lang="en-US" sz="1800" i="1">
                                      <a:latin typeface="Cambria Math" panose="02040503050406030204" pitchFamily="18" charset="0"/>
                                    </a:rPr>
                                    <m:t>1</m:t>
                                  </m:r>
                                </m:num>
                                <m:den>
                                  <m:sSub>
                                    <m:sSubPr>
                                      <m:ctrlPr>
                                        <a:rPr lang="en-US" sz="1800" i="1">
                                          <a:latin typeface="Cambria Math" panose="02040503050406030204" pitchFamily="18" charset="0"/>
                                        </a:rPr>
                                      </m:ctrlPr>
                                    </m:sSubPr>
                                    <m:e>
                                      <m:r>
                                        <a:rPr lang="en-US" sz="1800" i="1">
                                          <a:latin typeface="Cambria Math" panose="02040503050406030204" pitchFamily="18" charset="0"/>
                                        </a:rPr>
                                        <m:t>𝑎</m:t>
                                      </m:r>
                                    </m:e>
                                    <m:sub>
                                      <m:r>
                                        <a:rPr lang="en-US" sz="1800" i="1">
                                          <a:latin typeface="Cambria Math" panose="02040503050406030204" pitchFamily="18" charset="0"/>
                                        </a:rPr>
                                        <m:t>𝑅</m:t>
                                      </m:r>
                                      <m:r>
                                        <a:rPr lang="en-US" sz="1800" i="1">
                                          <a:latin typeface="Cambria Math" panose="02040503050406030204" pitchFamily="18" charset="0"/>
                                        </a:rPr>
                                        <m:t>_</m:t>
                                      </m:r>
                                      <m:r>
                                        <a:rPr lang="en-US" sz="1800" b="0" i="1" smtClean="0">
                                          <a:latin typeface="Cambria Math" panose="02040503050406030204" pitchFamily="18" charset="0"/>
                                        </a:rPr>
                                        <m:t>𝑐</m:t>
                                      </m:r>
                                    </m:sub>
                                  </m:sSub>
                                </m:den>
                              </m:f>
                            </m:e>
                          </m:mr>
                        </m:m>
                      </m:e>
                    </m:d>
                  </m:oMath>
                </a14:m>
                <a:endParaRPr lang="en-US" sz="1800" dirty="0"/>
              </a:p>
            </p:txBody>
          </p:sp>
        </mc:Choice>
        <mc:Fallback xmlns="">
          <p:sp>
            <p:nvSpPr>
              <p:cNvPr id="25" name="Rectangle 24"/>
              <p:cNvSpPr>
                <a:spLocks noRot="1" noChangeAspect="1" noMove="1" noResize="1" noEditPoints="1" noAdjustHandles="1" noChangeArrowheads="1" noChangeShapeType="1" noTextEdit="1"/>
              </p:cNvSpPr>
              <p:nvPr/>
            </p:nvSpPr>
            <p:spPr>
              <a:xfrm>
                <a:off x="5288408" y="2616761"/>
                <a:ext cx="2456506" cy="1498039"/>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5272641" y="3962400"/>
                <a:ext cx="2464264" cy="1498039"/>
              </a:xfrm>
              <a:prstGeom prst="rect">
                <a:avLst/>
              </a:prstGeom>
            </p:spPr>
            <p:txBody>
              <a:bodyPr wrap="none">
                <a:spAutoFit/>
              </a:bodyPr>
              <a:lstStyle/>
              <a:p>
                <a14:m>
                  <m:oMath xmlns:m="http://schemas.openxmlformats.org/officeDocument/2006/math">
                    <m:d>
                      <m:dPr>
                        <m:begChr m:val="["/>
                        <m:endChr m:val="]"/>
                        <m:ctrlPr>
                          <a:rPr lang="en-US" sz="1800" i="1" smtClean="0">
                            <a:latin typeface="Cambria Math" panose="02040503050406030204" pitchFamily="18" charset="0"/>
                          </a:rPr>
                        </m:ctrlPr>
                      </m:dPr>
                      <m:e>
                        <m:r>
                          <a:rPr lang="en-US" sz="1800" b="0" i="1" smtClean="0">
                            <a:latin typeface="Cambria Math" panose="02040503050406030204" pitchFamily="18" charset="0"/>
                          </a:rPr>
                          <m:t>𝐴</m:t>
                        </m:r>
                      </m:e>
                    </m:d>
                  </m:oMath>
                </a14:m>
                <a:r>
                  <a:rPr lang="en-US" sz="1800" dirty="0"/>
                  <a:t> </a:t>
                </a:r>
                <a14:m>
                  <m:oMath xmlns:m="http://schemas.openxmlformats.org/officeDocument/2006/math">
                    <m:r>
                      <a:rPr lang="en-US" sz="1800" i="1">
                        <a:latin typeface="Cambria Math" panose="02040503050406030204" pitchFamily="18" charset="0"/>
                      </a:rPr>
                      <m:t>=</m:t>
                    </m:r>
                    <m:d>
                      <m:dPr>
                        <m:begChr m:val="["/>
                        <m:endChr m:val="]"/>
                        <m:ctrlPr>
                          <a:rPr lang="en-US" sz="1800" i="1">
                            <a:latin typeface="Cambria Math" panose="02040503050406030204" pitchFamily="18" charset="0"/>
                          </a:rPr>
                        </m:ctrlPr>
                      </m:dPr>
                      <m:e>
                        <m:m>
                          <m:mPr>
                            <m:plcHide m:val="on"/>
                            <m:mcs>
                              <m:mc>
                                <m:mcPr>
                                  <m:count m:val="3"/>
                                  <m:mcJc m:val="center"/>
                                </m:mcPr>
                              </m:mc>
                            </m:mcs>
                            <m:ctrlPr>
                              <a:rPr lang="en-US" sz="1800" i="1">
                                <a:latin typeface="Cambria Math" panose="02040503050406030204" pitchFamily="18" charset="0"/>
                              </a:rPr>
                            </m:ctrlPr>
                          </m:mPr>
                          <m:mr>
                            <m:e>
                              <m:f>
                                <m:fPr>
                                  <m:ctrlPr>
                                    <a:rPr lang="en-US" sz="1800" i="1" smtClean="0">
                                      <a:latin typeface="Cambria Math" panose="02040503050406030204" pitchFamily="18" charset="0"/>
                                    </a:rPr>
                                  </m:ctrlPr>
                                </m:fPr>
                                <m:num>
                                  <m:r>
                                    <a:rPr lang="en-US" sz="1800" b="0" i="1" smtClean="0">
                                      <a:latin typeface="Cambria Math" panose="02040503050406030204" pitchFamily="18" charset="0"/>
                                    </a:rPr>
                                    <m:t>1</m:t>
                                  </m:r>
                                </m:num>
                                <m:den>
                                  <m:sSub>
                                    <m:sSubPr>
                                      <m:ctrlPr>
                                        <a:rPr lang="en-US" sz="1800" i="1">
                                          <a:latin typeface="Cambria Math" panose="02040503050406030204" pitchFamily="18" charset="0"/>
                                        </a:rPr>
                                      </m:ctrlPr>
                                    </m:sSubPr>
                                    <m:e>
                                      <m:r>
                                        <a:rPr lang="en-US" sz="1800" i="1">
                                          <a:latin typeface="Cambria Math" panose="02040503050406030204" pitchFamily="18" charset="0"/>
                                        </a:rPr>
                                        <m:t>𝑎</m:t>
                                      </m:r>
                                    </m:e>
                                    <m:sub>
                                      <m:r>
                                        <a:rPr lang="en-US" sz="1800" i="1">
                                          <a:latin typeface="Cambria Math" panose="02040503050406030204" pitchFamily="18" charset="0"/>
                                        </a:rPr>
                                        <m:t>𝑅</m:t>
                                      </m:r>
                                      <m:r>
                                        <a:rPr lang="en-US" sz="1800" i="1">
                                          <a:latin typeface="Cambria Math" panose="02040503050406030204" pitchFamily="18" charset="0"/>
                                        </a:rPr>
                                        <m:t>_</m:t>
                                      </m:r>
                                      <m:r>
                                        <a:rPr lang="en-US" sz="1800" i="1">
                                          <a:latin typeface="Cambria Math" panose="02040503050406030204" pitchFamily="18" charset="0"/>
                                        </a:rPr>
                                        <m:t>𝑎</m:t>
                                      </m:r>
                                    </m:sub>
                                  </m:sSub>
                                </m:den>
                              </m:f>
                            </m:e>
                            <m:e>
                              <m:r>
                                <a:rPr lang="en-US" sz="1800" b="0" i="1" smtClean="0">
                                  <a:latin typeface="Cambria Math" panose="02040503050406030204" pitchFamily="18" charset="0"/>
                                </a:rPr>
                                <m:t>0</m:t>
                              </m:r>
                            </m:e>
                            <m:e>
                              <m:r>
                                <a:rPr lang="en-US" sz="1800" b="0" i="1" smtClean="0">
                                  <a:latin typeface="Cambria Math" panose="02040503050406030204" pitchFamily="18" charset="0"/>
                                </a:rPr>
                                <m:t>0</m:t>
                              </m:r>
                            </m:e>
                          </m:mr>
                          <m:mr>
                            <m:e>
                              <m:r>
                                <a:rPr lang="en-US" sz="1800" b="0" i="1" smtClean="0">
                                  <a:latin typeface="Cambria Math" panose="02040503050406030204" pitchFamily="18" charset="0"/>
                                </a:rPr>
                                <m:t>0</m:t>
                              </m:r>
                            </m:e>
                            <m:e>
                              <m:f>
                                <m:fPr>
                                  <m:ctrlPr>
                                    <a:rPr lang="en-US" sz="1800" i="1">
                                      <a:latin typeface="Cambria Math" panose="02040503050406030204" pitchFamily="18" charset="0"/>
                                    </a:rPr>
                                  </m:ctrlPr>
                                </m:fPr>
                                <m:num>
                                  <m:r>
                                    <a:rPr lang="en-US" sz="1800" i="1">
                                      <a:latin typeface="Cambria Math" panose="02040503050406030204" pitchFamily="18" charset="0"/>
                                    </a:rPr>
                                    <m:t>1</m:t>
                                  </m:r>
                                </m:num>
                                <m:den>
                                  <m:sSub>
                                    <m:sSubPr>
                                      <m:ctrlPr>
                                        <a:rPr lang="en-US" sz="1800" i="1">
                                          <a:latin typeface="Cambria Math" panose="02040503050406030204" pitchFamily="18" charset="0"/>
                                        </a:rPr>
                                      </m:ctrlPr>
                                    </m:sSubPr>
                                    <m:e>
                                      <m:r>
                                        <a:rPr lang="en-US" sz="1800" i="1">
                                          <a:latin typeface="Cambria Math" panose="02040503050406030204" pitchFamily="18" charset="0"/>
                                        </a:rPr>
                                        <m:t>𝑎</m:t>
                                      </m:r>
                                    </m:e>
                                    <m:sub>
                                      <m:r>
                                        <a:rPr lang="en-US" sz="1800" i="1">
                                          <a:latin typeface="Cambria Math" panose="02040503050406030204" pitchFamily="18" charset="0"/>
                                        </a:rPr>
                                        <m:t>𝑅</m:t>
                                      </m:r>
                                      <m:r>
                                        <a:rPr lang="en-US" sz="1800" i="1">
                                          <a:latin typeface="Cambria Math" panose="02040503050406030204" pitchFamily="18" charset="0"/>
                                        </a:rPr>
                                        <m:t>_</m:t>
                                      </m:r>
                                      <m:r>
                                        <a:rPr lang="en-US" sz="1800" b="0" i="1" smtClean="0">
                                          <a:latin typeface="Cambria Math" panose="02040503050406030204" pitchFamily="18" charset="0"/>
                                        </a:rPr>
                                        <m:t>𝑏</m:t>
                                      </m:r>
                                    </m:sub>
                                  </m:sSub>
                                </m:den>
                              </m:f>
                            </m:e>
                            <m:e>
                              <m:r>
                                <a:rPr lang="en-US" sz="1800" b="0" i="1" smtClean="0">
                                  <a:latin typeface="Cambria Math" panose="02040503050406030204" pitchFamily="18" charset="0"/>
                                </a:rPr>
                                <m:t>0</m:t>
                              </m:r>
                            </m:e>
                          </m:mr>
                          <m:mr>
                            <m:e>
                              <m:r>
                                <a:rPr lang="en-US" sz="1800" b="0" i="1" smtClean="0">
                                  <a:latin typeface="Cambria Math" panose="02040503050406030204" pitchFamily="18" charset="0"/>
                                </a:rPr>
                                <m:t>0</m:t>
                              </m:r>
                            </m:e>
                            <m:e>
                              <m:r>
                                <a:rPr lang="en-US" sz="1800" b="0" i="1" smtClean="0">
                                  <a:latin typeface="Cambria Math" panose="02040503050406030204" pitchFamily="18" charset="0"/>
                                </a:rPr>
                                <m:t>0</m:t>
                              </m:r>
                            </m:e>
                            <m:e>
                              <m:f>
                                <m:fPr>
                                  <m:ctrlPr>
                                    <a:rPr lang="en-US" sz="1800" i="1">
                                      <a:latin typeface="Cambria Math" panose="02040503050406030204" pitchFamily="18" charset="0"/>
                                    </a:rPr>
                                  </m:ctrlPr>
                                </m:fPr>
                                <m:num>
                                  <m:r>
                                    <a:rPr lang="en-US" sz="1800" i="1">
                                      <a:latin typeface="Cambria Math" panose="02040503050406030204" pitchFamily="18" charset="0"/>
                                    </a:rPr>
                                    <m:t>1</m:t>
                                  </m:r>
                                </m:num>
                                <m:den>
                                  <m:sSub>
                                    <m:sSubPr>
                                      <m:ctrlPr>
                                        <a:rPr lang="en-US" sz="1800" i="1">
                                          <a:latin typeface="Cambria Math" panose="02040503050406030204" pitchFamily="18" charset="0"/>
                                        </a:rPr>
                                      </m:ctrlPr>
                                    </m:sSubPr>
                                    <m:e>
                                      <m:r>
                                        <a:rPr lang="en-US" sz="1800" i="1">
                                          <a:latin typeface="Cambria Math" panose="02040503050406030204" pitchFamily="18" charset="0"/>
                                        </a:rPr>
                                        <m:t>𝑎</m:t>
                                      </m:r>
                                    </m:e>
                                    <m:sub>
                                      <m:r>
                                        <a:rPr lang="en-US" sz="1800" i="1">
                                          <a:latin typeface="Cambria Math" panose="02040503050406030204" pitchFamily="18" charset="0"/>
                                        </a:rPr>
                                        <m:t>𝑅</m:t>
                                      </m:r>
                                      <m:r>
                                        <a:rPr lang="en-US" sz="1800" i="1">
                                          <a:latin typeface="Cambria Math" panose="02040503050406030204" pitchFamily="18" charset="0"/>
                                        </a:rPr>
                                        <m:t>_</m:t>
                                      </m:r>
                                      <m:r>
                                        <a:rPr lang="en-US" sz="1800" b="0" i="1" smtClean="0">
                                          <a:latin typeface="Cambria Math" panose="02040503050406030204" pitchFamily="18" charset="0"/>
                                        </a:rPr>
                                        <m:t>𝑐</m:t>
                                      </m:r>
                                    </m:sub>
                                  </m:sSub>
                                </m:den>
                              </m:f>
                            </m:e>
                          </m:mr>
                        </m:m>
                      </m:e>
                    </m:d>
                  </m:oMath>
                </a14:m>
                <a:endParaRPr lang="en-US" sz="1800" dirty="0"/>
              </a:p>
            </p:txBody>
          </p:sp>
        </mc:Choice>
        <mc:Fallback xmlns="">
          <p:sp>
            <p:nvSpPr>
              <p:cNvPr id="26" name="Rectangle 25"/>
              <p:cNvSpPr>
                <a:spLocks noRot="1" noChangeAspect="1" noMove="1" noResize="1" noEditPoints="1" noAdjustHandles="1" noChangeArrowheads="1" noChangeShapeType="1" noTextEdit="1"/>
              </p:cNvSpPr>
              <p:nvPr/>
            </p:nvSpPr>
            <p:spPr>
              <a:xfrm>
                <a:off x="5272641" y="3962400"/>
                <a:ext cx="2464264" cy="1498039"/>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5626962" y="5347294"/>
                <a:ext cx="1830245" cy="824906"/>
              </a:xfrm>
              <a:prstGeom prst="rect">
                <a:avLst/>
              </a:prstGeom>
            </p:spPr>
            <p:txBody>
              <a:bodyPr wrap="none">
                <a:spAutoFit/>
              </a:bodyPr>
              <a:lstStyle/>
              <a:p>
                <a14:m>
                  <m:oMath xmlns:m="http://schemas.openxmlformats.org/officeDocument/2006/math">
                    <m:d>
                      <m:dPr>
                        <m:begChr m:val="["/>
                        <m:endChr m:val="]"/>
                        <m:ctrlPr>
                          <a:rPr lang="en-US" sz="1800" i="1" smtClean="0">
                            <a:latin typeface="Cambria Math" panose="02040503050406030204" pitchFamily="18" charset="0"/>
                          </a:rPr>
                        </m:ctrlPr>
                      </m:dPr>
                      <m:e>
                        <m:r>
                          <a:rPr lang="en-US" sz="1800" b="0" i="1" smtClean="0">
                            <a:latin typeface="Cambria Math" panose="02040503050406030204" pitchFamily="18" charset="0"/>
                          </a:rPr>
                          <m:t>𝐵</m:t>
                        </m:r>
                      </m:e>
                    </m:d>
                  </m:oMath>
                </a14:m>
                <a:r>
                  <a:rPr lang="en-US" sz="1800" dirty="0"/>
                  <a:t> </a:t>
                </a:r>
                <a14:m>
                  <m:oMath xmlns:m="http://schemas.openxmlformats.org/officeDocument/2006/math">
                    <m:r>
                      <a:rPr lang="en-US" sz="1800" i="1">
                        <a:latin typeface="Cambria Math" panose="02040503050406030204" pitchFamily="18" charset="0"/>
                      </a:rPr>
                      <m:t>=</m:t>
                    </m:r>
                    <m:d>
                      <m:dPr>
                        <m:begChr m:val="["/>
                        <m:endChr m:val="]"/>
                        <m:ctrlPr>
                          <a:rPr lang="en-US" sz="1800" i="1">
                            <a:latin typeface="Cambria Math" panose="02040503050406030204" pitchFamily="18" charset="0"/>
                          </a:rPr>
                        </m:ctrlPr>
                      </m:dPr>
                      <m:e>
                        <m:m>
                          <m:mPr>
                            <m:plcHide m:val="on"/>
                            <m:mcs>
                              <m:mc>
                                <m:mcPr>
                                  <m:count m:val="3"/>
                                  <m:mcJc m:val="center"/>
                                </m:mcPr>
                              </m:mc>
                            </m:mcs>
                            <m:ctrlPr>
                              <a:rPr lang="en-US" sz="1800" i="1">
                                <a:latin typeface="Cambria Math" panose="02040503050406030204" pitchFamily="18" charset="0"/>
                              </a:rPr>
                            </m:ctrlPr>
                          </m:mPr>
                          <m:mr>
                            <m:e>
                              <m:r>
                                <a:rPr lang="en-US" sz="1800" i="1" smtClean="0">
                                  <a:latin typeface="Cambria Math" panose="02040503050406030204" pitchFamily="18" charset="0"/>
                                </a:rPr>
                                <m:t>0</m:t>
                              </m:r>
                            </m:e>
                            <m:e>
                              <m:r>
                                <a:rPr lang="en-US" sz="1800" b="0" i="1" smtClean="0">
                                  <a:latin typeface="Cambria Math" panose="02040503050406030204" pitchFamily="18" charset="0"/>
                                </a:rPr>
                                <m:t>0</m:t>
                              </m:r>
                            </m:e>
                            <m:e>
                              <m:r>
                                <a:rPr lang="en-US" sz="1800" b="0" i="1" smtClean="0">
                                  <a:latin typeface="Cambria Math" panose="02040503050406030204" pitchFamily="18" charset="0"/>
                                </a:rPr>
                                <m:t>0</m:t>
                              </m:r>
                            </m:e>
                          </m:mr>
                          <m:mr>
                            <m:e>
                              <m:r>
                                <a:rPr lang="en-US" sz="1800" b="0" i="1" smtClean="0">
                                  <a:latin typeface="Cambria Math" panose="02040503050406030204" pitchFamily="18" charset="0"/>
                                </a:rPr>
                                <m:t>0</m:t>
                              </m:r>
                            </m:e>
                            <m:e>
                              <m:r>
                                <a:rPr lang="en-US" sz="1800" i="1" smtClean="0">
                                  <a:latin typeface="Cambria Math" panose="02040503050406030204" pitchFamily="18" charset="0"/>
                                </a:rPr>
                                <m:t>0</m:t>
                              </m:r>
                            </m:e>
                            <m:e>
                              <m:r>
                                <a:rPr lang="en-US" sz="1800" b="0" i="1" smtClean="0">
                                  <a:latin typeface="Cambria Math" panose="02040503050406030204" pitchFamily="18" charset="0"/>
                                </a:rPr>
                                <m:t>0</m:t>
                              </m:r>
                            </m:e>
                          </m:mr>
                          <m:mr>
                            <m:e>
                              <m:r>
                                <a:rPr lang="en-US" sz="1800" b="0" i="1" smtClean="0">
                                  <a:latin typeface="Cambria Math" panose="02040503050406030204" pitchFamily="18" charset="0"/>
                                </a:rPr>
                                <m:t>0</m:t>
                              </m:r>
                            </m:e>
                            <m:e>
                              <m:r>
                                <a:rPr lang="en-US" sz="1800" b="0" i="1" smtClean="0">
                                  <a:latin typeface="Cambria Math" panose="02040503050406030204" pitchFamily="18" charset="0"/>
                                </a:rPr>
                                <m:t>0</m:t>
                              </m:r>
                            </m:e>
                            <m:e>
                              <m:r>
                                <a:rPr lang="en-US" sz="1800" i="1" smtClean="0">
                                  <a:latin typeface="Cambria Math" panose="02040503050406030204" pitchFamily="18" charset="0"/>
                                </a:rPr>
                                <m:t>0</m:t>
                              </m:r>
                            </m:e>
                          </m:mr>
                        </m:m>
                      </m:e>
                    </m:d>
                  </m:oMath>
                </a14:m>
                <a:endParaRPr lang="en-US" sz="1800" dirty="0"/>
              </a:p>
            </p:txBody>
          </p:sp>
        </mc:Choice>
        <mc:Fallback xmlns="">
          <p:sp>
            <p:nvSpPr>
              <p:cNvPr id="27" name="Rectangle 26"/>
              <p:cNvSpPr>
                <a:spLocks noRot="1" noChangeAspect="1" noMove="1" noResize="1" noEditPoints="1" noAdjustHandles="1" noChangeArrowheads="1" noChangeShapeType="1" noTextEdit="1"/>
              </p:cNvSpPr>
              <p:nvPr/>
            </p:nvSpPr>
            <p:spPr>
              <a:xfrm>
                <a:off x="5626962" y="5347294"/>
                <a:ext cx="1830245" cy="824906"/>
              </a:xfrm>
              <a:prstGeom prst="rect">
                <a:avLst/>
              </a:prstGeom>
              <a:blipFill>
                <a:blip r:embed="rId9"/>
                <a:stretch>
                  <a:fillRect/>
                </a:stretch>
              </a:blipFill>
            </p:spPr>
            <p:txBody>
              <a:bodyPr/>
              <a:lstStyle/>
              <a:p>
                <a:r>
                  <a:rPr lang="en-US">
                    <a:noFill/>
                  </a:rPr>
                  <a:t> </a:t>
                </a:r>
              </a:p>
            </p:txBody>
          </p:sp>
        </mc:Fallback>
      </mc:AlternateContent>
      <p:sp>
        <p:nvSpPr>
          <p:cNvPr id="28" name="TextBox 27"/>
          <p:cNvSpPr txBox="1"/>
          <p:nvPr/>
        </p:nvSpPr>
        <p:spPr>
          <a:xfrm>
            <a:off x="8212894" y="3175308"/>
            <a:ext cx="611065" cy="400110"/>
          </a:xfrm>
          <a:prstGeom prst="rect">
            <a:avLst/>
          </a:prstGeom>
          <a:noFill/>
        </p:spPr>
        <p:txBody>
          <a:bodyPr wrap="none" rtlCol="0">
            <a:spAutoFit/>
          </a:bodyPr>
          <a:lstStyle/>
          <a:p>
            <a:r>
              <a:rPr lang="en-US" sz="2000" dirty="0"/>
              <a:t>(91)</a:t>
            </a:r>
          </a:p>
        </p:txBody>
      </p:sp>
      <p:sp>
        <p:nvSpPr>
          <p:cNvPr id="29" name="TextBox 28"/>
          <p:cNvSpPr txBox="1"/>
          <p:nvPr/>
        </p:nvSpPr>
        <p:spPr>
          <a:xfrm>
            <a:off x="8242284" y="4427471"/>
            <a:ext cx="611065" cy="400110"/>
          </a:xfrm>
          <a:prstGeom prst="rect">
            <a:avLst/>
          </a:prstGeom>
          <a:noFill/>
        </p:spPr>
        <p:txBody>
          <a:bodyPr wrap="none" rtlCol="0">
            <a:spAutoFit/>
          </a:bodyPr>
          <a:lstStyle/>
          <a:p>
            <a:r>
              <a:rPr lang="en-US" sz="2000" dirty="0"/>
              <a:t>(92)</a:t>
            </a:r>
          </a:p>
        </p:txBody>
      </p:sp>
      <p:sp>
        <p:nvSpPr>
          <p:cNvPr id="30" name="TextBox 29"/>
          <p:cNvSpPr txBox="1"/>
          <p:nvPr/>
        </p:nvSpPr>
        <p:spPr>
          <a:xfrm>
            <a:off x="8212893" y="5460493"/>
            <a:ext cx="611065" cy="400110"/>
          </a:xfrm>
          <a:prstGeom prst="rect">
            <a:avLst/>
          </a:prstGeom>
          <a:noFill/>
        </p:spPr>
        <p:txBody>
          <a:bodyPr wrap="none" rtlCol="0">
            <a:spAutoFit/>
          </a:bodyPr>
          <a:lstStyle/>
          <a:p>
            <a:r>
              <a:rPr lang="en-US" sz="2000" dirty="0"/>
              <a:t>(93)</a:t>
            </a:r>
          </a:p>
        </p:txBody>
      </p:sp>
      <p:sp>
        <p:nvSpPr>
          <p:cNvPr id="36"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113826354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5214504" cy="584775"/>
          </a:xfrm>
          <a:prstGeom prst="rect">
            <a:avLst/>
          </a:prstGeom>
        </p:spPr>
        <p:txBody>
          <a:bodyPr wrap="none">
            <a:spAutoFit/>
          </a:bodyPr>
          <a:lstStyle/>
          <a:p>
            <a:r>
              <a:rPr lang="en-US" sz="3200" dirty="0">
                <a:solidFill>
                  <a:srgbClr val="C8102E"/>
                </a:solidFill>
                <a:latin typeface="+mj-lt"/>
                <a:ea typeface="+mj-ea"/>
                <a:cs typeface="+mj-cs"/>
              </a:rPr>
              <a:t>Wye-Connected Regulators</a:t>
            </a:r>
          </a:p>
        </p:txBody>
      </p:sp>
      <p:sp>
        <p:nvSpPr>
          <p:cNvPr id="4" name="Slide Number Placeholder 3"/>
          <p:cNvSpPr>
            <a:spLocks noGrp="1"/>
          </p:cNvSpPr>
          <p:nvPr>
            <p:ph type="sldNum" sz="quarter" idx="12"/>
          </p:nvPr>
        </p:nvSpPr>
        <p:spPr/>
        <p:txBody>
          <a:bodyPr/>
          <a:lstStyle/>
          <a:p>
            <a:fld id="{5B7A2384-8C5D-49F6-8259-B9A64ECD4852}" type="slidenum">
              <a:rPr lang="en-US" smtClean="0"/>
              <a:t>75</a:t>
            </a:fld>
            <a:endParaRPr lang="en-US" dirty="0"/>
          </a:p>
        </p:txBody>
      </p:sp>
      <mc:AlternateContent xmlns:mc="http://schemas.openxmlformats.org/markup-compatibility/2006" xmlns:a14="http://schemas.microsoft.com/office/drawing/2010/main">
        <mc:Choice Requires="a14">
          <p:sp>
            <p:nvSpPr>
              <p:cNvPr id="17" name="Rectangle 16"/>
              <p:cNvSpPr/>
              <p:nvPr/>
            </p:nvSpPr>
            <p:spPr>
              <a:xfrm>
                <a:off x="609600" y="769627"/>
                <a:ext cx="2956515" cy="1070549"/>
              </a:xfrm>
              <a:prstGeom prst="rect">
                <a:avLst/>
              </a:prstGeom>
            </p:spPr>
            <p:txBody>
              <a:bodyPr wrap="none">
                <a:spAutoFit/>
              </a:bodyPr>
              <a:lstStyle/>
              <a:p>
                <a14:m>
                  <m:oMath xmlns:m="http://schemas.openxmlformats.org/officeDocument/2006/math">
                    <m:d>
                      <m:dPr>
                        <m:begChr m:val="["/>
                        <m:endChr m:val="]"/>
                        <m:ctrlPr>
                          <a:rPr lang="en-US" sz="2000" i="1" smtClean="0">
                            <a:latin typeface="Cambria Math" panose="02040503050406030204" pitchFamily="18" charset="0"/>
                          </a:rPr>
                        </m:ctrlPr>
                      </m:dPr>
                      <m:e>
                        <m:r>
                          <a:rPr lang="en-US" sz="2000" i="1" smtClean="0">
                            <a:latin typeface="Cambria Math" panose="02040503050406030204" pitchFamily="18" charset="0"/>
                          </a:rPr>
                          <m:t>𝑎</m:t>
                        </m:r>
                      </m:e>
                    </m:d>
                  </m:oMath>
                </a14:m>
                <a:r>
                  <a:rPr lang="en-US" sz="2000" dirty="0"/>
                  <a:t> </a:t>
                </a:r>
                <a14:m>
                  <m:oMath xmlns:m="http://schemas.openxmlformats.org/officeDocument/2006/math">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m>
                          <m:mPr>
                            <m:plcHide m:val="on"/>
                            <m:mcs>
                              <m:mc>
                                <m:mcPr>
                                  <m:count m:val="3"/>
                                  <m:mcJc m:val="center"/>
                                </m:mcPr>
                              </m:mc>
                            </m:mcs>
                            <m:ctrlPr>
                              <a:rPr lang="en-US" sz="2000" i="1">
                                <a:latin typeface="Cambria Math" panose="02040503050406030204" pitchFamily="18" charset="0"/>
                              </a:rPr>
                            </m:ctrlPr>
                          </m:mPr>
                          <m:m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𝑅</m:t>
                                  </m:r>
                                  <m:r>
                                    <a:rPr lang="en-US" sz="2000" b="0" i="1" smtClean="0">
                                      <a:latin typeface="Cambria Math" panose="02040503050406030204" pitchFamily="18" charset="0"/>
                                    </a:rPr>
                                    <m:t>_</m:t>
                                  </m:r>
                                  <m:r>
                                    <a:rPr lang="en-US" sz="2000" b="0" i="1" smtClean="0">
                                      <a:latin typeface="Cambria Math" panose="02040503050406030204" pitchFamily="18" charset="0"/>
                                    </a:rPr>
                                    <m:t>𝑎</m:t>
                                  </m:r>
                                </m:sub>
                              </m:sSub>
                            </m:e>
                            <m:e>
                              <m:r>
                                <a:rPr lang="en-US" sz="2000" b="0" i="1" smtClean="0">
                                  <a:latin typeface="Cambria Math" panose="02040503050406030204" pitchFamily="18" charset="0"/>
                                </a:rPr>
                                <m:t>0</m:t>
                              </m:r>
                            </m:e>
                            <m:e>
                              <m:r>
                                <a:rPr lang="en-US" sz="2000" b="0" i="1" smtClean="0">
                                  <a:latin typeface="Cambria Math" panose="02040503050406030204" pitchFamily="18" charset="0"/>
                                </a:rPr>
                                <m:t>0</m:t>
                              </m:r>
                            </m:e>
                          </m:mr>
                          <m:mr>
                            <m:e>
                              <m:r>
                                <a:rPr lang="en-US" sz="2000" b="0" i="1" smtClean="0">
                                  <a:latin typeface="Cambria Math" panose="02040503050406030204" pitchFamily="18" charset="0"/>
                                </a:rPr>
                                <m:t>0</m:t>
                              </m:r>
                            </m:e>
                            <m:e>
                              <m:sSub>
                                <m:sSubPr>
                                  <m:ctrlPr>
                                    <a:rPr lang="en-US" sz="2000" i="1" smtClean="0">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b="0" i="1" smtClean="0">
                                      <a:latin typeface="Cambria Math" panose="02040503050406030204" pitchFamily="18" charset="0"/>
                                    </a:rPr>
                                    <m:t>𝑏</m:t>
                                  </m:r>
                                </m:sub>
                              </m:sSub>
                            </m:e>
                            <m:e>
                              <m:r>
                                <a:rPr lang="en-US" sz="2000" b="0" i="1" smtClean="0">
                                  <a:latin typeface="Cambria Math" panose="02040503050406030204" pitchFamily="18" charset="0"/>
                                </a:rPr>
                                <m:t>0</m:t>
                              </m:r>
                            </m:e>
                          </m:mr>
                          <m:mr>
                            <m:e>
                              <m:r>
                                <a:rPr lang="en-US" sz="2000" b="0" i="1" smtClean="0">
                                  <a:latin typeface="Cambria Math" panose="02040503050406030204" pitchFamily="18" charset="0"/>
                                </a:rPr>
                                <m:t>0</m:t>
                              </m:r>
                            </m:e>
                            <m:e>
                              <m:r>
                                <a:rPr lang="en-US" sz="2000" b="0" i="1" smtClean="0">
                                  <a:latin typeface="Cambria Math" panose="02040503050406030204" pitchFamily="18" charset="0"/>
                                </a:rPr>
                                <m:t>0</m:t>
                              </m:r>
                            </m:e>
                            <m:e>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b="0" i="1" smtClean="0">
                                      <a:latin typeface="Cambria Math" panose="02040503050406030204" pitchFamily="18" charset="0"/>
                                    </a:rPr>
                                    <m:t>𝑐</m:t>
                                  </m:r>
                                </m:sub>
                              </m:sSub>
                            </m:e>
                          </m:mr>
                        </m:m>
                      </m:e>
                    </m:d>
                  </m:oMath>
                </a14:m>
                <a:endParaRPr lang="en-US" sz="2000" dirty="0"/>
              </a:p>
            </p:txBody>
          </p:sp>
        </mc:Choice>
        <mc:Fallback xmlns="">
          <p:sp>
            <p:nvSpPr>
              <p:cNvPr id="17" name="Rectangle 16"/>
              <p:cNvSpPr>
                <a:spLocks noRot="1" noChangeAspect="1" noMove="1" noResize="1" noEditPoints="1" noAdjustHandles="1" noChangeArrowheads="1" noChangeShapeType="1" noTextEdit="1"/>
              </p:cNvSpPr>
              <p:nvPr/>
            </p:nvSpPr>
            <p:spPr>
              <a:xfrm>
                <a:off x="609600" y="769627"/>
                <a:ext cx="2956515" cy="1070549"/>
              </a:xfrm>
              <a:prstGeom prst="rect">
                <a:avLst/>
              </a:prstGeom>
              <a:blipFill>
                <a:blip r:embed="rId2"/>
                <a:stretch>
                  <a:fillRect/>
                </a:stretch>
              </a:blipFill>
            </p:spPr>
            <p:txBody>
              <a:bodyPr/>
              <a:lstStyle/>
              <a:p>
                <a:r>
                  <a:rPr lang="en-US">
                    <a:noFill/>
                  </a:rPr>
                  <a:t> </a:t>
                </a:r>
              </a:p>
            </p:txBody>
          </p:sp>
        </mc:Fallback>
      </mc:AlternateContent>
      <p:sp>
        <p:nvSpPr>
          <p:cNvPr id="18" name="TextBox 17"/>
          <p:cNvSpPr txBox="1"/>
          <p:nvPr/>
        </p:nvSpPr>
        <p:spPr>
          <a:xfrm>
            <a:off x="3352800" y="1071312"/>
            <a:ext cx="611065" cy="400110"/>
          </a:xfrm>
          <a:prstGeom prst="rect">
            <a:avLst/>
          </a:prstGeom>
          <a:noFill/>
        </p:spPr>
        <p:txBody>
          <a:bodyPr wrap="none" rtlCol="0">
            <a:spAutoFit/>
          </a:bodyPr>
          <a:lstStyle/>
          <a:p>
            <a:r>
              <a:rPr lang="en-US" sz="2000" dirty="0"/>
              <a:t>(88)</a:t>
            </a:r>
          </a:p>
        </p:txBody>
      </p:sp>
      <mc:AlternateContent xmlns:mc="http://schemas.openxmlformats.org/markup-compatibility/2006" xmlns:a14="http://schemas.microsoft.com/office/drawing/2010/main">
        <mc:Choice Requires="a14">
          <p:sp>
            <p:nvSpPr>
              <p:cNvPr id="25" name="Rectangle 24"/>
              <p:cNvSpPr/>
              <p:nvPr/>
            </p:nvSpPr>
            <p:spPr>
              <a:xfrm>
                <a:off x="4978259" y="507407"/>
                <a:ext cx="2712666" cy="1654043"/>
              </a:xfrm>
              <a:prstGeom prst="rect">
                <a:avLst/>
              </a:prstGeom>
            </p:spPr>
            <p:txBody>
              <a:bodyPr wrap="none">
                <a:spAutoFit/>
              </a:bodyPr>
              <a:lstStyle/>
              <a:p>
                <a14:m>
                  <m:oMath xmlns:m="http://schemas.openxmlformats.org/officeDocument/2006/math">
                    <m:d>
                      <m:dPr>
                        <m:begChr m:val="["/>
                        <m:endChr m:val="]"/>
                        <m:ctrlPr>
                          <a:rPr lang="en-US" sz="2000" i="1" smtClean="0">
                            <a:latin typeface="Cambria Math" panose="02040503050406030204" pitchFamily="18" charset="0"/>
                          </a:rPr>
                        </m:ctrlPr>
                      </m:dPr>
                      <m:e>
                        <m:r>
                          <a:rPr lang="en-US" sz="2000" i="1" smtClean="0">
                            <a:latin typeface="Cambria Math" panose="02040503050406030204" pitchFamily="18" charset="0"/>
                          </a:rPr>
                          <m:t>𝑑</m:t>
                        </m:r>
                      </m:e>
                    </m:d>
                  </m:oMath>
                </a14:m>
                <a:r>
                  <a:rPr lang="en-US" sz="2000" dirty="0"/>
                  <a:t> </a:t>
                </a:r>
                <a14:m>
                  <m:oMath xmlns:m="http://schemas.openxmlformats.org/officeDocument/2006/math">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m>
                          <m:mPr>
                            <m:plcHide m:val="on"/>
                            <m:mcs>
                              <m:mc>
                                <m:mcPr>
                                  <m:count m:val="3"/>
                                  <m:mcJc m:val="center"/>
                                </m:mcPr>
                              </m:mc>
                            </m:mcs>
                            <m:ctrlPr>
                              <a:rPr lang="en-US" sz="2000" i="1">
                                <a:latin typeface="Cambria Math" panose="02040503050406030204" pitchFamily="18" charset="0"/>
                              </a:rPr>
                            </m:ctrlPr>
                          </m:mPr>
                          <m:mr>
                            <m:e>
                              <m:f>
                                <m:fPr>
                                  <m:ctrlPr>
                                    <a:rPr lang="en-US" sz="2000" i="1" smtClean="0">
                                      <a:latin typeface="Cambria Math" panose="02040503050406030204" pitchFamily="18" charset="0"/>
                                    </a:rPr>
                                  </m:ctrlPr>
                                </m:fPr>
                                <m:num>
                                  <m:r>
                                    <a:rPr lang="en-US" sz="2000" b="0" i="1" smtClean="0">
                                      <a:latin typeface="Cambria Math" panose="02040503050406030204" pitchFamily="18" charset="0"/>
                                    </a:rPr>
                                    <m:t>1</m:t>
                                  </m:r>
                                </m:num>
                                <m:den>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i="1">
                                          <a:latin typeface="Cambria Math" panose="02040503050406030204" pitchFamily="18" charset="0"/>
                                        </a:rPr>
                                        <m:t>𝑎</m:t>
                                      </m:r>
                                    </m:sub>
                                  </m:sSub>
                                </m:den>
                              </m:f>
                            </m:e>
                            <m:e>
                              <m:r>
                                <a:rPr lang="en-US" sz="2000" b="0" i="1" smtClean="0">
                                  <a:latin typeface="Cambria Math" panose="02040503050406030204" pitchFamily="18" charset="0"/>
                                </a:rPr>
                                <m:t>0</m:t>
                              </m:r>
                            </m:e>
                            <m:e>
                              <m:r>
                                <a:rPr lang="en-US" sz="2000" b="0" i="1" smtClean="0">
                                  <a:latin typeface="Cambria Math" panose="02040503050406030204" pitchFamily="18" charset="0"/>
                                </a:rPr>
                                <m:t>0</m:t>
                              </m:r>
                            </m:e>
                          </m:mr>
                          <m:mr>
                            <m:e>
                              <m:r>
                                <a:rPr lang="en-US" sz="2000" b="0" i="1" smtClean="0">
                                  <a:latin typeface="Cambria Math" panose="02040503050406030204" pitchFamily="18" charset="0"/>
                                </a:rPr>
                                <m:t>0</m:t>
                              </m:r>
                            </m:e>
                            <m:e>
                              <m:f>
                                <m:fPr>
                                  <m:ctrlPr>
                                    <a:rPr lang="en-US" sz="2000" i="1">
                                      <a:latin typeface="Cambria Math" panose="02040503050406030204" pitchFamily="18" charset="0"/>
                                    </a:rPr>
                                  </m:ctrlPr>
                                </m:fPr>
                                <m:num>
                                  <m:r>
                                    <a:rPr lang="en-US" sz="2000" i="1">
                                      <a:latin typeface="Cambria Math" panose="02040503050406030204" pitchFamily="18" charset="0"/>
                                    </a:rPr>
                                    <m:t>1</m:t>
                                  </m:r>
                                </m:num>
                                <m:den>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b="0" i="1" smtClean="0">
                                          <a:latin typeface="Cambria Math" panose="02040503050406030204" pitchFamily="18" charset="0"/>
                                        </a:rPr>
                                        <m:t>𝑏</m:t>
                                      </m:r>
                                    </m:sub>
                                  </m:sSub>
                                </m:den>
                              </m:f>
                            </m:e>
                            <m:e>
                              <m:r>
                                <a:rPr lang="en-US" sz="2000" b="0" i="1" smtClean="0">
                                  <a:latin typeface="Cambria Math" panose="02040503050406030204" pitchFamily="18" charset="0"/>
                                </a:rPr>
                                <m:t>0</m:t>
                              </m:r>
                            </m:e>
                          </m:mr>
                          <m:mr>
                            <m:e>
                              <m:r>
                                <a:rPr lang="en-US" sz="2000" b="0" i="1" smtClean="0">
                                  <a:latin typeface="Cambria Math" panose="02040503050406030204" pitchFamily="18" charset="0"/>
                                </a:rPr>
                                <m:t>0</m:t>
                              </m:r>
                            </m:e>
                            <m:e>
                              <m:r>
                                <a:rPr lang="en-US" sz="2000" b="0" i="1" smtClean="0">
                                  <a:latin typeface="Cambria Math" panose="02040503050406030204" pitchFamily="18" charset="0"/>
                                </a:rPr>
                                <m:t>0</m:t>
                              </m:r>
                            </m:e>
                            <m:e>
                              <m:f>
                                <m:fPr>
                                  <m:ctrlPr>
                                    <a:rPr lang="en-US" sz="2000" i="1">
                                      <a:latin typeface="Cambria Math" panose="02040503050406030204" pitchFamily="18" charset="0"/>
                                    </a:rPr>
                                  </m:ctrlPr>
                                </m:fPr>
                                <m:num>
                                  <m:r>
                                    <a:rPr lang="en-US" sz="2000" i="1">
                                      <a:latin typeface="Cambria Math" panose="02040503050406030204" pitchFamily="18" charset="0"/>
                                    </a:rPr>
                                    <m:t>1</m:t>
                                  </m:r>
                                </m:num>
                                <m:den>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b="0" i="1" smtClean="0">
                                          <a:latin typeface="Cambria Math" panose="02040503050406030204" pitchFamily="18" charset="0"/>
                                        </a:rPr>
                                        <m:t>𝑐</m:t>
                                      </m:r>
                                    </m:sub>
                                  </m:sSub>
                                </m:den>
                              </m:f>
                            </m:e>
                          </m:mr>
                        </m:m>
                      </m:e>
                    </m:d>
                  </m:oMath>
                </a14:m>
                <a:endParaRPr lang="en-US" sz="2000" dirty="0"/>
              </a:p>
            </p:txBody>
          </p:sp>
        </mc:Choice>
        <mc:Fallback xmlns="">
          <p:sp>
            <p:nvSpPr>
              <p:cNvPr id="25" name="Rectangle 24"/>
              <p:cNvSpPr>
                <a:spLocks noRot="1" noChangeAspect="1" noMove="1" noResize="1" noEditPoints="1" noAdjustHandles="1" noChangeArrowheads="1" noChangeShapeType="1" noTextEdit="1"/>
              </p:cNvSpPr>
              <p:nvPr/>
            </p:nvSpPr>
            <p:spPr>
              <a:xfrm>
                <a:off x="4978259" y="507407"/>
                <a:ext cx="2712666" cy="165404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1143000" y="2028196"/>
                <a:ext cx="2012730" cy="906210"/>
              </a:xfrm>
              <a:prstGeom prst="rect">
                <a:avLst/>
              </a:prstGeom>
            </p:spPr>
            <p:txBody>
              <a:bodyPr wrap="none">
                <a:spAutoFit/>
              </a:bodyPr>
              <a:lstStyle/>
              <a:p>
                <a14:m>
                  <m:oMath xmlns:m="http://schemas.openxmlformats.org/officeDocument/2006/math">
                    <m:d>
                      <m:dPr>
                        <m:begChr m:val="["/>
                        <m:endChr m:val="]"/>
                        <m:ctrlPr>
                          <a:rPr lang="en-US" sz="2000" i="1" smtClean="0">
                            <a:latin typeface="Cambria Math" panose="02040503050406030204" pitchFamily="18" charset="0"/>
                          </a:rPr>
                        </m:ctrlPr>
                      </m:dPr>
                      <m:e>
                        <m:r>
                          <a:rPr lang="en-US" sz="2000" b="0" i="1" smtClean="0">
                            <a:latin typeface="Cambria Math" panose="02040503050406030204" pitchFamily="18" charset="0"/>
                          </a:rPr>
                          <m:t>𝐵</m:t>
                        </m:r>
                      </m:e>
                    </m:d>
                  </m:oMath>
                </a14:m>
                <a:r>
                  <a:rPr lang="en-US" sz="2000" dirty="0"/>
                  <a:t> </a:t>
                </a:r>
                <a14:m>
                  <m:oMath xmlns:m="http://schemas.openxmlformats.org/officeDocument/2006/math">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m>
                          <m:mPr>
                            <m:plcHide m:val="on"/>
                            <m:mcs>
                              <m:mc>
                                <m:mcPr>
                                  <m:count m:val="3"/>
                                  <m:mcJc m:val="center"/>
                                </m:mcPr>
                              </m:mc>
                            </m:mcs>
                            <m:ctrlPr>
                              <a:rPr lang="en-US" sz="2000" i="1">
                                <a:latin typeface="Cambria Math" panose="02040503050406030204" pitchFamily="18" charset="0"/>
                              </a:rPr>
                            </m:ctrlPr>
                          </m:mPr>
                          <m:mr>
                            <m:e>
                              <m:r>
                                <a:rPr lang="en-US" sz="2000" i="1" smtClean="0">
                                  <a:latin typeface="Cambria Math" panose="02040503050406030204" pitchFamily="18" charset="0"/>
                                </a:rPr>
                                <m:t>0</m:t>
                              </m:r>
                            </m:e>
                            <m:e>
                              <m:r>
                                <a:rPr lang="en-US" sz="2000" b="0" i="1" smtClean="0">
                                  <a:latin typeface="Cambria Math" panose="02040503050406030204" pitchFamily="18" charset="0"/>
                                </a:rPr>
                                <m:t>0</m:t>
                              </m:r>
                            </m:e>
                            <m:e>
                              <m:r>
                                <a:rPr lang="en-US" sz="2000" b="0" i="1" smtClean="0">
                                  <a:latin typeface="Cambria Math" panose="02040503050406030204" pitchFamily="18" charset="0"/>
                                </a:rPr>
                                <m:t>0</m:t>
                              </m:r>
                            </m:e>
                          </m:mr>
                          <m:mr>
                            <m:e>
                              <m:r>
                                <a:rPr lang="en-US" sz="2000" b="0" i="1" smtClean="0">
                                  <a:latin typeface="Cambria Math" panose="02040503050406030204" pitchFamily="18" charset="0"/>
                                </a:rPr>
                                <m:t>0</m:t>
                              </m:r>
                            </m:e>
                            <m:e>
                              <m:r>
                                <a:rPr lang="en-US" sz="2000" i="1" smtClean="0">
                                  <a:latin typeface="Cambria Math" panose="02040503050406030204" pitchFamily="18" charset="0"/>
                                </a:rPr>
                                <m:t>0</m:t>
                              </m:r>
                            </m:e>
                            <m:e>
                              <m:r>
                                <a:rPr lang="en-US" sz="2000" b="0" i="1" smtClean="0">
                                  <a:latin typeface="Cambria Math" panose="02040503050406030204" pitchFamily="18" charset="0"/>
                                </a:rPr>
                                <m:t>0</m:t>
                              </m:r>
                            </m:e>
                          </m:mr>
                          <m:mr>
                            <m:e>
                              <m:r>
                                <a:rPr lang="en-US" sz="2000" b="0" i="1" smtClean="0">
                                  <a:latin typeface="Cambria Math" panose="02040503050406030204" pitchFamily="18" charset="0"/>
                                </a:rPr>
                                <m:t>0</m:t>
                              </m:r>
                            </m:e>
                            <m:e>
                              <m:r>
                                <a:rPr lang="en-US" sz="2000" b="0" i="1" smtClean="0">
                                  <a:latin typeface="Cambria Math" panose="02040503050406030204" pitchFamily="18" charset="0"/>
                                </a:rPr>
                                <m:t>0</m:t>
                              </m:r>
                            </m:e>
                            <m:e>
                              <m:r>
                                <a:rPr lang="en-US" sz="2000" i="1" smtClean="0">
                                  <a:latin typeface="Cambria Math" panose="02040503050406030204" pitchFamily="18" charset="0"/>
                                </a:rPr>
                                <m:t>0</m:t>
                              </m:r>
                            </m:e>
                          </m:mr>
                        </m:m>
                      </m:e>
                    </m:d>
                  </m:oMath>
                </a14:m>
                <a:endParaRPr lang="en-US" sz="2000" dirty="0"/>
              </a:p>
            </p:txBody>
          </p:sp>
        </mc:Choice>
        <mc:Fallback xmlns="">
          <p:sp>
            <p:nvSpPr>
              <p:cNvPr id="27" name="Rectangle 26"/>
              <p:cNvSpPr>
                <a:spLocks noRot="1" noChangeAspect="1" noMove="1" noResize="1" noEditPoints="1" noAdjustHandles="1" noChangeArrowheads="1" noChangeShapeType="1" noTextEdit="1"/>
              </p:cNvSpPr>
              <p:nvPr/>
            </p:nvSpPr>
            <p:spPr>
              <a:xfrm>
                <a:off x="1143000" y="2028196"/>
                <a:ext cx="2012730" cy="906210"/>
              </a:xfrm>
              <a:prstGeom prst="rect">
                <a:avLst/>
              </a:prstGeom>
              <a:blipFill>
                <a:blip r:embed="rId4"/>
                <a:stretch>
                  <a:fillRect/>
                </a:stretch>
              </a:blipFill>
            </p:spPr>
            <p:txBody>
              <a:bodyPr/>
              <a:lstStyle/>
              <a:p>
                <a:r>
                  <a:rPr lang="en-US">
                    <a:noFill/>
                  </a:rPr>
                  <a:t> </a:t>
                </a:r>
              </a:p>
            </p:txBody>
          </p:sp>
        </mc:Fallback>
      </mc:AlternateContent>
      <p:sp>
        <p:nvSpPr>
          <p:cNvPr id="28" name="TextBox 27"/>
          <p:cNvSpPr txBox="1"/>
          <p:nvPr/>
        </p:nvSpPr>
        <p:spPr>
          <a:xfrm>
            <a:off x="7904105" y="1071311"/>
            <a:ext cx="611065" cy="400110"/>
          </a:xfrm>
          <a:prstGeom prst="rect">
            <a:avLst/>
          </a:prstGeom>
          <a:noFill/>
        </p:spPr>
        <p:txBody>
          <a:bodyPr wrap="none" rtlCol="0">
            <a:spAutoFit/>
          </a:bodyPr>
          <a:lstStyle/>
          <a:p>
            <a:r>
              <a:rPr lang="en-US" sz="2000" dirty="0"/>
              <a:t>(91)</a:t>
            </a:r>
          </a:p>
        </p:txBody>
      </p:sp>
      <p:sp>
        <p:nvSpPr>
          <p:cNvPr id="30" name="TextBox 29"/>
          <p:cNvSpPr txBox="1"/>
          <p:nvPr/>
        </p:nvSpPr>
        <p:spPr>
          <a:xfrm>
            <a:off x="3386959" y="2255983"/>
            <a:ext cx="611065" cy="400110"/>
          </a:xfrm>
          <a:prstGeom prst="rect">
            <a:avLst/>
          </a:prstGeom>
          <a:noFill/>
        </p:spPr>
        <p:txBody>
          <a:bodyPr wrap="none" rtlCol="0">
            <a:spAutoFit/>
          </a:bodyPr>
          <a:lstStyle/>
          <a:p>
            <a:r>
              <a:rPr lang="en-US" sz="2000" dirty="0"/>
              <a:t>(93)</a:t>
            </a:r>
          </a:p>
        </p:txBody>
      </p:sp>
      <p:sp>
        <p:nvSpPr>
          <p:cNvPr id="5" name="Rectangle 4"/>
          <p:cNvSpPr/>
          <p:nvPr/>
        </p:nvSpPr>
        <p:spPr>
          <a:xfrm>
            <a:off x="186558" y="3151851"/>
            <a:ext cx="8805041" cy="2246769"/>
          </a:xfrm>
          <a:prstGeom prst="rect">
            <a:avLst/>
          </a:prstGeom>
        </p:spPr>
        <p:txBody>
          <a:bodyPr wrap="square">
            <a:spAutoFit/>
          </a:bodyPr>
          <a:lstStyle/>
          <a:p>
            <a:r>
              <a:rPr lang="en-US" sz="2000" dirty="0">
                <a:solidFill>
                  <a:srgbClr val="000000"/>
                </a:solidFill>
              </a:rPr>
              <a:t>In Equations (88), (91), and (93), the effective turns ratio for each regulator must satisfy 0.9 ≤ </a:t>
            </a:r>
            <a:r>
              <a:rPr lang="en-US" sz="2000" i="1" dirty="0" err="1">
                <a:solidFill>
                  <a:srgbClr val="000000"/>
                </a:solidFill>
              </a:rPr>
              <a:t>a</a:t>
            </a:r>
            <a:r>
              <a:rPr lang="en-US" sz="2000" i="1" baseline="-25000" dirty="0" err="1">
                <a:solidFill>
                  <a:srgbClr val="000000"/>
                </a:solidFill>
              </a:rPr>
              <a:t>R_abc</a:t>
            </a:r>
            <a:r>
              <a:rPr lang="en-US" sz="2000" dirty="0">
                <a:solidFill>
                  <a:srgbClr val="000000"/>
                </a:solidFill>
              </a:rPr>
              <a:t> ≤ 1.1 in 32 steps of 0.625%/step (0.75 V/step on 120 V base).</a:t>
            </a:r>
          </a:p>
          <a:p>
            <a:endParaRPr lang="en-US" sz="2000" dirty="0">
              <a:solidFill>
                <a:srgbClr val="000000"/>
              </a:solidFill>
            </a:endParaRPr>
          </a:p>
          <a:p>
            <a:r>
              <a:rPr lang="en-US" sz="2000" dirty="0">
                <a:solidFill>
                  <a:srgbClr val="000000"/>
                </a:solidFill>
              </a:rPr>
              <a:t>The effective turn ratios (</a:t>
            </a:r>
            <a:r>
              <a:rPr lang="en-US" sz="2000" i="1" dirty="0" err="1">
                <a:solidFill>
                  <a:srgbClr val="000000"/>
                </a:solidFill>
              </a:rPr>
              <a:t>a</a:t>
            </a:r>
            <a:r>
              <a:rPr lang="en-US" sz="2000" i="1" baseline="-25000" dirty="0" err="1">
                <a:solidFill>
                  <a:srgbClr val="000000"/>
                </a:solidFill>
              </a:rPr>
              <a:t>R_a</a:t>
            </a:r>
            <a:r>
              <a:rPr lang="en-US" sz="2000" dirty="0">
                <a:solidFill>
                  <a:srgbClr val="000000"/>
                </a:solidFill>
              </a:rPr>
              <a:t>, </a:t>
            </a:r>
            <a:r>
              <a:rPr lang="en-US" sz="2000" i="1" dirty="0" err="1">
                <a:solidFill>
                  <a:srgbClr val="000000"/>
                </a:solidFill>
              </a:rPr>
              <a:t>a</a:t>
            </a:r>
            <a:r>
              <a:rPr lang="en-US" sz="2000" i="1" baseline="-25000" dirty="0" err="1">
                <a:solidFill>
                  <a:srgbClr val="000000"/>
                </a:solidFill>
              </a:rPr>
              <a:t>R_b</a:t>
            </a:r>
            <a:r>
              <a:rPr lang="en-US" sz="2000" dirty="0">
                <a:solidFill>
                  <a:srgbClr val="000000"/>
                </a:solidFill>
              </a:rPr>
              <a:t>, and </a:t>
            </a:r>
            <a:r>
              <a:rPr lang="en-US" sz="2000" i="1" dirty="0" err="1">
                <a:solidFill>
                  <a:srgbClr val="000000"/>
                </a:solidFill>
              </a:rPr>
              <a:t>a</a:t>
            </a:r>
            <a:r>
              <a:rPr lang="en-US" sz="2000" i="1" baseline="-25000" dirty="0" err="1">
                <a:solidFill>
                  <a:srgbClr val="000000"/>
                </a:solidFill>
              </a:rPr>
              <a:t>R_c</a:t>
            </a:r>
            <a:r>
              <a:rPr lang="en-US" sz="2000" dirty="0">
                <a:solidFill>
                  <a:srgbClr val="000000"/>
                </a:solidFill>
              </a:rPr>
              <a:t>) can take on different values when three single-phase regulators are connected in wye. It is also possible to have a three-phase regulator connected in wye where the voltage and current are sampled on only one phase and then all three phases are changed by the same number of taps.</a:t>
            </a:r>
          </a:p>
        </p:txBody>
      </p:sp>
      <p:sp>
        <p:nvSpPr>
          <p:cNvPr id="11"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183216842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6744154" cy="584775"/>
          </a:xfrm>
          <a:prstGeom prst="rect">
            <a:avLst/>
          </a:prstGeom>
        </p:spPr>
        <p:txBody>
          <a:bodyPr wrap="none">
            <a:spAutoFit/>
          </a:bodyPr>
          <a:lstStyle/>
          <a:p>
            <a:r>
              <a:rPr lang="en-US" sz="3200" dirty="0">
                <a:solidFill>
                  <a:srgbClr val="C8102E"/>
                </a:solidFill>
                <a:latin typeface="+mj-lt"/>
                <a:ea typeface="+mj-ea"/>
                <a:cs typeface="+mj-cs"/>
              </a:rPr>
              <a:t>Closed Delta-Connected Regulators</a:t>
            </a:r>
          </a:p>
        </p:txBody>
      </p:sp>
      <p:sp>
        <p:nvSpPr>
          <p:cNvPr id="4" name="Slide Number Placeholder 3"/>
          <p:cNvSpPr>
            <a:spLocks noGrp="1"/>
          </p:cNvSpPr>
          <p:nvPr>
            <p:ph type="sldNum" sz="quarter" idx="12"/>
          </p:nvPr>
        </p:nvSpPr>
        <p:spPr/>
        <p:txBody>
          <a:bodyPr/>
          <a:lstStyle/>
          <a:p>
            <a:fld id="{5B7A2384-8C5D-49F6-8259-B9A64ECD4852}" type="slidenum">
              <a:rPr lang="en-US" smtClean="0"/>
              <a:t>76</a:t>
            </a:fld>
            <a:endParaRPr lang="en-US" dirty="0"/>
          </a:p>
        </p:txBody>
      </p:sp>
      <p:sp>
        <p:nvSpPr>
          <p:cNvPr id="2" name="Rectangle 1"/>
          <p:cNvSpPr/>
          <p:nvPr/>
        </p:nvSpPr>
        <p:spPr>
          <a:xfrm>
            <a:off x="228600" y="647700"/>
            <a:ext cx="8915400" cy="2246769"/>
          </a:xfrm>
          <a:prstGeom prst="rect">
            <a:avLst/>
          </a:prstGeom>
        </p:spPr>
        <p:txBody>
          <a:bodyPr wrap="square">
            <a:spAutoFit/>
          </a:bodyPr>
          <a:lstStyle/>
          <a:p>
            <a:pPr algn="just"/>
            <a:r>
              <a:rPr lang="en-US" sz="2000" dirty="0">
                <a:solidFill>
                  <a:srgbClr val="000000"/>
                </a:solidFill>
              </a:rPr>
              <a:t>Three single-phase Type B regulators can be connected in a closed delta as shown in Fig.13. In the figure, the regulators are shown in the “raise” position.</a:t>
            </a:r>
          </a:p>
          <a:p>
            <a:pPr algn="just"/>
            <a:endParaRPr lang="en-US" sz="2000" dirty="0">
              <a:solidFill>
                <a:srgbClr val="000000"/>
              </a:solidFill>
            </a:endParaRPr>
          </a:p>
          <a:p>
            <a:pPr algn="just"/>
            <a:r>
              <a:rPr lang="en-US" sz="2000" dirty="0">
                <a:solidFill>
                  <a:srgbClr val="000000"/>
                </a:solidFill>
              </a:rPr>
              <a:t>The closed delta connection is typically used in three-wire delta feeders. Note that the potential transformers for this connection are monitoring the load-side line-to-line voltages and the current transformers are not monitoring the load-side line currents.</a:t>
            </a:r>
          </a:p>
        </p:txBody>
      </p:sp>
      <p:pic>
        <p:nvPicPr>
          <p:cNvPr id="6" name="Picture 5"/>
          <p:cNvPicPr>
            <a:picLocks noChangeAspect="1"/>
          </p:cNvPicPr>
          <p:nvPr/>
        </p:nvPicPr>
        <p:blipFill>
          <a:blip r:embed="rId2"/>
          <a:stretch>
            <a:fillRect/>
          </a:stretch>
        </p:blipFill>
        <p:spPr>
          <a:xfrm>
            <a:off x="2576572" y="2557714"/>
            <a:ext cx="4219455" cy="2960424"/>
          </a:xfrm>
          <a:prstGeom prst="rect">
            <a:avLst/>
          </a:prstGeom>
        </p:spPr>
      </p:pic>
      <p:sp>
        <p:nvSpPr>
          <p:cNvPr id="13" name="TextBox 12"/>
          <p:cNvSpPr txBox="1"/>
          <p:nvPr/>
        </p:nvSpPr>
        <p:spPr>
          <a:xfrm>
            <a:off x="1447800" y="5468110"/>
            <a:ext cx="6934200" cy="369332"/>
          </a:xfrm>
          <a:prstGeom prst="rect">
            <a:avLst/>
          </a:prstGeom>
          <a:noFill/>
        </p:spPr>
        <p:txBody>
          <a:bodyPr wrap="square" rtlCol="0">
            <a:spAutoFit/>
          </a:bodyPr>
          <a:lstStyle/>
          <a:p>
            <a:pPr algn="ctr"/>
            <a:r>
              <a:rPr lang="en-US" sz="1800" dirty="0"/>
              <a:t>Fig.</a:t>
            </a:r>
            <a:r>
              <a:rPr lang="en-US" altLang="zh-CN" sz="1800" dirty="0"/>
              <a:t>13</a:t>
            </a:r>
            <a:r>
              <a:rPr lang="en-US" sz="1800" dirty="0"/>
              <a:t> Wye-connected Type B regulators</a:t>
            </a:r>
          </a:p>
        </p:txBody>
      </p:sp>
      <p:sp>
        <p:nvSpPr>
          <p:cNvPr id="7"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367840354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6744154" cy="584775"/>
          </a:xfrm>
          <a:prstGeom prst="rect">
            <a:avLst/>
          </a:prstGeom>
        </p:spPr>
        <p:txBody>
          <a:bodyPr wrap="none">
            <a:spAutoFit/>
          </a:bodyPr>
          <a:lstStyle/>
          <a:p>
            <a:r>
              <a:rPr lang="en-US" sz="3200" dirty="0">
                <a:solidFill>
                  <a:srgbClr val="C8102E"/>
                </a:solidFill>
                <a:latin typeface="+mj-lt"/>
                <a:ea typeface="+mj-ea"/>
                <a:cs typeface="+mj-cs"/>
              </a:rPr>
              <a:t>Closed Delta-Connected Regulators</a:t>
            </a:r>
          </a:p>
        </p:txBody>
      </p:sp>
      <p:sp>
        <p:nvSpPr>
          <p:cNvPr id="4" name="Slide Number Placeholder 3"/>
          <p:cNvSpPr>
            <a:spLocks noGrp="1"/>
          </p:cNvSpPr>
          <p:nvPr>
            <p:ph type="sldNum" sz="quarter" idx="12"/>
          </p:nvPr>
        </p:nvSpPr>
        <p:spPr/>
        <p:txBody>
          <a:bodyPr/>
          <a:lstStyle/>
          <a:p>
            <a:fld id="{5B7A2384-8C5D-49F6-8259-B9A64ECD4852}" type="slidenum">
              <a:rPr lang="en-US" smtClean="0"/>
              <a:t>77</a:t>
            </a:fld>
            <a:endParaRPr lang="en-US" dirty="0"/>
          </a:p>
        </p:txBody>
      </p:sp>
      <p:sp>
        <p:nvSpPr>
          <p:cNvPr id="2" name="Rectangle 1"/>
          <p:cNvSpPr/>
          <p:nvPr/>
        </p:nvSpPr>
        <p:spPr>
          <a:xfrm>
            <a:off x="228600" y="647700"/>
            <a:ext cx="8915400" cy="2246769"/>
          </a:xfrm>
          <a:prstGeom prst="rect">
            <a:avLst/>
          </a:prstGeom>
        </p:spPr>
        <p:txBody>
          <a:bodyPr wrap="square">
            <a:spAutoFit/>
          </a:bodyPr>
          <a:lstStyle/>
          <a:p>
            <a:pPr algn="just"/>
            <a:r>
              <a:rPr lang="en-US" sz="2000" dirty="0"/>
              <a:t>The relationships between the source side and currents and the voltages are needed. Equations (64) through (67) define the relationships between the series and shunt winding voltages and currents for a step-voltage regulator that must be satisfied no matter how the regulators are connected.</a:t>
            </a:r>
          </a:p>
          <a:p>
            <a:pPr algn="just"/>
            <a:endParaRPr lang="en-US" sz="2000" dirty="0"/>
          </a:p>
          <a:p>
            <a:pPr algn="just"/>
            <a:r>
              <a:rPr lang="en-US" sz="2000" dirty="0"/>
              <a:t>KVL is first applied around a closed loop starting with the line-to-line voltage between phases </a:t>
            </a:r>
            <a:r>
              <a:rPr lang="en-US" sz="2000" i="1" dirty="0"/>
              <a:t>A</a:t>
            </a:r>
            <a:r>
              <a:rPr lang="en-US" sz="2000" dirty="0"/>
              <a:t> and </a:t>
            </a:r>
            <a:r>
              <a:rPr lang="en-US" sz="2000" i="1" dirty="0"/>
              <a:t>C</a:t>
            </a:r>
            <a:r>
              <a:rPr lang="en-US" sz="2000" dirty="0"/>
              <a:t> on the source side. It defines the various voltages:</a:t>
            </a:r>
          </a:p>
        </p:txBody>
      </p:sp>
      <mc:AlternateContent xmlns:mc="http://schemas.openxmlformats.org/markup-compatibility/2006" xmlns:a14="http://schemas.microsoft.com/office/drawing/2010/main">
        <mc:Choice Requires="a14">
          <p:sp>
            <p:nvSpPr>
              <p:cNvPr id="7" name="Rectangle 6"/>
              <p:cNvSpPr/>
              <p:nvPr/>
            </p:nvSpPr>
            <p:spPr>
              <a:xfrm>
                <a:off x="3505200" y="2984530"/>
                <a:ext cx="2638543" cy="400110"/>
              </a:xfrm>
              <a:prstGeom prst="rect">
                <a:avLst/>
              </a:prstGeom>
            </p:spPr>
            <p:txBody>
              <a:bodyPr wrap="none">
                <a:spAutoFit/>
              </a:bodyPr>
              <a:lstStyle/>
              <a:p>
                <a14:m>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𝐴𝐵</m:t>
                        </m:r>
                      </m:sub>
                    </m:sSub>
                    <m:r>
                      <a:rPr lang="en-US" sz="2000" b="0" i="0"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𝐴</m:t>
                        </m:r>
                        <m:r>
                          <a:rPr lang="en-US" sz="2000" b="0" i="1" smtClean="0">
                            <a:latin typeface="Cambria Math" panose="02040503050406030204" pitchFamily="18" charset="0"/>
                          </a:rPr>
                          <m:t>𝑎</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𝑎𝑏</m:t>
                        </m:r>
                      </m:sub>
                    </m:sSub>
                  </m:oMath>
                </a14:m>
                <a:r>
                  <a:rPr lang="en-US" sz="2000" dirty="0"/>
                  <a:t> </a:t>
                </a:r>
                <a14:m>
                  <m:oMath xmlns:m="http://schemas.openxmlformats.org/officeDocument/2006/math">
                    <m:r>
                      <a:rPr lang="en-US" sz="2000" b="0" i="1" smtClean="0">
                        <a:latin typeface="Cambria Math" panose="02040503050406030204" pitchFamily="18" charset="0"/>
                      </a:rPr>
                      <m:t>−</m:t>
                    </m:r>
                    <m:r>
                      <a:rPr lang="en-US" sz="2000" i="1">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𝐵</m:t>
                        </m:r>
                        <m:r>
                          <a:rPr lang="en-US" sz="2000" b="0" i="1" smtClean="0">
                            <a:latin typeface="Cambria Math" panose="02040503050406030204" pitchFamily="18" charset="0"/>
                          </a:rPr>
                          <m:t>𝑏</m:t>
                        </m:r>
                      </m:sub>
                    </m:sSub>
                  </m:oMath>
                </a14:m>
                <a:endParaRPr lang="en-US" sz="2000" dirty="0"/>
              </a:p>
            </p:txBody>
          </p:sp>
        </mc:Choice>
        <mc:Fallback xmlns="">
          <p:sp>
            <p:nvSpPr>
              <p:cNvPr id="7" name="Rectangle 6"/>
              <p:cNvSpPr>
                <a:spLocks noRot="1" noChangeAspect="1" noMove="1" noResize="1" noEditPoints="1" noAdjustHandles="1" noChangeArrowheads="1" noChangeShapeType="1" noTextEdit="1"/>
              </p:cNvSpPr>
              <p:nvPr/>
            </p:nvSpPr>
            <p:spPr>
              <a:xfrm>
                <a:off x="3505200" y="2984530"/>
                <a:ext cx="2638543" cy="400110"/>
              </a:xfrm>
              <a:prstGeom prst="rect">
                <a:avLst/>
              </a:prstGeom>
              <a:blipFill>
                <a:blip r:embed="rId2"/>
                <a:stretch>
                  <a:fillRect b="-3077"/>
                </a:stretch>
              </a:blipFill>
            </p:spPr>
            <p:txBody>
              <a:bodyPr/>
              <a:lstStyle/>
              <a:p>
                <a:r>
                  <a:rPr lang="en-US">
                    <a:noFill/>
                  </a:rPr>
                  <a:t> </a:t>
                </a:r>
              </a:p>
            </p:txBody>
          </p:sp>
        </mc:Fallback>
      </mc:AlternateContent>
      <p:sp>
        <p:nvSpPr>
          <p:cNvPr id="8" name="TextBox 7"/>
          <p:cNvSpPr txBox="1"/>
          <p:nvPr/>
        </p:nvSpPr>
        <p:spPr>
          <a:xfrm>
            <a:off x="7651852" y="3017579"/>
            <a:ext cx="611065" cy="400110"/>
          </a:xfrm>
          <a:prstGeom prst="rect">
            <a:avLst/>
          </a:prstGeom>
          <a:noFill/>
        </p:spPr>
        <p:txBody>
          <a:bodyPr wrap="none" rtlCol="0">
            <a:spAutoFit/>
          </a:bodyPr>
          <a:lstStyle/>
          <a:p>
            <a:r>
              <a:rPr lang="en-US" sz="2000" dirty="0"/>
              <a:t>(94)</a:t>
            </a:r>
          </a:p>
        </p:txBody>
      </p:sp>
      <p:sp>
        <p:nvSpPr>
          <p:cNvPr id="5" name="Rectangle 4"/>
          <p:cNvSpPr/>
          <p:nvPr/>
        </p:nvSpPr>
        <p:spPr>
          <a:xfrm>
            <a:off x="304800" y="3353862"/>
            <a:ext cx="545342" cy="400110"/>
          </a:xfrm>
          <a:prstGeom prst="rect">
            <a:avLst/>
          </a:prstGeom>
        </p:spPr>
        <p:txBody>
          <a:bodyPr wrap="none">
            <a:spAutoFit/>
          </a:bodyPr>
          <a:lstStyle/>
          <a:p>
            <a:r>
              <a:rPr lang="en-US" sz="2000" dirty="0"/>
              <a:t>But</a:t>
            </a:r>
            <a:endParaRPr lang="en-US" dirty="0"/>
          </a:p>
        </p:txBody>
      </p:sp>
      <mc:AlternateContent xmlns:mc="http://schemas.openxmlformats.org/markup-compatibility/2006" xmlns:a14="http://schemas.microsoft.com/office/drawing/2010/main">
        <mc:Choice Requires="a14">
          <p:sp>
            <p:nvSpPr>
              <p:cNvPr id="9" name="Rectangle 8"/>
              <p:cNvSpPr/>
              <p:nvPr/>
            </p:nvSpPr>
            <p:spPr>
              <a:xfrm>
                <a:off x="3770312" y="3683015"/>
                <a:ext cx="2021194" cy="7188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𝐵𝑏</m:t>
                          </m:r>
                        </m:sub>
                      </m:sSub>
                      <m:r>
                        <a:rPr lang="en-US" sz="2000">
                          <a:latin typeface="Cambria Math" panose="02040503050406030204" pitchFamily="18" charset="0"/>
                        </a:rPr>
                        <m:t>=</m:t>
                      </m:r>
                      <m:r>
                        <a:rPr lang="en-US" sz="2000" b="0" i="1" smtClean="0">
                          <a:latin typeface="Cambria Math" panose="02040503050406030204" pitchFamily="18" charset="0"/>
                        </a:rPr>
                        <m:t>−</m:t>
                      </m:r>
                      <m:f>
                        <m:fPr>
                          <m:ctrlPr>
                            <a:rPr lang="en-US" sz="2000" i="1" smtClean="0">
                              <a:latin typeface="Cambria Math" panose="02040503050406030204" pitchFamily="18" charset="0"/>
                            </a:rPr>
                          </m:ctrlPr>
                        </m:fPr>
                        <m:num>
                          <m:sSub>
                            <m:sSubPr>
                              <m:ctrlPr>
                                <a:rPr lang="en-US" sz="2000" i="1">
                                  <a:latin typeface="Cambria Math" panose="02040503050406030204" pitchFamily="18" charset="0"/>
                                </a:rPr>
                              </m:ctrlPr>
                            </m:sSubPr>
                            <m:e>
                              <m:r>
                                <a:rPr lang="en-US" sz="2000" b="0" i="1" smtClean="0">
                                  <a:latin typeface="Cambria Math" panose="02040503050406030204" pitchFamily="18" charset="0"/>
                                </a:rPr>
                                <m:t>𝑁</m:t>
                              </m:r>
                            </m:e>
                            <m:sub>
                              <m:r>
                                <a:rPr lang="en-US" sz="2000" b="0" i="1" smtClean="0">
                                  <a:latin typeface="Cambria Math" panose="02040503050406030204" pitchFamily="18" charset="0"/>
                                </a:rPr>
                                <m:t>2</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𝑁</m:t>
                              </m:r>
                            </m:e>
                            <m:sub>
                              <m:r>
                                <a:rPr lang="en-US" sz="2000" b="0" i="1" smtClean="0">
                                  <a:latin typeface="Cambria Math" panose="02040503050406030204" pitchFamily="18" charset="0"/>
                                </a:rPr>
                                <m:t>1</m:t>
                              </m:r>
                            </m:sub>
                          </m:sSub>
                        </m:den>
                      </m:f>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𝑏𝑐</m:t>
                          </m:r>
                        </m:sub>
                      </m:sSub>
                    </m:oMath>
                  </m:oMathPara>
                </a14:m>
                <a:endParaRPr lang="en-US" sz="2000" dirty="0"/>
              </a:p>
            </p:txBody>
          </p:sp>
        </mc:Choice>
        <mc:Fallback xmlns="">
          <p:sp>
            <p:nvSpPr>
              <p:cNvPr id="9" name="Rectangle 8"/>
              <p:cNvSpPr>
                <a:spLocks noRot="1" noChangeAspect="1" noMove="1" noResize="1" noEditPoints="1" noAdjustHandles="1" noChangeArrowheads="1" noChangeShapeType="1" noTextEdit="1"/>
              </p:cNvSpPr>
              <p:nvPr/>
            </p:nvSpPr>
            <p:spPr>
              <a:xfrm>
                <a:off x="3770312" y="3683015"/>
                <a:ext cx="2021194" cy="718851"/>
              </a:xfrm>
              <a:prstGeom prst="rect">
                <a:avLst/>
              </a:prstGeom>
              <a:blipFill>
                <a:blip r:embed="rId3"/>
                <a:stretch>
                  <a:fillRect/>
                </a:stretch>
              </a:blipFill>
            </p:spPr>
            <p:txBody>
              <a:bodyPr/>
              <a:lstStyle/>
              <a:p>
                <a:r>
                  <a:rPr lang="en-US">
                    <a:noFill/>
                  </a:rPr>
                  <a:t> </a:t>
                </a:r>
              </a:p>
            </p:txBody>
          </p:sp>
        </mc:Fallback>
      </mc:AlternateContent>
      <p:sp>
        <p:nvSpPr>
          <p:cNvPr id="11" name="TextBox 10"/>
          <p:cNvSpPr txBox="1"/>
          <p:nvPr/>
        </p:nvSpPr>
        <p:spPr>
          <a:xfrm>
            <a:off x="7651852" y="3826451"/>
            <a:ext cx="611065" cy="400110"/>
          </a:xfrm>
          <a:prstGeom prst="rect">
            <a:avLst/>
          </a:prstGeom>
          <a:noFill/>
        </p:spPr>
        <p:txBody>
          <a:bodyPr wrap="none" rtlCol="0">
            <a:spAutoFit/>
          </a:bodyPr>
          <a:lstStyle/>
          <a:p>
            <a:r>
              <a:rPr lang="en-US" sz="2000" dirty="0"/>
              <a:t>(95)</a:t>
            </a:r>
          </a:p>
        </p:txBody>
      </p:sp>
      <mc:AlternateContent xmlns:mc="http://schemas.openxmlformats.org/markup-compatibility/2006" xmlns:a14="http://schemas.microsoft.com/office/drawing/2010/main">
        <mc:Choice Requires="a14">
          <p:sp>
            <p:nvSpPr>
              <p:cNvPr id="12" name="Rectangle 11"/>
              <p:cNvSpPr/>
              <p:nvPr/>
            </p:nvSpPr>
            <p:spPr>
              <a:xfrm>
                <a:off x="3767684" y="4307220"/>
                <a:ext cx="2031005" cy="7188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𝐴𝑎</m:t>
                          </m:r>
                        </m:sub>
                      </m:sSub>
                      <m:r>
                        <a:rPr lang="en-US" sz="2000">
                          <a:latin typeface="Cambria Math" panose="02040503050406030204" pitchFamily="18" charset="0"/>
                        </a:rPr>
                        <m:t>=</m:t>
                      </m:r>
                      <m:r>
                        <a:rPr lang="en-US" sz="2000" b="0" i="1" smtClean="0">
                          <a:latin typeface="Cambria Math" panose="02040503050406030204" pitchFamily="18" charset="0"/>
                        </a:rPr>
                        <m:t>−</m:t>
                      </m:r>
                      <m:f>
                        <m:fPr>
                          <m:ctrlPr>
                            <a:rPr lang="en-US" sz="2000" i="1" smtClean="0">
                              <a:latin typeface="Cambria Math" panose="02040503050406030204" pitchFamily="18" charset="0"/>
                            </a:rPr>
                          </m:ctrlPr>
                        </m:fPr>
                        <m:num>
                          <m:sSub>
                            <m:sSubPr>
                              <m:ctrlPr>
                                <a:rPr lang="en-US" sz="2000" i="1">
                                  <a:latin typeface="Cambria Math" panose="02040503050406030204" pitchFamily="18" charset="0"/>
                                </a:rPr>
                              </m:ctrlPr>
                            </m:sSubPr>
                            <m:e>
                              <m:r>
                                <a:rPr lang="en-US" sz="2000" b="0" i="1" smtClean="0">
                                  <a:latin typeface="Cambria Math" panose="02040503050406030204" pitchFamily="18" charset="0"/>
                                </a:rPr>
                                <m:t>𝑁</m:t>
                              </m:r>
                            </m:e>
                            <m:sub>
                              <m:r>
                                <a:rPr lang="en-US" sz="2000" b="0" i="1" smtClean="0">
                                  <a:latin typeface="Cambria Math" panose="02040503050406030204" pitchFamily="18" charset="0"/>
                                </a:rPr>
                                <m:t>2</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𝑁</m:t>
                              </m:r>
                            </m:e>
                            <m:sub>
                              <m:r>
                                <a:rPr lang="en-US" sz="2000" b="0" i="1" smtClean="0">
                                  <a:latin typeface="Cambria Math" panose="02040503050406030204" pitchFamily="18" charset="0"/>
                                </a:rPr>
                                <m:t>1</m:t>
                              </m:r>
                            </m:sub>
                          </m:sSub>
                        </m:den>
                      </m:f>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𝑎𝑏</m:t>
                          </m:r>
                        </m:sub>
                      </m:sSub>
                    </m:oMath>
                  </m:oMathPara>
                </a14:m>
                <a:endParaRPr lang="en-US" sz="2000" dirty="0"/>
              </a:p>
            </p:txBody>
          </p:sp>
        </mc:Choice>
        <mc:Fallback xmlns="">
          <p:sp>
            <p:nvSpPr>
              <p:cNvPr id="12" name="Rectangle 11"/>
              <p:cNvSpPr>
                <a:spLocks noRot="1" noChangeAspect="1" noMove="1" noResize="1" noEditPoints="1" noAdjustHandles="1" noChangeArrowheads="1" noChangeShapeType="1" noTextEdit="1"/>
              </p:cNvSpPr>
              <p:nvPr/>
            </p:nvSpPr>
            <p:spPr>
              <a:xfrm>
                <a:off x="3767684" y="4307220"/>
                <a:ext cx="2031005" cy="718851"/>
              </a:xfrm>
              <a:prstGeom prst="rect">
                <a:avLst/>
              </a:prstGeom>
              <a:blipFill>
                <a:blip r:embed="rId4"/>
                <a:stretch>
                  <a:fillRect/>
                </a:stretch>
              </a:blipFill>
            </p:spPr>
            <p:txBody>
              <a:bodyPr/>
              <a:lstStyle/>
              <a:p>
                <a:r>
                  <a:rPr lang="en-US">
                    <a:noFill/>
                  </a:rPr>
                  <a:t> </a:t>
                </a:r>
              </a:p>
            </p:txBody>
          </p:sp>
        </mc:Fallback>
      </mc:AlternateContent>
      <p:sp>
        <p:nvSpPr>
          <p:cNvPr id="14" name="TextBox 13"/>
          <p:cNvSpPr txBox="1"/>
          <p:nvPr/>
        </p:nvSpPr>
        <p:spPr>
          <a:xfrm>
            <a:off x="7649224" y="4450656"/>
            <a:ext cx="611065" cy="400110"/>
          </a:xfrm>
          <a:prstGeom prst="rect">
            <a:avLst/>
          </a:prstGeom>
          <a:noFill/>
        </p:spPr>
        <p:txBody>
          <a:bodyPr wrap="none" rtlCol="0">
            <a:spAutoFit/>
          </a:bodyPr>
          <a:lstStyle/>
          <a:p>
            <a:r>
              <a:rPr lang="en-US" sz="2000" dirty="0"/>
              <a:t>(96)</a:t>
            </a:r>
          </a:p>
        </p:txBody>
      </p:sp>
      <p:sp>
        <p:nvSpPr>
          <p:cNvPr id="10" name="Rectangle 9"/>
          <p:cNvSpPr/>
          <p:nvPr/>
        </p:nvSpPr>
        <p:spPr>
          <a:xfrm>
            <a:off x="228600" y="5029200"/>
            <a:ext cx="8763000" cy="400110"/>
          </a:xfrm>
          <a:prstGeom prst="rect">
            <a:avLst/>
          </a:prstGeom>
        </p:spPr>
        <p:txBody>
          <a:bodyPr wrap="square">
            <a:spAutoFit/>
          </a:bodyPr>
          <a:lstStyle/>
          <a:p>
            <a:r>
              <a:rPr lang="en-US" sz="2000" dirty="0">
                <a:solidFill>
                  <a:srgbClr val="000000"/>
                </a:solidFill>
              </a:rPr>
              <a:t>Substitute Equations (95) and (96) into Equation (94) and simplify:</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7" name="Rectangle 16"/>
              <p:cNvSpPr/>
              <p:nvPr/>
            </p:nvSpPr>
            <p:spPr>
              <a:xfrm>
                <a:off x="430003" y="5360035"/>
                <a:ext cx="7219220" cy="7838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𝐴𝐵</m:t>
                          </m:r>
                        </m:sub>
                      </m:sSub>
                      <m:r>
                        <a:rPr lang="en-US" sz="2000">
                          <a:latin typeface="Cambria Math" panose="02040503050406030204" pitchFamily="18" charset="0"/>
                        </a:rPr>
                        <m:t>=</m:t>
                      </m:r>
                      <m:d>
                        <m:dPr>
                          <m:ctrlPr>
                            <a:rPr lang="en-US" sz="2000" i="1" smtClean="0">
                              <a:latin typeface="Cambria Math" panose="02040503050406030204" pitchFamily="18" charset="0"/>
                            </a:rPr>
                          </m:ctrlPr>
                        </m:dPr>
                        <m:e>
                          <m:r>
                            <a:rPr lang="en-US" sz="2000">
                              <a:latin typeface="Cambria Math" panose="02040503050406030204" pitchFamily="18" charset="0"/>
                            </a:rPr>
                            <m:t>1</m:t>
                          </m:r>
                          <m:r>
                            <a:rPr lang="en-US" sz="2000" i="1">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𝑁</m:t>
                                  </m:r>
                                </m:e>
                                <m:sub>
                                  <m:r>
                                    <a:rPr lang="en-US" sz="2000" i="1">
                                      <a:latin typeface="Cambria Math" panose="02040503050406030204" pitchFamily="18" charset="0"/>
                                    </a:rPr>
                                    <m:t>2</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𝑁</m:t>
                                  </m:r>
                                </m:e>
                                <m:sub>
                                  <m:r>
                                    <a:rPr lang="en-US" sz="2000" i="1">
                                      <a:latin typeface="Cambria Math" panose="02040503050406030204" pitchFamily="18" charset="0"/>
                                    </a:rPr>
                                    <m:t>1</m:t>
                                  </m:r>
                                </m:sub>
                              </m:sSub>
                            </m:den>
                          </m:f>
                        </m:e>
                      </m:d>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𝑏𝑐</m:t>
                          </m:r>
                        </m:sub>
                      </m:sSub>
                      <m:r>
                        <a:rPr lang="en-US" sz="2000" b="0" i="1" smtClean="0">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𝑁</m:t>
                              </m:r>
                            </m:e>
                            <m:sub>
                              <m:r>
                                <a:rPr lang="en-US" sz="2000" i="1">
                                  <a:latin typeface="Cambria Math" panose="02040503050406030204" pitchFamily="18" charset="0"/>
                                </a:rPr>
                                <m:t>2</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𝑁</m:t>
                              </m:r>
                            </m:e>
                            <m:sub>
                              <m:r>
                                <a:rPr lang="en-US" sz="2000" i="1">
                                  <a:latin typeface="Cambria Math" panose="02040503050406030204" pitchFamily="18" charset="0"/>
                                </a:rPr>
                                <m:t>1</m:t>
                              </m:r>
                            </m:sub>
                          </m:sSub>
                        </m:den>
                      </m:f>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𝑏𝑐</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𝑅</m:t>
                          </m:r>
                          <m:r>
                            <a:rPr lang="en-US" sz="2000" b="0" i="1" smtClean="0">
                              <a:latin typeface="Cambria Math" panose="02040503050406030204" pitchFamily="18" charset="0"/>
                            </a:rPr>
                            <m:t>_</m:t>
                          </m:r>
                          <m:r>
                            <a:rPr lang="en-US" sz="2000" b="0" i="1" smtClean="0">
                              <a:latin typeface="Cambria Math" panose="02040503050406030204" pitchFamily="18" charset="0"/>
                            </a:rPr>
                            <m:t>𝑎𝑏</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𝑎𝑏</m:t>
                          </m:r>
                        </m:sub>
                      </m:sSub>
                      <m:r>
                        <a:rPr lang="en-US" sz="2000" i="1">
                          <a:latin typeface="Cambria Math" panose="02040503050406030204" pitchFamily="18" charset="0"/>
                        </a:rPr>
                        <m:t>+</m:t>
                      </m:r>
                      <m:d>
                        <m:dPr>
                          <m:ctrlPr>
                            <a:rPr lang="en-US" sz="2000" i="1">
                              <a:latin typeface="Cambria Math" panose="02040503050406030204" pitchFamily="18" charset="0"/>
                            </a:rPr>
                          </m:ctrlPr>
                        </m:dPr>
                        <m:e>
                          <m:r>
                            <a:rPr lang="en-US" sz="2000">
                              <a:latin typeface="Cambria Math" panose="02040503050406030204" pitchFamily="18" charset="0"/>
                            </a:rPr>
                            <m:t>1</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b="0" i="1" smtClean="0">
                                  <a:latin typeface="Cambria Math" panose="02040503050406030204" pitchFamily="18" charset="0"/>
                                </a:rPr>
                                <m:t>𝑏𝑐</m:t>
                              </m:r>
                            </m:sub>
                          </m:sSub>
                        </m:e>
                      </m:d>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𝑏𝑐</m:t>
                          </m:r>
                        </m:sub>
                      </m:sSub>
                    </m:oMath>
                  </m:oMathPara>
                </a14:m>
                <a:endParaRPr lang="en-US" sz="2000" dirty="0"/>
              </a:p>
            </p:txBody>
          </p:sp>
        </mc:Choice>
        <mc:Fallback xmlns="">
          <p:sp>
            <p:nvSpPr>
              <p:cNvPr id="17" name="Rectangle 16"/>
              <p:cNvSpPr>
                <a:spLocks noRot="1" noChangeAspect="1" noMove="1" noResize="1" noEditPoints="1" noAdjustHandles="1" noChangeArrowheads="1" noChangeShapeType="1" noTextEdit="1"/>
              </p:cNvSpPr>
              <p:nvPr/>
            </p:nvSpPr>
            <p:spPr>
              <a:xfrm>
                <a:off x="430003" y="5360035"/>
                <a:ext cx="7219220" cy="783869"/>
              </a:xfrm>
              <a:prstGeom prst="rect">
                <a:avLst/>
              </a:prstGeom>
              <a:blipFill>
                <a:blip r:embed="rId5"/>
                <a:stretch>
                  <a:fillRect/>
                </a:stretch>
              </a:blipFill>
            </p:spPr>
            <p:txBody>
              <a:bodyPr/>
              <a:lstStyle/>
              <a:p>
                <a:r>
                  <a:rPr lang="en-US">
                    <a:noFill/>
                  </a:rPr>
                  <a:t> </a:t>
                </a:r>
              </a:p>
            </p:txBody>
          </p:sp>
        </mc:Fallback>
      </mc:AlternateContent>
      <p:sp>
        <p:nvSpPr>
          <p:cNvPr id="18" name="TextBox 17"/>
          <p:cNvSpPr txBox="1"/>
          <p:nvPr/>
        </p:nvSpPr>
        <p:spPr>
          <a:xfrm>
            <a:off x="7850626" y="5528627"/>
            <a:ext cx="611065" cy="400110"/>
          </a:xfrm>
          <a:prstGeom prst="rect">
            <a:avLst/>
          </a:prstGeom>
          <a:noFill/>
        </p:spPr>
        <p:txBody>
          <a:bodyPr wrap="none" rtlCol="0">
            <a:spAutoFit/>
          </a:bodyPr>
          <a:lstStyle/>
          <a:p>
            <a:r>
              <a:rPr lang="en-US" sz="2000" dirty="0"/>
              <a:t>(97)</a:t>
            </a:r>
          </a:p>
        </p:txBody>
      </p:sp>
      <p:sp>
        <p:nvSpPr>
          <p:cNvPr id="15"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364501446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6744154" cy="584775"/>
          </a:xfrm>
          <a:prstGeom prst="rect">
            <a:avLst/>
          </a:prstGeom>
        </p:spPr>
        <p:txBody>
          <a:bodyPr wrap="none">
            <a:spAutoFit/>
          </a:bodyPr>
          <a:lstStyle/>
          <a:p>
            <a:r>
              <a:rPr lang="en-US" sz="3200" dirty="0">
                <a:solidFill>
                  <a:srgbClr val="C8102E"/>
                </a:solidFill>
                <a:latin typeface="+mj-lt"/>
                <a:ea typeface="+mj-ea"/>
                <a:cs typeface="+mj-cs"/>
              </a:rPr>
              <a:t>Closed Delta-Connected Regulators</a:t>
            </a:r>
          </a:p>
        </p:txBody>
      </p:sp>
      <p:sp>
        <p:nvSpPr>
          <p:cNvPr id="4" name="Slide Number Placeholder 3"/>
          <p:cNvSpPr>
            <a:spLocks noGrp="1"/>
          </p:cNvSpPr>
          <p:nvPr>
            <p:ph type="sldNum" sz="quarter" idx="12"/>
          </p:nvPr>
        </p:nvSpPr>
        <p:spPr/>
        <p:txBody>
          <a:bodyPr/>
          <a:lstStyle/>
          <a:p>
            <a:fld id="{5B7A2384-8C5D-49F6-8259-B9A64ECD4852}" type="slidenum">
              <a:rPr lang="en-US" smtClean="0"/>
              <a:t>78</a:t>
            </a:fld>
            <a:endParaRPr lang="en-US" dirty="0"/>
          </a:p>
        </p:txBody>
      </p:sp>
      <p:sp>
        <p:nvSpPr>
          <p:cNvPr id="2" name="Rectangle 1"/>
          <p:cNvSpPr/>
          <p:nvPr/>
        </p:nvSpPr>
        <p:spPr>
          <a:xfrm>
            <a:off x="228600" y="647700"/>
            <a:ext cx="8915400" cy="707886"/>
          </a:xfrm>
          <a:prstGeom prst="rect">
            <a:avLst/>
          </a:prstGeom>
        </p:spPr>
        <p:txBody>
          <a:bodyPr wrap="square">
            <a:spAutoFit/>
          </a:bodyPr>
          <a:lstStyle/>
          <a:p>
            <a:r>
              <a:rPr lang="en-US" sz="2000" dirty="0"/>
              <a:t>The same procedure can be followed to determine the relationships between the other line-to-line voltages. The final three-phase equation is</a:t>
            </a:r>
          </a:p>
        </p:txBody>
      </p:sp>
      <mc:AlternateContent xmlns:mc="http://schemas.openxmlformats.org/markup-compatibility/2006" xmlns:a14="http://schemas.microsoft.com/office/drawing/2010/main">
        <mc:Choice Requires="a14">
          <p:sp>
            <p:nvSpPr>
              <p:cNvPr id="15" name="Rectangle 14"/>
              <p:cNvSpPr/>
              <p:nvPr/>
            </p:nvSpPr>
            <p:spPr>
              <a:xfrm>
                <a:off x="2209800" y="1524000"/>
                <a:ext cx="5658216" cy="1070549"/>
              </a:xfrm>
              <a:prstGeom prst="rect">
                <a:avLst/>
              </a:prstGeom>
            </p:spPr>
            <p:txBody>
              <a:bodyPr wrap="none">
                <a:spAutoFit/>
              </a:bodyPr>
              <a:lstStyle/>
              <a:p>
                <a14:m>
                  <m:oMath xmlns:m="http://schemas.openxmlformats.org/officeDocument/2006/math">
                    <m:d>
                      <m:dPr>
                        <m:begChr m:val="["/>
                        <m:endChr m:val="]"/>
                        <m:ctrlPr>
                          <a:rPr lang="en-US" sz="2000" i="1" smtClean="0">
                            <a:latin typeface="Cambria Math" panose="02040503050406030204" pitchFamily="18" charset="0"/>
                          </a:rPr>
                        </m:ctrlPr>
                      </m:dPr>
                      <m:e>
                        <m:eqArr>
                          <m:eqArrPr>
                            <m:ctrlPr>
                              <a:rPr lang="en-US" sz="2000" i="1">
                                <a:latin typeface="Cambria Math" panose="02040503050406030204" pitchFamily="18" charset="0"/>
                              </a:rPr>
                            </m:ctrlPr>
                          </m:eqArr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𝐴𝐵</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𝐵𝐶</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𝐶𝐴</m:t>
                                </m:r>
                              </m:sub>
                            </m:sSub>
                          </m:e>
                        </m:eqArr>
                      </m:e>
                    </m:d>
                  </m:oMath>
                </a14:m>
                <a:r>
                  <a:rPr lang="en-US" sz="2000" dirty="0"/>
                  <a:t> </a:t>
                </a:r>
                <a14:m>
                  <m:oMath xmlns:m="http://schemas.openxmlformats.org/officeDocument/2006/math">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m>
                          <m:mPr>
                            <m:plcHide m:val="on"/>
                            <m:mcs>
                              <m:mc>
                                <m:mcPr>
                                  <m:count m:val="3"/>
                                  <m:mcJc m:val="center"/>
                                </m:mcPr>
                              </m:mc>
                            </m:mcs>
                            <m:ctrlPr>
                              <a:rPr lang="en-US" sz="2000" i="1">
                                <a:latin typeface="Cambria Math" panose="02040503050406030204" pitchFamily="18" charset="0"/>
                              </a:rPr>
                            </m:ctrlPr>
                          </m:mPr>
                          <m:m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𝑅</m:t>
                                  </m:r>
                                  <m:r>
                                    <a:rPr lang="en-US" sz="2000" b="0" i="1" smtClean="0">
                                      <a:latin typeface="Cambria Math" panose="02040503050406030204" pitchFamily="18" charset="0"/>
                                    </a:rPr>
                                    <m:t>_</m:t>
                                  </m:r>
                                  <m:r>
                                    <a:rPr lang="en-US" sz="2000" b="0" i="1" smtClean="0">
                                      <a:latin typeface="Cambria Math" panose="02040503050406030204" pitchFamily="18" charset="0"/>
                                    </a:rPr>
                                    <m:t>𝑎𝑏</m:t>
                                  </m:r>
                                </m:sub>
                              </m:sSub>
                            </m:e>
                            <m:e>
                              <m:r>
                                <a:rPr lang="en-US" sz="2000" b="0" i="1" smtClean="0">
                                  <a:latin typeface="Cambria Math" panose="02040503050406030204" pitchFamily="18" charset="0"/>
                                </a:rPr>
                                <m:t>1−</m:t>
                              </m:r>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b="0" i="1" smtClean="0">
                                      <a:latin typeface="Cambria Math" panose="02040503050406030204" pitchFamily="18" charset="0"/>
                                    </a:rPr>
                                    <m:t>𝑏𝑐</m:t>
                                  </m:r>
                                </m:sub>
                              </m:sSub>
                            </m:e>
                            <m:e>
                              <m:r>
                                <a:rPr lang="en-US" sz="2000" b="0" i="1" smtClean="0">
                                  <a:latin typeface="Cambria Math" panose="02040503050406030204" pitchFamily="18" charset="0"/>
                                </a:rPr>
                                <m:t>0</m:t>
                              </m:r>
                            </m:e>
                          </m:mr>
                          <m:mr>
                            <m:e>
                              <m:r>
                                <a:rPr lang="en-US" sz="2000" b="0" i="1" smtClean="0">
                                  <a:latin typeface="Cambria Math" panose="02040503050406030204" pitchFamily="18" charset="0"/>
                                </a:rPr>
                                <m:t>0</m:t>
                              </m:r>
                            </m:e>
                            <m:e>
                              <m:sSub>
                                <m:sSubPr>
                                  <m:ctrlPr>
                                    <a:rPr lang="en-US" sz="2000" i="1" smtClean="0">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b="0" i="1" smtClean="0">
                                      <a:latin typeface="Cambria Math" panose="02040503050406030204" pitchFamily="18" charset="0"/>
                                    </a:rPr>
                                    <m:t>𝑏𝑐</m:t>
                                  </m:r>
                                </m:sub>
                              </m:sSub>
                            </m:e>
                            <m:e>
                              <m:r>
                                <a:rPr lang="en-US" sz="2000" i="1">
                                  <a:latin typeface="Cambria Math" panose="02040503050406030204" pitchFamily="18" charset="0"/>
                                </a:rPr>
                                <m:t>1−</m:t>
                              </m:r>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b="0" i="1" smtClean="0">
                                      <a:latin typeface="Cambria Math" panose="02040503050406030204" pitchFamily="18" charset="0"/>
                                    </a:rPr>
                                    <m:t>𝑐𝑎</m:t>
                                  </m:r>
                                </m:sub>
                              </m:sSub>
                            </m:e>
                          </m:mr>
                          <m:mr>
                            <m:e>
                              <m:r>
                                <a:rPr lang="en-US" sz="2000" i="1">
                                  <a:latin typeface="Cambria Math" panose="02040503050406030204" pitchFamily="18" charset="0"/>
                                </a:rPr>
                                <m:t>1−</m:t>
                              </m:r>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b="0" i="1" smtClean="0">
                                      <a:latin typeface="Cambria Math" panose="02040503050406030204" pitchFamily="18" charset="0"/>
                                    </a:rPr>
                                    <m:t>𝑎𝑏</m:t>
                                  </m:r>
                                </m:sub>
                              </m:sSub>
                            </m:e>
                            <m:e>
                              <m:r>
                                <a:rPr lang="en-US" sz="2000" b="0" i="1" smtClean="0">
                                  <a:latin typeface="Cambria Math" panose="02040503050406030204" pitchFamily="18" charset="0"/>
                                </a:rPr>
                                <m:t>0</m:t>
                              </m:r>
                            </m:e>
                            <m:e>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b="0" i="1" smtClean="0">
                                      <a:latin typeface="Cambria Math" panose="02040503050406030204" pitchFamily="18" charset="0"/>
                                    </a:rPr>
                                    <m:t>𝑐𝑎</m:t>
                                  </m:r>
                                </m:sub>
                              </m:sSub>
                            </m:e>
                          </m:mr>
                        </m:m>
                      </m:e>
                    </m:d>
                  </m:oMath>
                </a14:m>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𝑎𝑏</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𝑏𝑐</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𝑐𝑎</m:t>
                                </m:r>
                              </m:sub>
                            </m:sSub>
                          </m:e>
                        </m:eqArr>
                      </m:e>
                    </m:d>
                  </m:oMath>
                </a14:m>
                <a:endParaRPr lang="en-US" sz="2000" dirty="0"/>
              </a:p>
            </p:txBody>
          </p:sp>
        </mc:Choice>
        <mc:Fallback xmlns="">
          <p:sp>
            <p:nvSpPr>
              <p:cNvPr id="15" name="Rectangle 14"/>
              <p:cNvSpPr>
                <a:spLocks noRot="1" noChangeAspect="1" noMove="1" noResize="1" noEditPoints="1" noAdjustHandles="1" noChangeArrowheads="1" noChangeShapeType="1" noTextEdit="1"/>
              </p:cNvSpPr>
              <p:nvPr/>
            </p:nvSpPr>
            <p:spPr>
              <a:xfrm>
                <a:off x="2209800" y="1524000"/>
                <a:ext cx="5658216" cy="1070549"/>
              </a:xfrm>
              <a:prstGeom prst="rect">
                <a:avLst/>
              </a:prstGeom>
              <a:blipFill>
                <a:blip r:embed="rId2"/>
                <a:stretch>
                  <a:fillRect/>
                </a:stretch>
              </a:blipFill>
            </p:spPr>
            <p:txBody>
              <a:bodyPr/>
              <a:lstStyle/>
              <a:p>
                <a:r>
                  <a:rPr lang="en-US">
                    <a:noFill/>
                  </a:rPr>
                  <a:t> </a:t>
                </a:r>
              </a:p>
            </p:txBody>
          </p:sp>
        </mc:Fallback>
      </mc:AlternateContent>
      <p:sp>
        <p:nvSpPr>
          <p:cNvPr id="16" name="TextBox 15"/>
          <p:cNvSpPr txBox="1"/>
          <p:nvPr/>
        </p:nvSpPr>
        <p:spPr>
          <a:xfrm>
            <a:off x="8108638" y="1825685"/>
            <a:ext cx="611065" cy="400110"/>
          </a:xfrm>
          <a:prstGeom prst="rect">
            <a:avLst/>
          </a:prstGeom>
          <a:noFill/>
        </p:spPr>
        <p:txBody>
          <a:bodyPr wrap="none" rtlCol="0">
            <a:spAutoFit/>
          </a:bodyPr>
          <a:lstStyle/>
          <a:p>
            <a:r>
              <a:rPr lang="en-US" sz="2000" dirty="0"/>
              <a:t>(98)</a:t>
            </a:r>
          </a:p>
        </p:txBody>
      </p:sp>
      <p:sp>
        <p:nvSpPr>
          <p:cNvPr id="6" name="Rectangle 5"/>
          <p:cNvSpPr/>
          <p:nvPr/>
        </p:nvSpPr>
        <p:spPr>
          <a:xfrm>
            <a:off x="228600" y="2766746"/>
            <a:ext cx="8686800" cy="400110"/>
          </a:xfrm>
          <a:prstGeom prst="rect">
            <a:avLst/>
          </a:prstGeom>
        </p:spPr>
        <p:txBody>
          <a:bodyPr wrap="square">
            <a:spAutoFit/>
          </a:bodyPr>
          <a:lstStyle/>
          <a:p>
            <a:r>
              <a:rPr lang="en-US" sz="2000" dirty="0">
                <a:solidFill>
                  <a:srgbClr val="000000"/>
                </a:solidFill>
              </a:rPr>
              <a:t>Equation (98) is of the generalized form</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9" name="Rectangle 18"/>
              <p:cNvSpPr/>
              <p:nvPr/>
            </p:nvSpPr>
            <p:spPr>
              <a:xfrm>
                <a:off x="2743200" y="3553919"/>
                <a:ext cx="3979359" cy="400110"/>
              </a:xfrm>
              <a:prstGeom prst="rect">
                <a:avLst/>
              </a:prstGeom>
            </p:spPr>
            <p:txBody>
              <a:bodyPr wrap="none">
                <a:spAutoFit/>
              </a:bodyPr>
              <a:lstStyle/>
              <a:p>
                <a14:m>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m:t>
                            </m:r>
                            <m:r>
                              <a:rPr lang="en-US" sz="2000" b="0" i="1" smtClean="0">
                                <a:latin typeface="Cambria Math" panose="02040503050406030204" pitchFamily="18" charset="0"/>
                              </a:rPr>
                              <m:t>𝐿</m:t>
                            </m:r>
                          </m:e>
                          <m:sub>
                            <m:r>
                              <a:rPr lang="en-US" sz="2000" b="0" i="1" smtClean="0">
                                <a:latin typeface="Cambria Math" panose="02040503050406030204" pitchFamily="18" charset="0"/>
                              </a:rPr>
                              <m:t>𝐴𝐵𝐶</m:t>
                            </m:r>
                          </m:sub>
                        </m:sSub>
                      </m:e>
                    </m:d>
                  </m:oMath>
                </a14:m>
                <a:r>
                  <a:rPr lang="en-US" sz="2000" dirty="0"/>
                  <a:t>=[a]</a:t>
                </a:r>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m:t>
                            </m:r>
                            <m:r>
                              <a:rPr lang="en-US" sz="2000" b="0" i="1" smtClean="0">
                                <a:latin typeface="Cambria Math" panose="02040503050406030204" pitchFamily="18" charset="0"/>
                              </a:rPr>
                              <m:t>𝐿</m:t>
                            </m:r>
                          </m:e>
                          <m:sub>
                            <m:r>
                              <a:rPr lang="en-US" sz="2000" i="1">
                                <a:latin typeface="Cambria Math" panose="02040503050406030204" pitchFamily="18" charset="0"/>
                              </a:rPr>
                              <m:t>𝑎𝑏𝑐</m:t>
                            </m:r>
                          </m:sub>
                        </m:sSub>
                      </m:e>
                    </m:d>
                  </m:oMath>
                </a14:m>
                <a:r>
                  <a:rPr lang="en-US" sz="2000" dirty="0"/>
                  <a:t>+[b]</a:t>
                </a:r>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i="1">
                                <a:latin typeface="Cambria Math" panose="02040503050406030204" pitchFamily="18" charset="0"/>
                              </a:rPr>
                              <m:t>𝑎𝑏𝑐</m:t>
                            </m:r>
                          </m:sub>
                        </m:sSub>
                      </m:e>
                    </m:d>
                  </m:oMath>
                </a14:m>
                <a:endParaRPr lang="en-US" sz="2000" dirty="0"/>
              </a:p>
            </p:txBody>
          </p:sp>
        </mc:Choice>
        <mc:Fallback xmlns="">
          <p:sp>
            <p:nvSpPr>
              <p:cNvPr id="19" name="Rectangle 18"/>
              <p:cNvSpPr>
                <a:spLocks noRot="1" noChangeAspect="1" noMove="1" noResize="1" noEditPoints="1" noAdjustHandles="1" noChangeArrowheads="1" noChangeShapeType="1" noTextEdit="1"/>
              </p:cNvSpPr>
              <p:nvPr/>
            </p:nvSpPr>
            <p:spPr>
              <a:xfrm>
                <a:off x="2743200" y="3553919"/>
                <a:ext cx="3979359" cy="400110"/>
              </a:xfrm>
              <a:prstGeom prst="rect">
                <a:avLst/>
              </a:prstGeom>
              <a:blipFill>
                <a:blip r:embed="rId3"/>
                <a:stretch>
                  <a:fillRect t="-9091" b="-25758"/>
                </a:stretch>
              </a:blipFill>
            </p:spPr>
            <p:txBody>
              <a:bodyPr/>
              <a:lstStyle/>
              <a:p>
                <a:r>
                  <a:rPr lang="en-US">
                    <a:noFill/>
                  </a:rPr>
                  <a:t> </a:t>
                </a:r>
              </a:p>
            </p:txBody>
          </p:sp>
        </mc:Fallback>
      </mc:AlternateContent>
      <p:sp>
        <p:nvSpPr>
          <p:cNvPr id="20" name="TextBox 19"/>
          <p:cNvSpPr txBox="1"/>
          <p:nvPr/>
        </p:nvSpPr>
        <p:spPr>
          <a:xfrm>
            <a:off x="8108638" y="3473951"/>
            <a:ext cx="611065" cy="400110"/>
          </a:xfrm>
          <a:prstGeom prst="rect">
            <a:avLst/>
          </a:prstGeom>
          <a:noFill/>
        </p:spPr>
        <p:txBody>
          <a:bodyPr wrap="none" rtlCol="0">
            <a:spAutoFit/>
          </a:bodyPr>
          <a:lstStyle/>
          <a:p>
            <a:r>
              <a:rPr lang="en-US" sz="2000" dirty="0"/>
              <a:t>(99)</a:t>
            </a:r>
          </a:p>
        </p:txBody>
      </p:sp>
      <p:sp>
        <p:nvSpPr>
          <p:cNvPr id="10"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226983856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6744154" cy="584775"/>
          </a:xfrm>
          <a:prstGeom prst="rect">
            <a:avLst/>
          </a:prstGeom>
        </p:spPr>
        <p:txBody>
          <a:bodyPr wrap="none">
            <a:spAutoFit/>
          </a:bodyPr>
          <a:lstStyle/>
          <a:p>
            <a:r>
              <a:rPr lang="en-US" sz="3200" dirty="0">
                <a:solidFill>
                  <a:srgbClr val="C8102E"/>
                </a:solidFill>
                <a:latin typeface="+mj-lt"/>
                <a:ea typeface="+mj-ea"/>
                <a:cs typeface="+mj-cs"/>
              </a:rPr>
              <a:t>Closed Delta-Connected Regulators</a:t>
            </a:r>
          </a:p>
        </p:txBody>
      </p:sp>
      <p:sp>
        <p:nvSpPr>
          <p:cNvPr id="4" name="Slide Number Placeholder 3"/>
          <p:cNvSpPr>
            <a:spLocks noGrp="1"/>
          </p:cNvSpPr>
          <p:nvPr>
            <p:ph type="sldNum" sz="quarter" idx="12"/>
          </p:nvPr>
        </p:nvSpPr>
        <p:spPr/>
        <p:txBody>
          <a:bodyPr/>
          <a:lstStyle/>
          <a:p>
            <a:fld id="{5B7A2384-8C5D-49F6-8259-B9A64ECD4852}" type="slidenum">
              <a:rPr lang="en-US" smtClean="0"/>
              <a:t>79</a:t>
            </a:fld>
            <a:endParaRPr lang="en-US" dirty="0"/>
          </a:p>
        </p:txBody>
      </p:sp>
      <p:sp>
        <p:nvSpPr>
          <p:cNvPr id="5" name="Rectangle 4"/>
          <p:cNvSpPr/>
          <p:nvPr/>
        </p:nvSpPr>
        <p:spPr>
          <a:xfrm>
            <a:off x="157654" y="916701"/>
            <a:ext cx="8910145" cy="400110"/>
          </a:xfrm>
          <a:prstGeom prst="rect">
            <a:avLst/>
          </a:prstGeom>
        </p:spPr>
        <p:txBody>
          <a:bodyPr wrap="square">
            <a:spAutoFit/>
          </a:bodyPr>
          <a:lstStyle/>
          <a:p>
            <a:r>
              <a:rPr lang="en-US" sz="2000" dirty="0">
                <a:solidFill>
                  <a:srgbClr val="000000"/>
                </a:solidFill>
              </a:rPr>
              <a:t>Fig.14 shows the closed delta–delta connection with the defining currents.</a:t>
            </a:r>
            <a:endParaRPr lang="en-US" sz="2000" dirty="0">
              <a:solidFill>
                <a:srgbClr val="000000"/>
              </a:solidFill>
              <a:effectLst/>
            </a:endParaRPr>
          </a:p>
        </p:txBody>
      </p:sp>
      <p:pic>
        <p:nvPicPr>
          <p:cNvPr id="7" name="Picture 6"/>
          <p:cNvPicPr>
            <a:picLocks noChangeAspect="1"/>
          </p:cNvPicPr>
          <p:nvPr/>
        </p:nvPicPr>
        <p:blipFill>
          <a:blip r:embed="rId2"/>
          <a:stretch>
            <a:fillRect/>
          </a:stretch>
        </p:blipFill>
        <p:spPr>
          <a:xfrm>
            <a:off x="2209800" y="1316811"/>
            <a:ext cx="5031485" cy="3982518"/>
          </a:xfrm>
          <a:prstGeom prst="rect">
            <a:avLst/>
          </a:prstGeom>
        </p:spPr>
      </p:pic>
      <p:sp>
        <p:nvSpPr>
          <p:cNvPr id="12" name="TextBox 11"/>
          <p:cNvSpPr txBox="1"/>
          <p:nvPr/>
        </p:nvSpPr>
        <p:spPr>
          <a:xfrm>
            <a:off x="1447800" y="5345668"/>
            <a:ext cx="6934200" cy="369332"/>
          </a:xfrm>
          <a:prstGeom prst="rect">
            <a:avLst/>
          </a:prstGeom>
          <a:noFill/>
        </p:spPr>
        <p:txBody>
          <a:bodyPr wrap="square" rtlCol="0">
            <a:spAutoFit/>
          </a:bodyPr>
          <a:lstStyle/>
          <a:p>
            <a:pPr algn="ctr"/>
            <a:r>
              <a:rPr lang="en-US" sz="1800" dirty="0"/>
              <a:t>Fig.</a:t>
            </a:r>
            <a:r>
              <a:rPr lang="en-US" altLang="zh-CN" sz="1800" dirty="0"/>
              <a:t>14</a:t>
            </a:r>
            <a:r>
              <a:rPr lang="en-US" sz="1800" dirty="0"/>
              <a:t> Closed Delta-connected regulators with currents</a:t>
            </a:r>
          </a:p>
        </p:txBody>
      </p:sp>
      <p:sp>
        <p:nvSpPr>
          <p:cNvPr id="8"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1116696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6255367" cy="584775"/>
          </a:xfrm>
          <a:prstGeom prst="rect">
            <a:avLst/>
          </a:prstGeom>
        </p:spPr>
        <p:txBody>
          <a:bodyPr wrap="none">
            <a:spAutoFit/>
          </a:bodyPr>
          <a:lstStyle/>
          <a:p>
            <a:r>
              <a:rPr lang="en-US" sz="3200" dirty="0">
                <a:solidFill>
                  <a:srgbClr val="C8102E"/>
                </a:solidFill>
                <a:latin typeface="+mj-lt"/>
                <a:ea typeface="+mj-ea"/>
                <a:cs typeface="+mj-cs"/>
              </a:rPr>
              <a:t>Two-Winding Transformer Theory</a:t>
            </a:r>
          </a:p>
        </p:txBody>
      </p:sp>
      <p:sp>
        <p:nvSpPr>
          <p:cNvPr id="4" name="Slide Number Placeholder 3"/>
          <p:cNvSpPr>
            <a:spLocks noGrp="1"/>
          </p:cNvSpPr>
          <p:nvPr>
            <p:ph type="sldNum" sz="quarter" idx="12"/>
          </p:nvPr>
        </p:nvSpPr>
        <p:spPr/>
        <p:txBody>
          <a:bodyPr/>
          <a:lstStyle/>
          <a:p>
            <a:fld id="{5B7A2384-8C5D-49F6-8259-B9A64ECD4852}" type="slidenum">
              <a:rPr lang="en-US" smtClean="0"/>
              <a:t>8</a:t>
            </a:fld>
            <a:endParaRPr lang="en-US" dirty="0"/>
          </a:p>
        </p:txBody>
      </p:sp>
      <p:sp>
        <p:nvSpPr>
          <p:cNvPr id="2" name="Rectangle 1"/>
          <p:cNvSpPr/>
          <p:nvPr/>
        </p:nvSpPr>
        <p:spPr>
          <a:xfrm>
            <a:off x="152400" y="762000"/>
            <a:ext cx="8991600" cy="1938992"/>
          </a:xfrm>
          <a:prstGeom prst="rect">
            <a:avLst/>
          </a:prstGeom>
        </p:spPr>
        <p:txBody>
          <a:bodyPr wrap="square">
            <a:spAutoFit/>
          </a:bodyPr>
          <a:lstStyle/>
          <a:p>
            <a:pPr algn="just"/>
            <a:r>
              <a:rPr lang="en-US" sz="2000" dirty="0"/>
              <a:t>The exact equivalent circuit for a two-winding transformer is shown in Fig.1. In Fig.1, the high-voltage transformer terminals are denoted by </a:t>
            </a:r>
            <a:r>
              <a:rPr lang="en-US" sz="2000" i="1" dirty="0"/>
              <a:t>H</a:t>
            </a:r>
            <a:r>
              <a:rPr lang="en-US" sz="2000" baseline="-25000" dirty="0"/>
              <a:t>1</a:t>
            </a:r>
            <a:r>
              <a:rPr lang="en-US" sz="2000" dirty="0"/>
              <a:t> and </a:t>
            </a:r>
            <a:r>
              <a:rPr lang="en-US" sz="2000" i="1" dirty="0"/>
              <a:t>H</a:t>
            </a:r>
            <a:r>
              <a:rPr lang="en-US" sz="2000" baseline="-25000" dirty="0"/>
              <a:t>2</a:t>
            </a:r>
            <a:r>
              <a:rPr lang="en-US" sz="2000" dirty="0"/>
              <a:t>, and the low-voltage terminals are denoted by </a:t>
            </a:r>
            <a:r>
              <a:rPr lang="en-US" sz="2000" i="1" dirty="0"/>
              <a:t>X</a:t>
            </a:r>
            <a:r>
              <a:rPr lang="en-US" sz="2000" baseline="-25000" dirty="0"/>
              <a:t>1</a:t>
            </a:r>
            <a:r>
              <a:rPr lang="en-US" sz="2000" dirty="0"/>
              <a:t> and </a:t>
            </a:r>
            <a:r>
              <a:rPr lang="en-US" sz="2000" i="1" dirty="0"/>
              <a:t>X</a:t>
            </a:r>
            <a:r>
              <a:rPr lang="en-US" sz="2000" baseline="-25000" dirty="0"/>
              <a:t>2</a:t>
            </a:r>
            <a:r>
              <a:rPr lang="en-US" sz="2000" dirty="0"/>
              <a:t>. The standards for these markings are such that at no load the voltage between </a:t>
            </a:r>
            <a:r>
              <a:rPr lang="en-US" sz="2000" i="1" dirty="0"/>
              <a:t>H</a:t>
            </a:r>
            <a:r>
              <a:rPr lang="en-US" sz="2000" baseline="-25000" dirty="0"/>
              <a:t>1</a:t>
            </a:r>
            <a:r>
              <a:rPr lang="en-US" sz="2000" dirty="0"/>
              <a:t> and </a:t>
            </a:r>
            <a:r>
              <a:rPr lang="en-US" sz="2000" i="1" dirty="0"/>
              <a:t>H</a:t>
            </a:r>
            <a:r>
              <a:rPr lang="en-US" sz="2000" baseline="-25000" dirty="0"/>
              <a:t>2</a:t>
            </a:r>
            <a:r>
              <a:rPr lang="en-US" sz="2000" dirty="0"/>
              <a:t> will be in phase with the voltage between </a:t>
            </a:r>
            <a:r>
              <a:rPr lang="en-US" sz="2000" i="1" dirty="0"/>
              <a:t>X</a:t>
            </a:r>
            <a:r>
              <a:rPr lang="en-US" sz="2000" baseline="-25000" dirty="0"/>
              <a:t>1</a:t>
            </a:r>
            <a:r>
              <a:rPr lang="en-US" sz="2000" dirty="0"/>
              <a:t> and </a:t>
            </a:r>
            <a:r>
              <a:rPr lang="en-US" sz="2000" i="1" dirty="0"/>
              <a:t>X</a:t>
            </a:r>
            <a:r>
              <a:rPr lang="en-US" sz="2000" baseline="-25000" dirty="0"/>
              <a:t>2</a:t>
            </a:r>
            <a:r>
              <a:rPr lang="en-US" sz="2000" dirty="0"/>
              <a:t>. Under a steady-state load condition, the currents </a:t>
            </a:r>
            <a:r>
              <a:rPr lang="en-US" sz="2000" i="1" dirty="0"/>
              <a:t>I</a:t>
            </a:r>
            <a:r>
              <a:rPr lang="en-US" sz="2000" baseline="-25000" dirty="0"/>
              <a:t>1</a:t>
            </a:r>
            <a:r>
              <a:rPr lang="en-US" sz="2000" dirty="0"/>
              <a:t> and </a:t>
            </a:r>
            <a:r>
              <a:rPr lang="en-US" sz="2000" i="1" dirty="0"/>
              <a:t>I</a:t>
            </a:r>
            <a:r>
              <a:rPr lang="en-US" sz="2000" baseline="-25000" dirty="0"/>
              <a:t>2</a:t>
            </a:r>
            <a:r>
              <a:rPr lang="en-US" sz="2000" dirty="0"/>
              <a:t> will be in phase.</a:t>
            </a:r>
          </a:p>
        </p:txBody>
      </p:sp>
      <p:pic>
        <p:nvPicPr>
          <p:cNvPr id="5" name="Picture 4"/>
          <p:cNvPicPr>
            <a:picLocks noChangeAspect="1"/>
          </p:cNvPicPr>
          <p:nvPr/>
        </p:nvPicPr>
        <p:blipFill>
          <a:blip r:embed="rId2"/>
          <a:stretch>
            <a:fillRect/>
          </a:stretch>
        </p:blipFill>
        <p:spPr>
          <a:xfrm>
            <a:off x="557212" y="2590800"/>
            <a:ext cx="8181975" cy="2638425"/>
          </a:xfrm>
          <a:prstGeom prst="rect">
            <a:avLst/>
          </a:prstGeom>
        </p:spPr>
      </p:pic>
      <p:sp>
        <p:nvSpPr>
          <p:cNvPr id="6" name="TextBox 5"/>
          <p:cNvSpPr txBox="1"/>
          <p:nvPr/>
        </p:nvSpPr>
        <p:spPr>
          <a:xfrm>
            <a:off x="2057400" y="5212156"/>
            <a:ext cx="5638800" cy="369332"/>
          </a:xfrm>
          <a:prstGeom prst="rect">
            <a:avLst/>
          </a:prstGeom>
          <a:noFill/>
        </p:spPr>
        <p:txBody>
          <a:bodyPr wrap="square" rtlCol="0">
            <a:spAutoFit/>
          </a:bodyPr>
          <a:lstStyle/>
          <a:p>
            <a:pPr algn="ctr"/>
            <a:r>
              <a:rPr lang="en-US" dirty="0"/>
              <a:t>Fig.1 Two-winding transformer: exact equivalent circuit</a:t>
            </a:r>
          </a:p>
        </p:txBody>
      </p:sp>
    </p:spTree>
    <p:extLst>
      <p:ext uri="{BB962C8B-B14F-4D97-AF65-F5344CB8AC3E}">
        <p14:creationId xmlns:p14="http://schemas.microsoft.com/office/powerpoint/2010/main" val="81764439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6744154" cy="584775"/>
          </a:xfrm>
          <a:prstGeom prst="rect">
            <a:avLst/>
          </a:prstGeom>
        </p:spPr>
        <p:txBody>
          <a:bodyPr wrap="none">
            <a:spAutoFit/>
          </a:bodyPr>
          <a:lstStyle/>
          <a:p>
            <a:r>
              <a:rPr lang="en-US" sz="3200" dirty="0">
                <a:solidFill>
                  <a:srgbClr val="C8102E"/>
                </a:solidFill>
                <a:latin typeface="+mj-lt"/>
                <a:ea typeface="+mj-ea"/>
                <a:cs typeface="+mj-cs"/>
              </a:rPr>
              <a:t>Closed Delta-Connected Regulators</a:t>
            </a:r>
          </a:p>
        </p:txBody>
      </p:sp>
      <p:sp>
        <p:nvSpPr>
          <p:cNvPr id="4" name="Slide Number Placeholder 3"/>
          <p:cNvSpPr>
            <a:spLocks noGrp="1"/>
          </p:cNvSpPr>
          <p:nvPr>
            <p:ph type="sldNum" sz="quarter" idx="12"/>
          </p:nvPr>
        </p:nvSpPr>
        <p:spPr/>
        <p:txBody>
          <a:bodyPr/>
          <a:lstStyle/>
          <a:p>
            <a:fld id="{5B7A2384-8C5D-49F6-8259-B9A64ECD4852}" type="slidenum">
              <a:rPr lang="en-US" smtClean="0"/>
              <a:t>80</a:t>
            </a:fld>
            <a:endParaRPr lang="en-US" dirty="0"/>
          </a:p>
        </p:txBody>
      </p:sp>
      <p:pic>
        <p:nvPicPr>
          <p:cNvPr id="7" name="Picture 6"/>
          <p:cNvPicPr>
            <a:picLocks noChangeAspect="1"/>
          </p:cNvPicPr>
          <p:nvPr/>
        </p:nvPicPr>
        <p:blipFill>
          <a:blip r:embed="rId2"/>
          <a:stretch>
            <a:fillRect/>
          </a:stretch>
        </p:blipFill>
        <p:spPr>
          <a:xfrm>
            <a:off x="395819" y="2689612"/>
            <a:ext cx="3509962" cy="2778203"/>
          </a:xfrm>
          <a:prstGeom prst="rect">
            <a:avLst/>
          </a:prstGeom>
        </p:spPr>
      </p:pic>
      <p:sp>
        <p:nvSpPr>
          <p:cNvPr id="12" name="TextBox 11"/>
          <p:cNvSpPr txBox="1"/>
          <p:nvPr/>
        </p:nvSpPr>
        <p:spPr>
          <a:xfrm>
            <a:off x="228600" y="5467815"/>
            <a:ext cx="3457903" cy="646331"/>
          </a:xfrm>
          <a:prstGeom prst="rect">
            <a:avLst/>
          </a:prstGeom>
          <a:noFill/>
        </p:spPr>
        <p:txBody>
          <a:bodyPr wrap="square" rtlCol="0">
            <a:spAutoFit/>
          </a:bodyPr>
          <a:lstStyle/>
          <a:p>
            <a:pPr algn="ctr"/>
            <a:r>
              <a:rPr lang="en-US" sz="1800" dirty="0"/>
              <a:t>Fig.</a:t>
            </a:r>
            <a:r>
              <a:rPr lang="en-US" altLang="zh-CN" sz="1800" dirty="0"/>
              <a:t>14</a:t>
            </a:r>
            <a:r>
              <a:rPr lang="en-US" sz="1800" dirty="0"/>
              <a:t> Closed Delta-connected regulators with currents</a:t>
            </a:r>
          </a:p>
        </p:txBody>
      </p:sp>
      <p:sp>
        <p:nvSpPr>
          <p:cNvPr id="2" name="Rectangle 1"/>
          <p:cNvSpPr/>
          <p:nvPr/>
        </p:nvSpPr>
        <p:spPr>
          <a:xfrm>
            <a:off x="199697" y="689511"/>
            <a:ext cx="8915400" cy="707886"/>
          </a:xfrm>
          <a:prstGeom prst="rect">
            <a:avLst/>
          </a:prstGeom>
        </p:spPr>
        <p:txBody>
          <a:bodyPr wrap="square">
            <a:spAutoFit/>
          </a:bodyPr>
          <a:lstStyle/>
          <a:p>
            <a:r>
              <a:rPr lang="en-US" sz="2000" dirty="0">
                <a:solidFill>
                  <a:srgbClr val="000000"/>
                </a:solidFill>
              </a:rPr>
              <a:t>The relationship between source and load line currents starts with applying KCL at the load-side terminal </a:t>
            </a:r>
            <a:r>
              <a:rPr lang="en-US" sz="2000" i="1" dirty="0">
                <a:solidFill>
                  <a:srgbClr val="000000"/>
                </a:solidFill>
              </a:rPr>
              <a:t>a</a:t>
            </a:r>
            <a:r>
              <a:rPr lang="en-US" sz="2000" dirty="0">
                <a:solidFill>
                  <a:srgbClr val="000000"/>
                </a:solidFill>
              </a:rPr>
              <a:t>.</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8" name="Rectangle 7"/>
              <p:cNvSpPr/>
              <p:nvPr/>
            </p:nvSpPr>
            <p:spPr>
              <a:xfrm>
                <a:off x="3200400" y="1431434"/>
                <a:ext cx="3420232"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𝑎</m:t>
                          </m:r>
                        </m:sub>
                      </m:sSub>
                      <m:r>
                        <a:rPr lang="en-US" sz="2000" b="0" i="1" smtClean="0">
                          <a:latin typeface="Cambria Math" panose="02040503050406030204" pitchFamily="18" charset="0"/>
                        </a:rPr>
                        <m:t>=</m:t>
                      </m:r>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𝐼</m:t>
                          </m:r>
                        </m:e>
                        <m:sub>
                          <m:r>
                            <a:rPr lang="en-US" sz="2000" b="0" i="1" smtClean="0">
                              <a:latin typeface="Cambria Math" panose="02040503050406030204" pitchFamily="18" charset="0"/>
                            </a:rPr>
                            <m:t>𝑎</m:t>
                          </m:r>
                        </m:sub>
                        <m:sup>
                          <m:r>
                            <a:rPr lang="en-US" sz="2000" b="0" i="1" smtClean="0">
                              <a:latin typeface="Cambria Math" panose="02040503050406030204" pitchFamily="18" charset="0"/>
                            </a:rPr>
                            <m:t>′</m:t>
                          </m:r>
                        </m:sup>
                      </m:sSubSup>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𝑐</m:t>
                          </m:r>
                          <m:r>
                            <a:rPr lang="en-US" sz="2000" i="1">
                              <a:latin typeface="Cambria Math" panose="02040503050406030204" pitchFamily="18" charset="0"/>
                            </a:rPr>
                            <m:t>𝑎</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𝐴</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m:t>
                          </m:r>
                          <m:r>
                            <a:rPr lang="en-US" sz="2000" b="0" i="1" smtClean="0">
                              <a:latin typeface="Cambria Math" panose="02040503050406030204" pitchFamily="18" charset="0"/>
                            </a:rPr>
                            <m:t>𝑏</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𝑐</m:t>
                          </m:r>
                          <m:r>
                            <a:rPr lang="en-US" sz="2000" i="1">
                              <a:latin typeface="Cambria Math" panose="02040503050406030204" pitchFamily="18" charset="0"/>
                            </a:rPr>
                            <m:t>𝑎</m:t>
                          </m:r>
                        </m:sub>
                      </m:sSub>
                    </m:oMath>
                  </m:oMathPara>
                </a14:m>
                <a:endParaRPr lang="en-US" sz="2000" dirty="0"/>
              </a:p>
            </p:txBody>
          </p:sp>
        </mc:Choice>
        <mc:Fallback xmlns="">
          <p:sp>
            <p:nvSpPr>
              <p:cNvPr id="8" name="Rectangle 7"/>
              <p:cNvSpPr>
                <a:spLocks noRot="1" noChangeAspect="1" noMove="1" noResize="1" noEditPoints="1" noAdjustHandles="1" noChangeArrowheads="1" noChangeShapeType="1" noTextEdit="1"/>
              </p:cNvSpPr>
              <p:nvPr/>
            </p:nvSpPr>
            <p:spPr>
              <a:xfrm>
                <a:off x="3200400" y="1431434"/>
                <a:ext cx="3420232" cy="400110"/>
              </a:xfrm>
              <a:prstGeom prst="rect">
                <a:avLst/>
              </a:prstGeom>
              <a:blipFill>
                <a:blip r:embed="rId3"/>
                <a:stretch>
                  <a:fillRect b="-3077"/>
                </a:stretch>
              </a:blipFill>
            </p:spPr>
            <p:txBody>
              <a:bodyPr/>
              <a:lstStyle/>
              <a:p>
                <a:r>
                  <a:rPr lang="en-US">
                    <a:noFill/>
                  </a:rPr>
                  <a:t> </a:t>
                </a:r>
              </a:p>
            </p:txBody>
          </p:sp>
        </mc:Fallback>
      </mc:AlternateContent>
      <p:sp>
        <p:nvSpPr>
          <p:cNvPr id="9" name="TextBox 8"/>
          <p:cNvSpPr txBox="1"/>
          <p:nvPr/>
        </p:nvSpPr>
        <p:spPr>
          <a:xfrm>
            <a:off x="8068952" y="1426888"/>
            <a:ext cx="739305" cy="400110"/>
          </a:xfrm>
          <a:prstGeom prst="rect">
            <a:avLst/>
          </a:prstGeom>
          <a:noFill/>
        </p:spPr>
        <p:txBody>
          <a:bodyPr wrap="none" rtlCol="0">
            <a:spAutoFit/>
          </a:bodyPr>
          <a:lstStyle/>
          <a:p>
            <a:r>
              <a:rPr lang="en-US" sz="2000" dirty="0"/>
              <a:t>(100)</a:t>
            </a:r>
          </a:p>
        </p:txBody>
      </p:sp>
      <p:sp>
        <p:nvSpPr>
          <p:cNvPr id="6" name="Rectangle 5"/>
          <p:cNvSpPr/>
          <p:nvPr/>
        </p:nvSpPr>
        <p:spPr>
          <a:xfrm>
            <a:off x="228600" y="1752600"/>
            <a:ext cx="511679" cy="400110"/>
          </a:xfrm>
          <a:prstGeom prst="rect">
            <a:avLst/>
          </a:prstGeom>
        </p:spPr>
        <p:txBody>
          <a:bodyPr wrap="none">
            <a:spAutoFit/>
          </a:bodyPr>
          <a:lstStyle/>
          <a:p>
            <a:r>
              <a:rPr lang="en-US" sz="2000" dirty="0">
                <a:solidFill>
                  <a:srgbClr val="000000"/>
                </a:solidFill>
              </a:rPr>
              <a:t>but</a:t>
            </a:r>
            <a:endParaRPr lang="en-US" sz="2000" dirty="0"/>
          </a:p>
        </p:txBody>
      </p:sp>
      <mc:AlternateContent xmlns:mc="http://schemas.openxmlformats.org/markup-compatibility/2006" xmlns:a14="http://schemas.microsoft.com/office/drawing/2010/main">
        <mc:Choice Requires="a14">
          <p:sp>
            <p:nvSpPr>
              <p:cNvPr id="11" name="Rectangle 10"/>
              <p:cNvSpPr/>
              <p:nvPr/>
            </p:nvSpPr>
            <p:spPr>
              <a:xfrm>
                <a:off x="4114800" y="1955521"/>
                <a:ext cx="1589218" cy="7188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𝑎𝑏</m:t>
                          </m:r>
                        </m:sub>
                      </m:sSub>
                      <m:r>
                        <a:rPr lang="en-US" sz="2000">
                          <a:latin typeface="Cambria Math" panose="02040503050406030204" pitchFamily="18" charset="0"/>
                        </a:rPr>
                        <m:t>=</m:t>
                      </m:r>
                      <m:f>
                        <m:fPr>
                          <m:ctrlPr>
                            <a:rPr lang="en-US" sz="2000" i="1" smtClean="0">
                              <a:latin typeface="Cambria Math" panose="02040503050406030204" pitchFamily="18" charset="0"/>
                            </a:rPr>
                          </m:ctrlPr>
                        </m:fPr>
                        <m:num>
                          <m:sSub>
                            <m:sSubPr>
                              <m:ctrlPr>
                                <a:rPr lang="en-US" sz="2000" i="1">
                                  <a:latin typeface="Cambria Math" panose="02040503050406030204" pitchFamily="18" charset="0"/>
                                </a:rPr>
                              </m:ctrlPr>
                            </m:sSubPr>
                            <m:e>
                              <m:r>
                                <a:rPr lang="en-US" sz="2000" b="0" i="1" smtClean="0">
                                  <a:latin typeface="Cambria Math" panose="02040503050406030204" pitchFamily="18" charset="0"/>
                                </a:rPr>
                                <m:t>𝑁</m:t>
                              </m:r>
                            </m:e>
                            <m:sub>
                              <m:r>
                                <a:rPr lang="en-US" sz="2000" b="0" i="1" smtClean="0">
                                  <a:latin typeface="Cambria Math" panose="02040503050406030204" pitchFamily="18" charset="0"/>
                                </a:rPr>
                                <m:t>2</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𝑁</m:t>
                              </m:r>
                            </m:e>
                            <m:sub>
                              <m:r>
                                <a:rPr lang="en-US" sz="2000" b="0" i="1" smtClean="0">
                                  <a:latin typeface="Cambria Math" panose="02040503050406030204" pitchFamily="18" charset="0"/>
                                </a:rPr>
                                <m:t>1</m:t>
                              </m:r>
                            </m:sub>
                          </m:sSub>
                        </m:den>
                      </m:f>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𝐴</m:t>
                          </m:r>
                        </m:sub>
                      </m:sSub>
                    </m:oMath>
                  </m:oMathPara>
                </a14:m>
                <a:endParaRPr lang="en-US" sz="2000" dirty="0"/>
              </a:p>
            </p:txBody>
          </p:sp>
        </mc:Choice>
        <mc:Fallback xmlns="">
          <p:sp>
            <p:nvSpPr>
              <p:cNvPr id="11" name="Rectangle 10"/>
              <p:cNvSpPr>
                <a:spLocks noRot="1" noChangeAspect="1" noMove="1" noResize="1" noEditPoints="1" noAdjustHandles="1" noChangeArrowheads="1" noChangeShapeType="1" noTextEdit="1"/>
              </p:cNvSpPr>
              <p:nvPr/>
            </p:nvSpPr>
            <p:spPr>
              <a:xfrm>
                <a:off x="4114800" y="1955521"/>
                <a:ext cx="1589218" cy="718851"/>
              </a:xfrm>
              <a:prstGeom prst="rect">
                <a:avLst/>
              </a:prstGeom>
              <a:blipFill>
                <a:blip r:embed="rId4"/>
                <a:stretch>
                  <a:fillRect/>
                </a:stretch>
              </a:blipFill>
            </p:spPr>
            <p:txBody>
              <a:bodyPr/>
              <a:lstStyle/>
              <a:p>
                <a:r>
                  <a:rPr lang="en-US">
                    <a:noFill/>
                  </a:rPr>
                  <a:t> </a:t>
                </a:r>
              </a:p>
            </p:txBody>
          </p:sp>
        </mc:Fallback>
      </mc:AlternateContent>
      <p:sp>
        <p:nvSpPr>
          <p:cNvPr id="13" name="TextBox 12"/>
          <p:cNvSpPr txBox="1"/>
          <p:nvPr/>
        </p:nvSpPr>
        <p:spPr>
          <a:xfrm>
            <a:off x="8068952" y="2057400"/>
            <a:ext cx="739305" cy="400110"/>
          </a:xfrm>
          <a:prstGeom prst="rect">
            <a:avLst/>
          </a:prstGeom>
          <a:noFill/>
        </p:spPr>
        <p:txBody>
          <a:bodyPr wrap="none" rtlCol="0">
            <a:spAutoFit/>
          </a:bodyPr>
          <a:lstStyle/>
          <a:p>
            <a:r>
              <a:rPr lang="en-US" sz="2000" dirty="0"/>
              <a:t>(101)</a:t>
            </a:r>
          </a:p>
        </p:txBody>
      </p:sp>
      <mc:AlternateContent xmlns:mc="http://schemas.openxmlformats.org/markup-compatibility/2006" xmlns:a14="http://schemas.microsoft.com/office/drawing/2010/main">
        <mc:Choice Requires="a14">
          <p:sp>
            <p:nvSpPr>
              <p:cNvPr id="14" name="Rectangle 13"/>
              <p:cNvSpPr/>
              <p:nvPr/>
            </p:nvSpPr>
            <p:spPr>
              <a:xfrm>
                <a:off x="4120055" y="2603476"/>
                <a:ext cx="1559209" cy="7188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𝑐𝑎</m:t>
                          </m:r>
                        </m:sub>
                      </m:sSub>
                      <m:r>
                        <a:rPr lang="en-US" sz="2000">
                          <a:latin typeface="Cambria Math" panose="02040503050406030204" pitchFamily="18" charset="0"/>
                        </a:rPr>
                        <m:t>=</m:t>
                      </m:r>
                      <m:f>
                        <m:fPr>
                          <m:ctrlPr>
                            <a:rPr lang="en-US" sz="2000" i="1" smtClean="0">
                              <a:latin typeface="Cambria Math" panose="02040503050406030204" pitchFamily="18" charset="0"/>
                            </a:rPr>
                          </m:ctrlPr>
                        </m:fPr>
                        <m:num>
                          <m:sSub>
                            <m:sSubPr>
                              <m:ctrlPr>
                                <a:rPr lang="en-US" sz="2000" i="1">
                                  <a:latin typeface="Cambria Math" panose="02040503050406030204" pitchFamily="18" charset="0"/>
                                </a:rPr>
                              </m:ctrlPr>
                            </m:sSubPr>
                            <m:e>
                              <m:r>
                                <a:rPr lang="en-US" sz="2000" b="0" i="1" smtClean="0">
                                  <a:latin typeface="Cambria Math" panose="02040503050406030204" pitchFamily="18" charset="0"/>
                                </a:rPr>
                                <m:t>𝑁</m:t>
                              </m:r>
                            </m:e>
                            <m:sub>
                              <m:r>
                                <a:rPr lang="en-US" sz="2000" b="0" i="1" smtClean="0">
                                  <a:latin typeface="Cambria Math" panose="02040503050406030204" pitchFamily="18" charset="0"/>
                                </a:rPr>
                                <m:t>2</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𝑁</m:t>
                              </m:r>
                            </m:e>
                            <m:sub>
                              <m:r>
                                <a:rPr lang="en-US" sz="2000" b="0" i="1" smtClean="0">
                                  <a:latin typeface="Cambria Math" panose="02040503050406030204" pitchFamily="18" charset="0"/>
                                </a:rPr>
                                <m:t>1</m:t>
                              </m:r>
                            </m:sub>
                          </m:sSub>
                        </m:den>
                      </m:f>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𝑐</m:t>
                          </m:r>
                        </m:sub>
                      </m:sSub>
                    </m:oMath>
                  </m:oMathPara>
                </a14:m>
                <a:endParaRPr lang="en-US" sz="2000" dirty="0"/>
              </a:p>
            </p:txBody>
          </p:sp>
        </mc:Choice>
        <mc:Fallback xmlns="">
          <p:sp>
            <p:nvSpPr>
              <p:cNvPr id="14" name="Rectangle 13"/>
              <p:cNvSpPr>
                <a:spLocks noRot="1" noChangeAspect="1" noMove="1" noResize="1" noEditPoints="1" noAdjustHandles="1" noChangeArrowheads="1" noChangeShapeType="1" noTextEdit="1"/>
              </p:cNvSpPr>
              <p:nvPr/>
            </p:nvSpPr>
            <p:spPr>
              <a:xfrm>
                <a:off x="4120055" y="2603476"/>
                <a:ext cx="1559209" cy="718851"/>
              </a:xfrm>
              <a:prstGeom prst="rect">
                <a:avLst/>
              </a:prstGeom>
              <a:blipFill>
                <a:blip r:embed="rId5"/>
                <a:stretch>
                  <a:fillRect/>
                </a:stretch>
              </a:blipFill>
            </p:spPr>
            <p:txBody>
              <a:bodyPr/>
              <a:lstStyle/>
              <a:p>
                <a:r>
                  <a:rPr lang="en-US">
                    <a:noFill/>
                  </a:rPr>
                  <a:t> </a:t>
                </a:r>
              </a:p>
            </p:txBody>
          </p:sp>
        </mc:Fallback>
      </mc:AlternateContent>
      <p:sp>
        <p:nvSpPr>
          <p:cNvPr id="15" name="TextBox 14"/>
          <p:cNvSpPr txBox="1"/>
          <p:nvPr/>
        </p:nvSpPr>
        <p:spPr>
          <a:xfrm>
            <a:off x="8074207" y="2705355"/>
            <a:ext cx="739305" cy="400110"/>
          </a:xfrm>
          <a:prstGeom prst="rect">
            <a:avLst/>
          </a:prstGeom>
          <a:noFill/>
        </p:spPr>
        <p:txBody>
          <a:bodyPr wrap="none" rtlCol="0">
            <a:spAutoFit/>
          </a:bodyPr>
          <a:lstStyle/>
          <a:p>
            <a:r>
              <a:rPr lang="en-US" sz="2000" dirty="0"/>
              <a:t>(102)</a:t>
            </a:r>
          </a:p>
        </p:txBody>
      </p:sp>
      <p:sp>
        <p:nvSpPr>
          <p:cNvPr id="10" name="Rectangle 9"/>
          <p:cNvSpPr/>
          <p:nvPr/>
        </p:nvSpPr>
        <p:spPr>
          <a:xfrm>
            <a:off x="3967162" y="3515644"/>
            <a:ext cx="5024438" cy="707886"/>
          </a:xfrm>
          <a:prstGeom prst="rect">
            <a:avLst/>
          </a:prstGeom>
        </p:spPr>
        <p:txBody>
          <a:bodyPr wrap="square">
            <a:spAutoFit/>
          </a:bodyPr>
          <a:lstStyle/>
          <a:p>
            <a:r>
              <a:rPr lang="en-US" sz="2000" dirty="0">
                <a:solidFill>
                  <a:srgbClr val="000000"/>
                </a:solidFill>
              </a:rPr>
              <a:t>Substitute Equations (101) and (102) into Equation (100) and simplify:</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6" name="Rectangle 15"/>
              <p:cNvSpPr/>
              <p:nvPr/>
            </p:nvSpPr>
            <p:spPr>
              <a:xfrm>
                <a:off x="4408655" y="4358472"/>
                <a:ext cx="3660297" cy="14390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𝑎</m:t>
                          </m:r>
                        </m:sub>
                      </m:sSub>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1−</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𝑁</m:t>
                                  </m:r>
                                </m:e>
                                <m:sub>
                                  <m:r>
                                    <a:rPr lang="en-US" sz="2000" i="1">
                                      <a:latin typeface="Cambria Math" panose="02040503050406030204" pitchFamily="18" charset="0"/>
                                    </a:rPr>
                                    <m:t>2</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𝑁</m:t>
                                  </m:r>
                                </m:e>
                                <m:sub>
                                  <m:r>
                                    <a:rPr lang="en-US" sz="2000" i="1">
                                      <a:latin typeface="Cambria Math" panose="02040503050406030204" pitchFamily="18" charset="0"/>
                                    </a:rPr>
                                    <m:t>1</m:t>
                                  </m:r>
                                </m:sub>
                              </m:sSub>
                            </m:den>
                          </m:f>
                        </m:e>
                      </m:d>
                      <m:r>
                        <a:rPr lang="en-US" sz="2000" i="1">
                          <a:latin typeface="Cambria Math" panose="02040503050406030204" pitchFamily="18" charset="0"/>
                          <a:ea typeface="Cambria Math" panose="02040503050406030204" pitchFamily="18" charset="0"/>
                        </a:rPr>
                        <m:t>∙</m:t>
                      </m:r>
                      <m:sSub>
                        <m:sSubPr>
                          <m:ctrlPr>
                            <a:rPr lang="en-US" sz="2000" i="1" smtClean="0">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𝐴</m:t>
                          </m:r>
                        </m:sub>
                      </m:sSub>
                      <m:r>
                        <a:rPr lang="en-US" sz="2000" b="0" i="1" smtClean="0">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𝑁</m:t>
                              </m:r>
                            </m:e>
                            <m:sub>
                              <m:r>
                                <a:rPr lang="en-US" sz="2000" i="1">
                                  <a:latin typeface="Cambria Math" panose="02040503050406030204" pitchFamily="18" charset="0"/>
                                </a:rPr>
                                <m:t>2</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𝑁</m:t>
                              </m:r>
                            </m:e>
                            <m:sub>
                              <m:r>
                                <a:rPr lang="en-US" sz="2000" i="1">
                                  <a:latin typeface="Cambria Math" panose="02040503050406030204" pitchFamily="18" charset="0"/>
                                </a:rPr>
                                <m:t>1</m:t>
                              </m:r>
                            </m:sub>
                          </m:sSub>
                        </m:den>
                      </m:f>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𝑐</m:t>
                          </m:r>
                        </m:sub>
                      </m:sSub>
                    </m:oMath>
                  </m:oMathPara>
                </a14:m>
                <a:endParaRPr lang="en-US" sz="20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𝑅</m:t>
                          </m:r>
                          <m:r>
                            <a:rPr lang="en-US" sz="2000" b="0" i="1" smtClean="0">
                              <a:latin typeface="Cambria Math" panose="02040503050406030204" pitchFamily="18" charset="0"/>
                            </a:rPr>
                            <m:t>_</m:t>
                          </m:r>
                          <m:r>
                            <a:rPr lang="en-US" sz="2000" b="0" i="1" smtClean="0">
                              <a:latin typeface="Cambria Math" panose="02040503050406030204" pitchFamily="18" charset="0"/>
                            </a:rPr>
                            <m:t>𝑎𝑏</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𝐴</m:t>
                          </m:r>
                        </m:sub>
                      </m:sSub>
                      <m:r>
                        <a:rPr lang="en-US" sz="2000" i="1">
                          <a:latin typeface="Cambria Math" panose="02040503050406030204" pitchFamily="18" charset="0"/>
                        </a:rPr>
                        <m:t>+</m:t>
                      </m:r>
                      <m:d>
                        <m:dPr>
                          <m:ctrlPr>
                            <a:rPr lang="en-US" sz="2000" i="1">
                              <a:latin typeface="Cambria Math" panose="02040503050406030204" pitchFamily="18" charset="0"/>
                            </a:rPr>
                          </m:ctrlPr>
                        </m:dPr>
                        <m:e>
                          <m:r>
                            <a:rPr lang="en-US" sz="2000" i="1">
                              <a:latin typeface="Cambria Math" panose="02040503050406030204" pitchFamily="18" charset="0"/>
                            </a:rPr>
                            <m:t>1−</m:t>
                          </m:r>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b="0" i="1" smtClean="0">
                                  <a:latin typeface="Cambria Math" panose="02040503050406030204" pitchFamily="18" charset="0"/>
                                </a:rPr>
                                <m:t>𝑐</m:t>
                              </m:r>
                              <m:r>
                                <a:rPr lang="en-US" sz="2000" i="1">
                                  <a:latin typeface="Cambria Math" panose="02040503050406030204" pitchFamily="18" charset="0"/>
                                </a:rPr>
                                <m:t>𝑎</m:t>
                              </m:r>
                            </m:sub>
                          </m:sSub>
                        </m:e>
                      </m:d>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𝑐</m:t>
                          </m:r>
                        </m:sub>
                      </m:sSub>
                    </m:oMath>
                  </m:oMathPara>
                </a14:m>
                <a:endParaRPr lang="en-US" sz="2000" dirty="0"/>
              </a:p>
              <a:p>
                <a:endParaRPr lang="en-US" sz="2000" dirty="0"/>
              </a:p>
            </p:txBody>
          </p:sp>
        </mc:Choice>
        <mc:Fallback xmlns="">
          <p:sp>
            <p:nvSpPr>
              <p:cNvPr id="16" name="Rectangle 15"/>
              <p:cNvSpPr>
                <a:spLocks noRot="1" noChangeAspect="1" noMove="1" noResize="1" noEditPoints="1" noAdjustHandles="1" noChangeArrowheads="1" noChangeShapeType="1" noTextEdit="1"/>
              </p:cNvSpPr>
              <p:nvPr/>
            </p:nvSpPr>
            <p:spPr>
              <a:xfrm>
                <a:off x="4408655" y="4358472"/>
                <a:ext cx="3660297" cy="1439048"/>
              </a:xfrm>
              <a:prstGeom prst="rect">
                <a:avLst/>
              </a:prstGeom>
              <a:blipFill>
                <a:blip r:embed="rId6"/>
                <a:stretch>
                  <a:fillRect/>
                </a:stretch>
              </a:blipFill>
            </p:spPr>
            <p:txBody>
              <a:bodyPr/>
              <a:lstStyle/>
              <a:p>
                <a:r>
                  <a:rPr lang="en-US">
                    <a:noFill/>
                  </a:rPr>
                  <a:t> </a:t>
                </a:r>
              </a:p>
            </p:txBody>
          </p:sp>
        </mc:Fallback>
      </mc:AlternateContent>
      <p:sp>
        <p:nvSpPr>
          <p:cNvPr id="17" name="TextBox 16"/>
          <p:cNvSpPr txBox="1"/>
          <p:nvPr/>
        </p:nvSpPr>
        <p:spPr>
          <a:xfrm>
            <a:off x="8039482" y="4609445"/>
            <a:ext cx="739305" cy="400110"/>
          </a:xfrm>
          <a:prstGeom prst="rect">
            <a:avLst/>
          </a:prstGeom>
          <a:noFill/>
        </p:spPr>
        <p:txBody>
          <a:bodyPr wrap="none" rtlCol="0">
            <a:spAutoFit/>
          </a:bodyPr>
          <a:lstStyle/>
          <a:p>
            <a:r>
              <a:rPr lang="en-US" sz="2000" dirty="0"/>
              <a:t>(103)</a:t>
            </a:r>
          </a:p>
        </p:txBody>
      </p:sp>
      <p:sp>
        <p:nvSpPr>
          <p:cNvPr id="18"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310727918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6744154" cy="584775"/>
          </a:xfrm>
          <a:prstGeom prst="rect">
            <a:avLst/>
          </a:prstGeom>
        </p:spPr>
        <p:txBody>
          <a:bodyPr wrap="none">
            <a:spAutoFit/>
          </a:bodyPr>
          <a:lstStyle/>
          <a:p>
            <a:r>
              <a:rPr lang="en-US" sz="3200" dirty="0">
                <a:solidFill>
                  <a:srgbClr val="C8102E"/>
                </a:solidFill>
                <a:latin typeface="+mj-lt"/>
                <a:ea typeface="+mj-ea"/>
                <a:cs typeface="+mj-cs"/>
              </a:rPr>
              <a:t>Closed Delta-Connected Regulators</a:t>
            </a:r>
          </a:p>
        </p:txBody>
      </p:sp>
      <p:sp>
        <p:nvSpPr>
          <p:cNvPr id="4" name="Slide Number Placeholder 3"/>
          <p:cNvSpPr>
            <a:spLocks noGrp="1"/>
          </p:cNvSpPr>
          <p:nvPr>
            <p:ph type="sldNum" sz="quarter" idx="12"/>
          </p:nvPr>
        </p:nvSpPr>
        <p:spPr/>
        <p:txBody>
          <a:bodyPr/>
          <a:lstStyle/>
          <a:p>
            <a:fld id="{5B7A2384-8C5D-49F6-8259-B9A64ECD4852}" type="slidenum">
              <a:rPr lang="en-US" smtClean="0"/>
              <a:t>81</a:t>
            </a:fld>
            <a:endParaRPr lang="en-US" dirty="0"/>
          </a:p>
        </p:txBody>
      </p:sp>
      <p:sp>
        <p:nvSpPr>
          <p:cNvPr id="5" name="Rectangle 4"/>
          <p:cNvSpPr/>
          <p:nvPr/>
        </p:nvSpPr>
        <p:spPr>
          <a:xfrm>
            <a:off x="228600" y="762000"/>
            <a:ext cx="8915400" cy="707886"/>
          </a:xfrm>
          <a:prstGeom prst="rect">
            <a:avLst/>
          </a:prstGeom>
        </p:spPr>
        <p:txBody>
          <a:bodyPr wrap="square">
            <a:spAutoFit/>
          </a:bodyPr>
          <a:lstStyle/>
          <a:p>
            <a:pPr algn="just"/>
            <a:r>
              <a:rPr lang="en-US" sz="2000" dirty="0">
                <a:solidFill>
                  <a:srgbClr val="000000"/>
                </a:solidFill>
              </a:rPr>
              <a:t>The same procedure can be followed at the other two load-side terminals. The resulting three-phase equation is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8" name="Rectangle 17"/>
              <p:cNvSpPr/>
              <p:nvPr/>
            </p:nvSpPr>
            <p:spPr>
              <a:xfrm>
                <a:off x="2133600" y="1447800"/>
                <a:ext cx="5341590" cy="1070549"/>
              </a:xfrm>
              <a:prstGeom prst="rect">
                <a:avLst/>
              </a:prstGeom>
            </p:spPr>
            <p:txBody>
              <a:bodyPr wrap="none">
                <a:spAutoFit/>
              </a:bodyPr>
              <a:lstStyle/>
              <a:p>
                <a14:m>
                  <m:oMath xmlns:m="http://schemas.openxmlformats.org/officeDocument/2006/math">
                    <m:d>
                      <m:dPr>
                        <m:begChr m:val="["/>
                        <m:endChr m:val="]"/>
                        <m:ctrlPr>
                          <a:rPr lang="en-US" sz="2000" i="1" smtClean="0">
                            <a:latin typeface="Cambria Math" panose="02040503050406030204" pitchFamily="18" charset="0"/>
                          </a:rPr>
                        </m:ctrlPr>
                      </m:dPr>
                      <m:e>
                        <m:eqArr>
                          <m:eqArrPr>
                            <m:ctrlPr>
                              <a:rPr lang="en-US" sz="2000" i="1">
                                <a:latin typeface="Cambria Math" panose="02040503050406030204" pitchFamily="18" charset="0"/>
                              </a:rPr>
                            </m:ctrlPr>
                          </m:eqArr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𝑎</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𝑏</m:t>
                                </m:r>
                              </m:sub>
                            </m:sSub>
                          </m:e>
                          <m:e>
                            <m:sSub>
                              <m:sSubPr>
                                <m:ctrlPr>
                                  <a:rPr lang="en-US" sz="2000" i="1" smtClean="0">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𝑐</m:t>
                                </m:r>
                              </m:sub>
                            </m:sSub>
                          </m:e>
                        </m:eqArr>
                      </m:e>
                    </m:d>
                  </m:oMath>
                </a14:m>
                <a:r>
                  <a:rPr lang="en-US" sz="2000" dirty="0"/>
                  <a:t> </a:t>
                </a:r>
                <a14:m>
                  <m:oMath xmlns:m="http://schemas.openxmlformats.org/officeDocument/2006/math">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m>
                          <m:mPr>
                            <m:plcHide m:val="on"/>
                            <m:mcs>
                              <m:mc>
                                <m:mcPr>
                                  <m:count m:val="3"/>
                                  <m:mcJc m:val="center"/>
                                </m:mcPr>
                              </m:mc>
                            </m:mcs>
                            <m:ctrlPr>
                              <a:rPr lang="en-US" sz="2000" i="1">
                                <a:latin typeface="Cambria Math" panose="02040503050406030204" pitchFamily="18" charset="0"/>
                              </a:rPr>
                            </m:ctrlPr>
                          </m:mPr>
                          <m:m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𝑅</m:t>
                                  </m:r>
                                  <m:r>
                                    <a:rPr lang="en-US" sz="2000" b="0" i="1" smtClean="0">
                                      <a:latin typeface="Cambria Math" panose="02040503050406030204" pitchFamily="18" charset="0"/>
                                    </a:rPr>
                                    <m:t>_</m:t>
                                  </m:r>
                                  <m:r>
                                    <a:rPr lang="en-US" sz="2000" b="0" i="1" smtClean="0">
                                      <a:latin typeface="Cambria Math" panose="02040503050406030204" pitchFamily="18" charset="0"/>
                                    </a:rPr>
                                    <m:t>𝑎𝑏</m:t>
                                  </m:r>
                                </m:sub>
                              </m:sSub>
                            </m:e>
                            <m:e>
                              <m:r>
                                <a:rPr lang="en-US" sz="2000" b="0" i="1" smtClean="0">
                                  <a:latin typeface="Cambria Math" panose="02040503050406030204" pitchFamily="18" charset="0"/>
                                </a:rPr>
                                <m:t>0</m:t>
                              </m:r>
                            </m:e>
                            <m:e>
                              <m:r>
                                <a:rPr lang="en-US" sz="2000" i="1">
                                  <a:latin typeface="Cambria Math" panose="02040503050406030204" pitchFamily="18" charset="0"/>
                                </a:rPr>
                                <m:t>1−</m:t>
                              </m:r>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b="0" i="1" smtClean="0">
                                      <a:latin typeface="Cambria Math" panose="02040503050406030204" pitchFamily="18" charset="0"/>
                                    </a:rPr>
                                    <m:t>𝑐</m:t>
                                  </m:r>
                                  <m:r>
                                    <a:rPr lang="en-US" sz="2000" i="1">
                                      <a:latin typeface="Cambria Math" panose="02040503050406030204" pitchFamily="18" charset="0"/>
                                    </a:rPr>
                                    <m:t>𝑎</m:t>
                                  </m:r>
                                </m:sub>
                              </m:sSub>
                            </m:e>
                          </m:mr>
                          <m:mr>
                            <m:e>
                              <m:r>
                                <a:rPr lang="en-US" sz="2000" i="1">
                                  <a:latin typeface="Cambria Math" panose="02040503050406030204" pitchFamily="18" charset="0"/>
                                </a:rPr>
                                <m:t>1−</m:t>
                              </m:r>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i="1">
                                      <a:latin typeface="Cambria Math" panose="02040503050406030204" pitchFamily="18" charset="0"/>
                                    </a:rPr>
                                    <m:t>𝑎𝑏</m:t>
                                  </m:r>
                                </m:sub>
                              </m:sSub>
                            </m:e>
                            <m:e>
                              <m:sSub>
                                <m:sSubPr>
                                  <m:ctrlPr>
                                    <a:rPr lang="en-US" sz="2000" i="1" smtClean="0">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b="0" i="1" smtClean="0">
                                      <a:latin typeface="Cambria Math" panose="02040503050406030204" pitchFamily="18" charset="0"/>
                                    </a:rPr>
                                    <m:t>𝑏𝑐</m:t>
                                  </m:r>
                                </m:sub>
                              </m:sSub>
                            </m:e>
                            <m:e>
                              <m:r>
                                <a:rPr lang="en-US" sz="2000" i="1" smtClean="0">
                                  <a:latin typeface="Cambria Math" panose="02040503050406030204" pitchFamily="18" charset="0"/>
                                </a:rPr>
                                <m:t>0</m:t>
                              </m:r>
                            </m:e>
                          </m:mr>
                          <m:mr>
                            <m:e>
                              <m:r>
                                <a:rPr lang="en-US" sz="2000" i="1" smtClean="0">
                                  <a:latin typeface="Cambria Math" panose="02040503050406030204" pitchFamily="18" charset="0"/>
                                </a:rPr>
                                <m:t>0</m:t>
                              </m:r>
                            </m:e>
                            <m:e>
                              <m:r>
                                <a:rPr lang="en-US" sz="2000" i="1">
                                  <a:latin typeface="Cambria Math" panose="02040503050406030204" pitchFamily="18" charset="0"/>
                                </a:rPr>
                                <m:t>1−</m:t>
                              </m:r>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b="0" i="1" smtClean="0">
                                      <a:latin typeface="Cambria Math" panose="02040503050406030204" pitchFamily="18" charset="0"/>
                                    </a:rPr>
                                    <m:t>𝑏𝑐</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b="0" i="1" smtClean="0">
                                      <a:latin typeface="Cambria Math" panose="02040503050406030204" pitchFamily="18" charset="0"/>
                                    </a:rPr>
                                    <m:t>𝑐𝑎</m:t>
                                  </m:r>
                                </m:sub>
                              </m:sSub>
                            </m:e>
                          </m:mr>
                        </m:m>
                      </m:e>
                    </m:d>
                  </m:oMath>
                </a14:m>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𝐴</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𝐵</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𝐶</m:t>
                                </m:r>
                              </m:sub>
                            </m:sSub>
                          </m:e>
                        </m:eqArr>
                      </m:e>
                    </m:d>
                  </m:oMath>
                </a14:m>
                <a:endParaRPr lang="en-US" sz="2000" dirty="0"/>
              </a:p>
            </p:txBody>
          </p:sp>
        </mc:Choice>
        <mc:Fallback xmlns="">
          <p:sp>
            <p:nvSpPr>
              <p:cNvPr id="18" name="Rectangle 17"/>
              <p:cNvSpPr>
                <a:spLocks noRot="1" noChangeAspect="1" noMove="1" noResize="1" noEditPoints="1" noAdjustHandles="1" noChangeArrowheads="1" noChangeShapeType="1" noTextEdit="1"/>
              </p:cNvSpPr>
              <p:nvPr/>
            </p:nvSpPr>
            <p:spPr>
              <a:xfrm>
                <a:off x="2133600" y="1447800"/>
                <a:ext cx="5341590" cy="1070549"/>
              </a:xfrm>
              <a:prstGeom prst="rect">
                <a:avLst/>
              </a:prstGeom>
              <a:blipFill>
                <a:blip r:embed="rId2"/>
                <a:stretch>
                  <a:fillRect/>
                </a:stretch>
              </a:blipFill>
            </p:spPr>
            <p:txBody>
              <a:bodyPr/>
              <a:lstStyle/>
              <a:p>
                <a:r>
                  <a:rPr lang="en-US">
                    <a:noFill/>
                  </a:rPr>
                  <a:t> </a:t>
                </a:r>
              </a:p>
            </p:txBody>
          </p:sp>
        </mc:Fallback>
      </mc:AlternateContent>
      <p:sp>
        <p:nvSpPr>
          <p:cNvPr id="19" name="TextBox 18"/>
          <p:cNvSpPr txBox="1"/>
          <p:nvPr/>
        </p:nvSpPr>
        <p:spPr>
          <a:xfrm>
            <a:off x="8032438" y="1933564"/>
            <a:ext cx="739305" cy="400110"/>
          </a:xfrm>
          <a:prstGeom prst="rect">
            <a:avLst/>
          </a:prstGeom>
          <a:noFill/>
        </p:spPr>
        <p:txBody>
          <a:bodyPr wrap="none" rtlCol="0">
            <a:spAutoFit/>
          </a:bodyPr>
          <a:lstStyle/>
          <a:p>
            <a:r>
              <a:rPr lang="en-US" sz="2000" dirty="0"/>
              <a:t>(104)</a:t>
            </a:r>
          </a:p>
        </p:txBody>
      </p:sp>
      <p:sp>
        <p:nvSpPr>
          <p:cNvPr id="20" name="Rectangle 19"/>
          <p:cNvSpPr/>
          <p:nvPr/>
        </p:nvSpPr>
        <p:spPr>
          <a:xfrm>
            <a:off x="228600" y="2590800"/>
            <a:ext cx="8915400" cy="400110"/>
          </a:xfrm>
          <a:prstGeom prst="rect">
            <a:avLst/>
          </a:prstGeom>
        </p:spPr>
        <p:txBody>
          <a:bodyPr wrap="square">
            <a:spAutoFit/>
          </a:bodyPr>
          <a:lstStyle/>
          <a:p>
            <a:r>
              <a:rPr lang="en-US" sz="2000" dirty="0">
                <a:solidFill>
                  <a:srgbClr val="000000"/>
                </a:solidFill>
              </a:rPr>
              <a:t>Equation (104) is of the general form</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21" name="Rectangle 20"/>
              <p:cNvSpPr/>
              <p:nvPr/>
            </p:nvSpPr>
            <p:spPr>
              <a:xfrm>
                <a:off x="3691957" y="3105090"/>
                <a:ext cx="2232342" cy="400110"/>
              </a:xfrm>
              <a:prstGeom prst="rect">
                <a:avLst/>
              </a:prstGeom>
            </p:spPr>
            <p:txBody>
              <a:bodyPr wrap="none">
                <a:spAutoFit/>
              </a:bodyPr>
              <a:lstStyle/>
              <a:p>
                <a14:m>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𝑎𝑏𝑐</m:t>
                            </m:r>
                          </m:sub>
                        </m:sSub>
                      </m:e>
                    </m:d>
                    <m:r>
                      <a:rPr lang="en-US" sz="2000" b="0" i="0" smtClean="0">
                        <a:latin typeface="Cambria Math" panose="02040503050406030204" pitchFamily="18" charset="0"/>
                      </a:rPr>
                      <m:t>=</m:t>
                    </m:r>
                  </m:oMath>
                </a14:m>
                <a:r>
                  <a:rPr lang="en-US" sz="2000" dirty="0"/>
                  <a:t>[D]</a:t>
                </a:r>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smtClean="0">
                                <a:latin typeface="Cambria Math" panose="02040503050406030204" pitchFamily="18" charset="0"/>
                              </a:rPr>
                              <m:t>𝐼</m:t>
                            </m:r>
                          </m:e>
                          <m:sub>
                            <m:r>
                              <a:rPr lang="en-US" sz="2000" b="0" i="1" smtClean="0">
                                <a:latin typeface="Cambria Math" panose="02040503050406030204" pitchFamily="18" charset="0"/>
                              </a:rPr>
                              <m:t>𝐴𝐵𝐶</m:t>
                            </m:r>
                          </m:sub>
                        </m:sSub>
                      </m:e>
                    </m:d>
                  </m:oMath>
                </a14:m>
                <a:endParaRPr lang="en-US" sz="2000" dirty="0"/>
              </a:p>
            </p:txBody>
          </p:sp>
        </mc:Choice>
        <mc:Fallback xmlns="">
          <p:sp>
            <p:nvSpPr>
              <p:cNvPr id="21" name="Rectangle 20"/>
              <p:cNvSpPr>
                <a:spLocks noRot="1" noChangeAspect="1" noMove="1" noResize="1" noEditPoints="1" noAdjustHandles="1" noChangeArrowheads="1" noChangeShapeType="1" noTextEdit="1"/>
              </p:cNvSpPr>
              <p:nvPr/>
            </p:nvSpPr>
            <p:spPr>
              <a:xfrm>
                <a:off x="3691957" y="3105090"/>
                <a:ext cx="2232342" cy="400110"/>
              </a:xfrm>
              <a:prstGeom prst="rect">
                <a:avLst/>
              </a:prstGeom>
              <a:blipFill>
                <a:blip r:embed="rId3"/>
                <a:stretch>
                  <a:fillRect t="-7576" b="-25758"/>
                </a:stretch>
              </a:blipFill>
            </p:spPr>
            <p:txBody>
              <a:bodyPr/>
              <a:lstStyle/>
              <a:p>
                <a:r>
                  <a:rPr lang="en-US">
                    <a:noFill/>
                  </a:rPr>
                  <a:t> </a:t>
                </a:r>
              </a:p>
            </p:txBody>
          </p:sp>
        </mc:Fallback>
      </mc:AlternateContent>
      <p:sp>
        <p:nvSpPr>
          <p:cNvPr id="22" name="TextBox 21"/>
          <p:cNvSpPr txBox="1"/>
          <p:nvPr/>
        </p:nvSpPr>
        <p:spPr>
          <a:xfrm>
            <a:off x="8032438" y="3048000"/>
            <a:ext cx="739305" cy="400110"/>
          </a:xfrm>
          <a:prstGeom prst="rect">
            <a:avLst/>
          </a:prstGeom>
          <a:noFill/>
        </p:spPr>
        <p:txBody>
          <a:bodyPr wrap="none" rtlCol="0">
            <a:spAutoFit/>
          </a:bodyPr>
          <a:lstStyle/>
          <a:p>
            <a:r>
              <a:rPr lang="en-US" sz="2000" dirty="0"/>
              <a:t>(105)</a:t>
            </a:r>
          </a:p>
        </p:txBody>
      </p:sp>
      <p:sp>
        <p:nvSpPr>
          <p:cNvPr id="23" name="Rectangle 22"/>
          <p:cNvSpPr/>
          <p:nvPr/>
        </p:nvSpPr>
        <p:spPr>
          <a:xfrm>
            <a:off x="228600" y="3562290"/>
            <a:ext cx="844911" cy="400110"/>
          </a:xfrm>
          <a:prstGeom prst="rect">
            <a:avLst/>
          </a:prstGeom>
        </p:spPr>
        <p:txBody>
          <a:bodyPr wrap="none">
            <a:spAutoFit/>
          </a:bodyPr>
          <a:lstStyle/>
          <a:p>
            <a:r>
              <a:rPr lang="en-US" sz="2000" dirty="0">
                <a:solidFill>
                  <a:srgbClr val="000000"/>
                </a:solidFill>
              </a:rPr>
              <a:t>where</a:t>
            </a:r>
            <a:endParaRPr lang="en-US" dirty="0"/>
          </a:p>
        </p:txBody>
      </p:sp>
      <mc:AlternateContent xmlns:mc="http://schemas.openxmlformats.org/markup-compatibility/2006" xmlns:a14="http://schemas.microsoft.com/office/drawing/2010/main">
        <mc:Choice Requires="a14">
          <p:sp>
            <p:nvSpPr>
              <p:cNvPr id="24" name="Rectangle 23"/>
              <p:cNvSpPr/>
              <p:nvPr/>
            </p:nvSpPr>
            <p:spPr>
              <a:xfrm>
                <a:off x="2908228" y="3886200"/>
                <a:ext cx="4590680" cy="1070549"/>
              </a:xfrm>
              <a:prstGeom prst="rect">
                <a:avLst/>
              </a:prstGeom>
            </p:spPr>
            <p:txBody>
              <a:bodyPr wrap="none">
                <a:spAutoFit/>
              </a:bodyPr>
              <a:lstStyle/>
              <a:p>
                <a:r>
                  <a:rPr lang="en-US" sz="2000" dirty="0"/>
                  <a:t>[D]</a:t>
                </a:r>
                <a14:m>
                  <m:oMath xmlns:m="http://schemas.openxmlformats.org/officeDocument/2006/math">
                    <m:r>
                      <a:rPr lang="en-US" sz="2000" b="0" i="0" smtClean="0">
                        <a:latin typeface="Cambria Math" panose="02040503050406030204" pitchFamily="18" charset="0"/>
                      </a:rPr>
                      <m:t>=</m:t>
                    </m:r>
                    <m:d>
                      <m:dPr>
                        <m:begChr m:val="["/>
                        <m:endChr m:val="]"/>
                        <m:ctrlPr>
                          <a:rPr lang="en-US" sz="2000" i="1">
                            <a:latin typeface="Cambria Math" panose="02040503050406030204" pitchFamily="18" charset="0"/>
                          </a:rPr>
                        </m:ctrlPr>
                      </m:dPr>
                      <m:e>
                        <m:m>
                          <m:mPr>
                            <m:plcHide m:val="on"/>
                            <m:mcs>
                              <m:mc>
                                <m:mcPr>
                                  <m:count m:val="3"/>
                                  <m:mcJc m:val="center"/>
                                </m:mcPr>
                              </m:mc>
                            </m:mcs>
                            <m:ctrlPr>
                              <a:rPr lang="en-US" sz="2000" i="1">
                                <a:latin typeface="Cambria Math" panose="02040503050406030204" pitchFamily="18" charset="0"/>
                              </a:rPr>
                            </m:ctrlPr>
                          </m:mPr>
                          <m:mr>
                            <m:e>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i="1">
                                      <a:latin typeface="Cambria Math" panose="02040503050406030204" pitchFamily="18" charset="0"/>
                                    </a:rPr>
                                    <m:t>𝑎𝑏</m:t>
                                  </m:r>
                                </m:sub>
                              </m:sSub>
                            </m:e>
                            <m:e>
                              <m:r>
                                <a:rPr lang="en-US" sz="2000" i="1">
                                  <a:latin typeface="Cambria Math" panose="02040503050406030204" pitchFamily="18" charset="0"/>
                                </a:rPr>
                                <m:t>0</m:t>
                              </m:r>
                            </m:e>
                            <m:e>
                              <m:r>
                                <a:rPr lang="en-US" sz="2000" i="1">
                                  <a:latin typeface="Cambria Math" panose="02040503050406030204" pitchFamily="18" charset="0"/>
                                </a:rPr>
                                <m:t>1−</m:t>
                              </m:r>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i="1">
                                      <a:latin typeface="Cambria Math" panose="02040503050406030204" pitchFamily="18" charset="0"/>
                                    </a:rPr>
                                    <m:t>𝑐𝑎</m:t>
                                  </m:r>
                                </m:sub>
                              </m:sSub>
                            </m:e>
                          </m:mr>
                          <m:mr>
                            <m:e>
                              <m:r>
                                <a:rPr lang="en-US" sz="2000" i="1">
                                  <a:latin typeface="Cambria Math" panose="02040503050406030204" pitchFamily="18" charset="0"/>
                                </a:rPr>
                                <m:t>1−</m:t>
                              </m:r>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i="1">
                                      <a:latin typeface="Cambria Math" panose="02040503050406030204" pitchFamily="18" charset="0"/>
                                    </a:rPr>
                                    <m:t>𝑎𝑏</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i="1">
                                      <a:latin typeface="Cambria Math" panose="02040503050406030204" pitchFamily="18" charset="0"/>
                                    </a:rPr>
                                    <m:t>𝑏𝑐</m:t>
                                  </m:r>
                                </m:sub>
                              </m:sSub>
                            </m:e>
                            <m:e>
                              <m:r>
                                <a:rPr lang="en-US" sz="2000" i="1">
                                  <a:latin typeface="Cambria Math" panose="02040503050406030204" pitchFamily="18" charset="0"/>
                                </a:rPr>
                                <m:t>0</m:t>
                              </m:r>
                            </m:e>
                          </m:mr>
                          <m:mr>
                            <m:e>
                              <m:r>
                                <a:rPr lang="en-US" sz="2000" i="1">
                                  <a:latin typeface="Cambria Math" panose="02040503050406030204" pitchFamily="18" charset="0"/>
                                </a:rPr>
                                <m:t>0</m:t>
                              </m:r>
                            </m:e>
                            <m:e>
                              <m:r>
                                <a:rPr lang="en-US" sz="2000" i="1">
                                  <a:latin typeface="Cambria Math" panose="02040503050406030204" pitchFamily="18" charset="0"/>
                                </a:rPr>
                                <m:t>1−</m:t>
                              </m:r>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i="1">
                                      <a:latin typeface="Cambria Math" panose="02040503050406030204" pitchFamily="18" charset="0"/>
                                    </a:rPr>
                                    <m:t>𝑏𝑐</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i="1">
                                      <a:latin typeface="Cambria Math" panose="02040503050406030204" pitchFamily="18" charset="0"/>
                                    </a:rPr>
                                    <m:t>𝑐𝑎</m:t>
                                  </m:r>
                                </m:sub>
                              </m:sSub>
                            </m:e>
                          </m:mr>
                        </m:m>
                      </m:e>
                    </m:d>
                  </m:oMath>
                </a14:m>
                <a:endParaRPr lang="en-US" sz="2000" dirty="0"/>
              </a:p>
            </p:txBody>
          </p:sp>
        </mc:Choice>
        <mc:Fallback xmlns="">
          <p:sp>
            <p:nvSpPr>
              <p:cNvPr id="24" name="Rectangle 23"/>
              <p:cNvSpPr>
                <a:spLocks noRot="1" noChangeAspect="1" noMove="1" noResize="1" noEditPoints="1" noAdjustHandles="1" noChangeArrowheads="1" noChangeShapeType="1" noTextEdit="1"/>
              </p:cNvSpPr>
              <p:nvPr/>
            </p:nvSpPr>
            <p:spPr>
              <a:xfrm>
                <a:off x="2908228" y="3886200"/>
                <a:ext cx="4590680" cy="1070549"/>
              </a:xfrm>
              <a:prstGeom prst="rect">
                <a:avLst/>
              </a:prstGeom>
              <a:blipFill>
                <a:blip r:embed="rId4"/>
                <a:stretch>
                  <a:fillRect l="-1328"/>
                </a:stretch>
              </a:blipFill>
            </p:spPr>
            <p:txBody>
              <a:bodyPr/>
              <a:lstStyle/>
              <a:p>
                <a:r>
                  <a:rPr lang="en-US">
                    <a:noFill/>
                  </a:rPr>
                  <a:t> </a:t>
                </a:r>
              </a:p>
            </p:txBody>
          </p:sp>
        </mc:Fallback>
      </mc:AlternateContent>
      <p:sp>
        <p:nvSpPr>
          <p:cNvPr id="25" name="Rectangle 24"/>
          <p:cNvSpPr/>
          <p:nvPr/>
        </p:nvSpPr>
        <p:spPr>
          <a:xfrm>
            <a:off x="228600" y="4953000"/>
            <a:ext cx="8763000" cy="400110"/>
          </a:xfrm>
          <a:prstGeom prst="rect">
            <a:avLst/>
          </a:prstGeom>
        </p:spPr>
        <p:txBody>
          <a:bodyPr wrap="square">
            <a:spAutoFit/>
          </a:bodyPr>
          <a:lstStyle/>
          <a:p>
            <a:r>
              <a:rPr lang="en-US" sz="2000" dirty="0">
                <a:solidFill>
                  <a:srgbClr val="000000"/>
                </a:solidFill>
              </a:rPr>
              <a:t>The general form needed for the standard model is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26" name="Rectangle 25"/>
              <p:cNvSpPr/>
              <p:nvPr/>
            </p:nvSpPr>
            <p:spPr>
              <a:xfrm>
                <a:off x="3316160" y="5334000"/>
                <a:ext cx="3883243" cy="400110"/>
              </a:xfrm>
              <a:prstGeom prst="rect">
                <a:avLst/>
              </a:prstGeom>
            </p:spPr>
            <p:txBody>
              <a:bodyPr wrap="none">
                <a:spAutoFit/>
              </a:bodyPr>
              <a:lstStyle/>
              <a:p>
                <a14:m>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𝐴𝐵𝐶</m:t>
                            </m:r>
                          </m:sub>
                        </m:sSub>
                      </m:e>
                    </m:d>
                    <m:r>
                      <a:rPr lang="en-US" sz="2000" b="0" i="0" smtClean="0">
                        <a:latin typeface="Cambria Math" panose="02040503050406030204" pitchFamily="18" charset="0"/>
                      </a:rPr>
                      <m:t>=</m:t>
                    </m:r>
                  </m:oMath>
                </a14:m>
                <a:r>
                  <a:rPr lang="en-US" sz="2000" dirty="0"/>
                  <a:t>[c]</a:t>
                </a:r>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𝑉𝐿𝐿</m:t>
                            </m:r>
                          </m:e>
                          <m:sub>
                            <m:r>
                              <a:rPr lang="en-US" sz="2000" i="1">
                                <a:latin typeface="Cambria Math" panose="02040503050406030204" pitchFamily="18" charset="0"/>
                              </a:rPr>
                              <m:t>𝐴𝐵𝐶</m:t>
                            </m:r>
                          </m:sub>
                        </m:sSub>
                      </m:e>
                    </m:d>
                    <m:r>
                      <a:rPr lang="en-US" sz="2000" b="0" i="0" smtClean="0">
                        <a:latin typeface="Cambria Math" panose="02040503050406030204" pitchFamily="18" charset="0"/>
                      </a:rPr>
                      <m:t>+</m:t>
                    </m:r>
                  </m:oMath>
                </a14:m>
                <a:r>
                  <a:rPr lang="en-US" sz="2000" dirty="0"/>
                  <a:t>[d]</a:t>
                </a:r>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smtClean="0">
                                <a:latin typeface="Cambria Math" panose="02040503050406030204" pitchFamily="18" charset="0"/>
                              </a:rPr>
                              <m:t>𝐼</m:t>
                            </m:r>
                          </m:e>
                          <m:sub>
                            <m:r>
                              <a:rPr lang="en-US" sz="2000" b="0" i="1" smtClean="0">
                                <a:latin typeface="Cambria Math" panose="02040503050406030204" pitchFamily="18" charset="0"/>
                              </a:rPr>
                              <m:t>𝑎𝑏𝑐</m:t>
                            </m:r>
                          </m:sub>
                        </m:sSub>
                      </m:e>
                    </m:d>
                  </m:oMath>
                </a14:m>
                <a:endParaRPr lang="en-US" sz="2000" dirty="0"/>
              </a:p>
            </p:txBody>
          </p:sp>
        </mc:Choice>
        <mc:Fallback xmlns="">
          <p:sp>
            <p:nvSpPr>
              <p:cNvPr id="26" name="Rectangle 25"/>
              <p:cNvSpPr>
                <a:spLocks noRot="1" noChangeAspect="1" noMove="1" noResize="1" noEditPoints="1" noAdjustHandles="1" noChangeArrowheads="1" noChangeShapeType="1" noTextEdit="1"/>
              </p:cNvSpPr>
              <p:nvPr/>
            </p:nvSpPr>
            <p:spPr>
              <a:xfrm>
                <a:off x="3316160" y="5334000"/>
                <a:ext cx="3883243" cy="400110"/>
              </a:xfrm>
              <a:prstGeom prst="rect">
                <a:avLst/>
              </a:prstGeom>
              <a:blipFill>
                <a:blip r:embed="rId5"/>
                <a:stretch>
                  <a:fillRect t="-7576" b="-25758"/>
                </a:stretch>
              </a:blipFill>
            </p:spPr>
            <p:txBody>
              <a:bodyPr/>
              <a:lstStyle/>
              <a:p>
                <a:r>
                  <a:rPr lang="en-US">
                    <a:noFill/>
                  </a:rPr>
                  <a:t> </a:t>
                </a:r>
              </a:p>
            </p:txBody>
          </p:sp>
        </mc:Fallback>
      </mc:AlternateContent>
      <p:sp>
        <p:nvSpPr>
          <p:cNvPr id="27" name="TextBox 26"/>
          <p:cNvSpPr txBox="1"/>
          <p:nvPr/>
        </p:nvSpPr>
        <p:spPr>
          <a:xfrm>
            <a:off x="8007384" y="5451139"/>
            <a:ext cx="739305" cy="400110"/>
          </a:xfrm>
          <a:prstGeom prst="rect">
            <a:avLst/>
          </a:prstGeom>
          <a:noFill/>
        </p:spPr>
        <p:txBody>
          <a:bodyPr wrap="none" rtlCol="0">
            <a:spAutoFit/>
          </a:bodyPr>
          <a:lstStyle/>
          <a:p>
            <a:r>
              <a:rPr lang="en-US" sz="2000" dirty="0"/>
              <a:t>(106)</a:t>
            </a:r>
          </a:p>
        </p:txBody>
      </p:sp>
      <p:sp>
        <p:nvSpPr>
          <p:cNvPr id="28" name="Rectangle 27"/>
          <p:cNvSpPr/>
          <p:nvPr/>
        </p:nvSpPr>
        <p:spPr>
          <a:xfrm>
            <a:off x="233855" y="5695890"/>
            <a:ext cx="4572000" cy="400110"/>
          </a:xfrm>
          <a:prstGeom prst="rect">
            <a:avLst/>
          </a:prstGeom>
        </p:spPr>
        <p:txBody>
          <a:bodyPr>
            <a:spAutoFit/>
          </a:bodyPr>
          <a:lstStyle/>
          <a:p>
            <a:r>
              <a:rPr lang="en-US" sz="2000" dirty="0">
                <a:solidFill>
                  <a:srgbClr val="000000"/>
                </a:solidFill>
              </a:rPr>
              <a:t>where [</a:t>
            </a:r>
            <a:r>
              <a:rPr lang="en-US" sz="2000" i="1" dirty="0">
                <a:solidFill>
                  <a:srgbClr val="000000"/>
                </a:solidFill>
              </a:rPr>
              <a:t>d</a:t>
            </a:r>
            <a:r>
              <a:rPr lang="en-US" sz="2000" dirty="0">
                <a:solidFill>
                  <a:srgbClr val="000000"/>
                </a:solidFill>
              </a:rPr>
              <a:t>] = [</a:t>
            </a:r>
            <a:r>
              <a:rPr lang="en-US" sz="2000" i="1" dirty="0">
                <a:solidFill>
                  <a:srgbClr val="000000"/>
                </a:solidFill>
              </a:rPr>
              <a:t>D</a:t>
            </a:r>
            <a:r>
              <a:rPr lang="en-US" sz="2000" dirty="0">
                <a:solidFill>
                  <a:srgbClr val="000000"/>
                </a:solidFill>
              </a:rPr>
              <a:t>]</a:t>
            </a:r>
            <a:r>
              <a:rPr lang="en-US" sz="2000" baseline="30000" dirty="0">
                <a:solidFill>
                  <a:srgbClr val="000000"/>
                </a:solidFill>
              </a:rPr>
              <a:t>−1</a:t>
            </a:r>
            <a:endParaRPr lang="en-US" sz="2000" dirty="0">
              <a:solidFill>
                <a:srgbClr val="000000"/>
              </a:solidFill>
              <a:effectLst/>
            </a:endParaRPr>
          </a:p>
        </p:txBody>
      </p:sp>
      <p:sp>
        <p:nvSpPr>
          <p:cNvPr id="16"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8937978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6744154" cy="584775"/>
          </a:xfrm>
          <a:prstGeom prst="rect">
            <a:avLst/>
          </a:prstGeom>
        </p:spPr>
        <p:txBody>
          <a:bodyPr wrap="none">
            <a:spAutoFit/>
          </a:bodyPr>
          <a:lstStyle/>
          <a:p>
            <a:r>
              <a:rPr lang="en-US" sz="3200" dirty="0">
                <a:solidFill>
                  <a:srgbClr val="C8102E"/>
                </a:solidFill>
                <a:latin typeface="+mj-lt"/>
                <a:ea typeface="+mj-ea"/>
                <a:cs typeface="+mj-cs"/>
              </a:rPr>
              <a:t>Closed Delta-Connected Regulators</a:t>
            </a:r>
          </a:p>
        </p:txBody>
      </p:sp>
      <p:sp>
        <p:nvSpPr>
          <p:cNvPr id="4" name="Slide Number Placeholder 3"/>
          <p:cNvSpPr>
            <a:spLocks noGrp="1"/>
          </p:cNvSpPr>
          <p:nvPr>
            <p:ph type="sldNum" sz="quarter" idx="12"/>
          </p:nvPr>
        </p:nvSpPr>
        <p:spPr/>
        <p:txBody>
          <a:bodyPr/>
          <a:lstStyle/>
          <a:p>
            <a:fld id="{5B7A2384-8C5D-49F6-8259-B9A64ECD4852}" type="slidenum">
              <a:rPr lang="en-US" smtClean="0"/>
              <a:t>82</a:t>
            </a:fld>
            <a:endParaRPr lang="en-US" dirty="0"/>
          </a:p>
        </p:txBody>
      </p:sp>
      <p:sp>
        <p:nvSpPr>
          <p:cNvPr id="5" name="Rectangle 4"/>
          <p:cNvSpPr/>
          <p:nvPr/>
        </p:nvSpPr>
        <p:spPr>
          <a:xfrm>
            <a:off x="152400" y="1066800"/>
            <a:ext cx="8915400" cy="2862322"/>
          </a:xfrm>
          <a:prstGeom prst="rect">
            <a:avLst/>
          </a:prstGeom>
        </p:spPr>
        <p:txBody>
          <a:bodyPr wrap="square">
            <a:spAutoFit/>
          </a:bodyPr>
          <a:lstStyle/>
          <a:p>
            <a:pPr algn="just"/>
            <a:r>
              <a:rPr lang="en-US" sz="2000" dirty="0"/>
              <a:t>As with the wye-connected regulators, the matrices [</a:t>
            </a:r>
            <a:r>
              <a:rPr lang="en-US" sz="2000" i="1" dirty="0"/>
              <a:t>b</a:t>
            </a:r>
            <a:r>
              <a:rPr lang="en-US" sz="2000" dirty="0"/>
              <a:t>] and [</a:t>
            </a:r>
            <a:r>
              <a:rPr lang="en-US" sz="2000" i="1" dirty="0"/>
              <a:t>c</a:t>
            </a:r>
            <a:r>
              <a:rPr lang="en-US" sz="2000" dirty="0"/>
              <a:t>] are zero as long as the series impedance and shunt admittance of each regulator are neglected.</a:t>
            </a:r>
          </a:p>
          <a:p>
            <a:pPr algn="just"/>
            <a:endParaRPr lang="en-US" sz="2000" dirty="0"/>
          </a:p>
          <a:p>
            <a:pPr algn="just"/>
            <a:r>
              <a:rPr lang="en-US" sz="2000" dirty="0"/>
              <a:t>The closed delta connection can be difficult to apply. Note that in both the voltage and current equations, a change of the tap position in one regulator will affect voltages and currents in two phases. As a result, increasing the tap in one regulator will affect the tap position of the second regulator. In most cases, the bandwidth setting for the closed delta connection will have to be wider than that for wye-connected regulators.</a:t>
            </a:r>
          </a:p>
        </p:txBody>
      </p:sp>
      <p:sp>
        <p:nvSpPr>
          <p:cNvPr id="6"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357367462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6470041" cy="584775"/>
          </a:xfrm>
          <a:prstGeom prst="rect">
            <a:avLst/>
          </a:prstGeom>
        </p:spPr>
        <p:txBody>
          <a:bodyPr wrap="none">
            <a:spAutoFit/>
          </a:bodyPr>
          <a:lstStyle/>
          <a:p>
            <a:r>
              <a:rPr lang="en-US" sz="3200" dirty="0">
                <a:solidFill>
                  <a:srgbClr val="C8102E"/>
                </a:solidFill>
                <a:latin typeface="+mj-lt"/>
                <a:ea typeface="+mj-ea"/>
                <a:cs typeface="+mj-cs"/>
              </a:rPr>
              <a:t>Open Delta-Connected Regulators</a:t>
            </a:r>
          </a:p>
        </p:txBody>
      </p:sp>
      <p:sp>
        <p:nvSpPr>
          <p:cNvPr id="4" name="Slide Number Placeholder 3"/>
          <p:cNvSpPr>
            <a:spLocks noGrp="1"/>
          </p:cNvSpPr>
          <p:nvPr>
            <p:ph type="sldNum" sz="quarter" idx="12"/>
          </p:nvPr>
        </p:nvSpPr>
        <p:spPr/>
        <p:txBody>
          <a:bodyPr/>
          <a:lstStyle/>
          <a:p>
            <a:fld id="{5B7A2384-8C5D-49F6-8259-B9A64ECD4852}" type="slidenum">
              <a:rPr lang="en-US" smtClean="0"/>
              <a:t>83</a:t>
            </a:fld>
            <a:endParaRPr lang="en-US" dirty="0"/>
          </a:p>
        </p:txBody>
      </p:sp>
      <p:sp>
        <p:nvSpPr>
          <p:cNvPr id="5" name="Rectangle 4"/>
          <p:cNvSpPr/>
          <p:nvPr/>
        </p:nvSpPr>
        <p:spPr>
          <a:xfrm>
            <a:off x="152400" y="649802"/>
            <a:ext cx="8910145" cy="1631216"/>
          </a:xfrm>
          <a:prstGeom prst="rect">
            <a:avLst/>
          </a:prstGeom>
        </p:spPr>
        <p:txBody>
          <a:bodyPr wrap="square">
            <a:spAutoFit/>
          </a:bodyPr>
          <a:lstStyle/>
          <a:p>
            <a:r>
              <a:rPr lang="en-US" sz="2000" dirty="0"/>
              <a:t>Two Type B single-phase regulators can be connected in the “open” delta connection. Shown in Fig.15 is an open delta connection where two single-phase regulators have been connected between phases </a:t>
            </a:r>
            <a:r>
              <a:rPr lang="en-US" sz="2000" i="1" dirty="0"/>
              <a:t>AB</a:t>
            </a:r>
            <a:r>
              <a:rPr lang="en-US" sz="2000" dirty="0"/>
              <a:t> and </a:t>
            </a:r>
            <a:r>
              <a:rPr lang="en-US" sz="2000" i="1" dirty="0"/>
              <a:t>CB</a:t>
            </a:r>
            <a:r>
              <a:rPr lang="en-US" sz="2000" dirty="0"/>
              <a:t>.</a:t>
            </a:r>
          </a:p>
          <a:p>
            <a:r>
              <a:rPr lang="en-US" sz="2000" dirty="0"/>
              <a:t>Two additional open connections can be made by connecting the single-phase regulators between phases </a:t>
            </a:r>
            <a:r>
              <a:rPr lang="en-US" sz="2000" i="1" dirty="0"/>
              <a:t>BC</a:t>
            </a:r>
            <a:r>
              <a:rPr lang="en-US" sz="2000" dirty="0"/>
              <a:t> and </a:t>
            </a:r>
            <a:r>
              <a:rPr lang="en-US" sz="2000" i="1" dirty="0"/>
              <a:t>AC</a:t>
            </a:r>
            <a:r>
              <a:rPr lang="en-US" sz="2000" dirty="0"/>
              <a:t> and also between phases </a:t>
            </a:r>
            <a:r>
              <a:rPr lang="en-US" sz="2000" i="1" dirty="0"/>
              <a:t>CA</a:t>
            </a:r>
            <a:r>
              <a:rPr lang="en-US" sz="2000" dirty="0"/>
              <a:t> and </a:t>
            </a:r>
            <a:r>
              <a:rPr lang="en-US" sz="2000" i="1" dirty="0"/>
              <a:t>BA</a:t>
            </a:r>
            <a:r>
              <a:rPr lang="en-US" sz="2000" dirty="0"/>
              <a:t>.</a:t>
            </a:r>
          </a:p>
        </p:txBody>
      </p:sp>
      <p:sp>
        <p:nvSpPr>
          <p:cNvPr id="12" name="TextBox 11"/>
          <p:cNvSpPr txBox="1"/>
          <p:nvPr/>
        </p:nvSpPr>
        <p:spPr>
          <a:xfrm>
            <a:off x="1295400" y="5556905"/>
            <a:ext cx="6934200" cy="369332"/>
          </a:xfrm>
          <a:prstGeom prst="rect">
            <a:avLst/>
          </a:prstGeom>
          <a:noFill/>
        </p:spPr>
        <p:txBody>
          <a:bodyPr wrap="square" rtlCol="0">
            <a:spAutoFit/>
          </a:bodyPr>
          <a:lstStyle/>
          <a:p>
            <a:pPr algn="ctr"/>
            <a:r>
              <a:rPr lang="en-US" sz="1800" dirty="0"/>
              <a:t>Fig.</a:t>
            </a:r>
            <a:r>
              <a:rPr lang="en-US" altLang="zh-CN" sz="1800" dirty="0"/>
              <a:t>15</a:t>
            </a:r>
            <a:r>
              <a:rPr lang="en-US" sz="1800" dirty="0"/>
              <a:t> Open delta connection</a:t>
            </a:r>
          </a:p>
        </p:txBody>
      </p:sp>
      <p:pic>
        <p:nvPicPr>
          <p:cNvPr id="2" name="Picture 1"/>
          <p:cNvPicPr>
            <a:picLocks noChangeAspect="1"/>
          </p:cNvPicPr>
          <p:nvPr/>
        </p:nvPicPr>
        <p:blipFill>
          <a:blip r:embed="rId2"/>
          <a:stretch>
            <a:fillRect/>
          </a:stretch>
        </p:blipFill>
        <p:spPr>
          <a:xfrm>
            <a:off x="2362200" y="2186840"/>
            <a:ext cx="4375723" cy="3308350"/>
          </a:xfrm>
          <a:prstGeom prst="rect">
            <a:avLst/>
          </a:prstGeom>
        </p:spPr>
      </p:pic>
      <p:sp>
        <p:nvSpPr>
          <p:cNvPr id="7"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29573196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6470041" cy="584775"/>
          </a:xfrm>
          <a:prstGeom prst="rect">
            <a:avLst/>
          </a:prstGeom>
        </p:spPr>
        <p:txBody>
          <a:bodyPr wrap="none">
            <a:spAutoFit/>
          </a:bodyPr>
          <a:lstStyle/>
          <a:p>
            <a:r>
              <a:rPr lang="en-US" sz="3200" dirty="0">
                <a:solidFill>
                  <a:srgbClr val="C8102E"/>
                </a:solidFill>
                <a:latin typeface="+mj-lt"/>
                <a:ea typeface="+mj-ea"/>
                <a:cs typeface="+mj-cs"/>
              </a:rPr>
              <a:t>Open Delta-Connected Regulators</a:t>
            </a:r>
          </a:p>
        </p:txBody>
      </p:sp>
      <p:sp>
        <p:nvSpPr>
          <p:cNvPr id="4" name="Slide Number Placeholder 3"/>
          <p:cNvSpPr>
            <a:spLocks noGrp="1"/>
          </p:cNvSpPr>
          <p:nvPr>
            <p:ph type="sldNum" sz="quarter" idx="12"/>
          </p:nvPr>
        </p:nvSpPr>
        <p:spPr/>
        <p:txBody>
          <a:bodyPr/>
          <a:lstStyle/>
          <a:p>
            <a:fld id="{5B7A2384-8C5D-49F6-8259-B9A64ECD4852}" type="slidenum">
              <a:rPr lang="en-US" smtClean="0"/>
              <a:t>84</a:t>
            </a:fld>
            <a:endParaRPr lang="en-US" dirty="0"/>
          </a:p>
        </p:txBody>
      </p:sp>
      <p:sp>
        <p:nvSpPr>
          <p:cNvPr id="5" name="Rectangle 4"/>
          <p:cNvSpPr/>
          <p:nvPr/>
        </p:nvSpPr>
        <p:spPr>
          <a:xfrm>
            <a:off x="152400" y="649802"/>
            <a:ext cx="8910145" cy="2246769"/>
          </a:xfrm>
          <a:prstGeom prst="rect">
            <a:avLst/>
          </a:prstGeom>
        </p:spPr>
        <p:txBody>
          <a:bodyPr wrap="square">
            <a:spAutoFit/>
          </a:bodyPr>
          <a:lstStyle/>
          <a:p>
            <a:pPr algn="just"/>
            <a:r>
              <a:rPr lang="en-US" sz="2000" dirty="0"/>
              <a:t>The open delta connection is typically applied to three-wire delta feeders. Note that the potential transformers monitor the line-to-line voltages and the current transformers monitor the line currents. Once again the basic voltage and current relations of the individual regulators are used to determine the relationships between the source-side and load-side voltages and currents. The connection shown in Figu.15 will be used to derive the relationships and then the relationships of the other two possible connections can follow the same procedure.</a:t>
            </a:r>
          </a:p>
        </p:txBody>
      </p:sp>
      <p:sp>
        <p:nvSpPr>
          <p:cNvPr id="12" name="TextBox 11"/>
          <p:cNvSpPr txBox="1"/>
          <p:nvPr/>
        </p:nvSpPr>
        <p:spPr>
          <a:xfrm>
            <a:off x="1295400" y="5712897"/>
            <a:ext cx="6934200" cy="369332"/>
          </a:xfrm>
          <a:prstGeom prst="rect">
            <a:avLst/>
          </a:prstGeom>
          <a:noFill/>
        </p:spPr>
        <p:txBody>
          <a:bodyPr wrap="square" rtlCol="0">
            <a:spAutoFit/>
          </a:bodyPr>
          <a:lstStyle/>
          <a:p>
            <a:pPr algn="ctr"/>
            <a:r>
              <a:rPr lang="en-US" sz="1800" dirty="0"/>
              <a:t>Fig.</a:t>
            </a:r>
            <a:r>
              <a:rPr lang="en-US" altLang="zh-CN" sz="1800" dirty="0"/>
              <a:t>15</a:t>
            </a:r>
            <a:r>
              <a:rPr lang="en-US" sz="1800" dirty="0"/>
              <a:t> Open delta connection</a:t>
            </a:r>
          </a:p>
        </p:txBody>
      </p:sp>
      <p:pic>
        <p:nvPicPr>
          <p:cNvPr id="2" name="Picture 1"/>
          <p:cNvPicPr>
            <a:picLocks noChangeAspect="1"/>
          </p:cNvPicPr>
          <p:nvPr/>
        </p:nvPicPr>
        <p:blipFill>
          <a:blip r:embed="rId2"/>
          <a:stretch>
            <a:fillRect/>
          </a:stretch>
        </p:blipFill>
        <p:spPr>
          <a:xfrm>
            <a:off x="2782183" y="2863850"/>
            <a:ext cx="3771017" cy="2851150"/>
          </a:xfrm>
          <a:prstGeom prst="rect">
            <a:avLst/>
          </a:prstGeom>
        </p:spPr>
      </p:pic>
      <p:sp>
        <p:nvSpPr>
          <p:cNvPr id="7"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316354387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6470041" cy="584775"/>
          </a:xfrm>
          <a:prstGeom prst="rect">
            <a:avLst/>
          </a:prstGeom>
        </p:spPr>
        <p:txBody>
          <a:bodyPr wrap="none">
            <a:spAutoFit/>
          </a:bodyPr>
          <a:lstStyle/>
          <a:p>
            <a:r>
              <a:rPr lang="en-US" sz="3200" dirty="0">
                <a:solidFill>
                  <a:srgbClr val="C8102E"/>
                </a:solidFill>
                <a:latin typeface="+mj-lt"/>
                <a:ea typeface="+mj-ea"/>
                <a:cs typeface="+mj-cs"/>
              </a:rPr>
              <a:t>Open Delta-Connected Regulators</a:t>
            </a:r>
          </a:p>
        </p:txBody>
      </p:sp>
      <p:sp>
        <p:nvSpPr>
          <p:cNvPr id="4" name="Slide Number Placeholder 3"/>
          <p:cNvSpPr>
            <a:spLocks noGrp="1"/>
          </p:cNvSpPr>
          <p:nvPr>
            <p:ph type="sldNum" sz="quarter" idx="12"/>
          </p:nvPr>
        </p:nvSpPr>
        <p:spPr/>
        <p:txBody>
          <a:bodyPr/>
          <a:lstStyle/>
          <a:p>
            <a:fld id="{5B7A2384-8C5D-49F6-8259-B9A64ECD4852}" type="slidenum">
              <a:rPr lang="en-US" smtClean="0"/>
              <a:t>85</a:t>
            </a:fld>
            <a:endParaRPr lang="en-US" dirty="0"/>
          </a:p>
        </p:txBody>
      </p:sp>
      <p:sp>
        <p:nvSpPr>
          <p:cNvPr id="6" name="Rectangle 5"/>
          <p:cNvSpPr/>
          <p:nvPr/>
        </p:nvSpPr>
        <p:spPr>
          <a:xfrm>
            <a:off x="152400" y="762000"/>
            <a:ext cx="8915400" cy="707886"/>
          </a:xfrm>
          <a:prstGeom prst="rect">
            <a:avLst/>
          </a:prstGeom>
        </p:spPr>
        <p:txBody>
          <a:bodyPr wrap="square">
            <a:spAutoFit/>
          </a:bodyPr>
          <a:lstStyle/>
          <a:p>
            <a:pPr algn="just"/>
            <a:r>
              <a:rPr lang="en-US" sz="2000" dirty="0">
                <a:solidFill>
                  <a:srgbClr val="000000"/>
                </a:solidFill>
              </a:rPr>
              <a:t>The voltage </a:t>
            </a:r>
            <a:r>
              <a:rPr lang="en-US" sz="2000" i="1" dirty="0">
                <a:solidFill>
                  <a:srgbClr val="000000"/>
                </a:solidFill>
              </a:rPr>
              <a:t>V</a:t>
            </a:r>
            <a:r>
              <a:rPr lang="en-US" sz="2000" i="1" baseline="-25000" dirty="0">
                <a:solidFill>
                  <a:srgbClr val="000000"/>
                </a:solidFill>
              </a:rPr>
              <a:t>AB</a:t>
            </a:r>
            <a:r>
              <a:rPr lang="en-US" sz="2000" dirty="0">
                <a:solidFill>
                  <a:srgbClr val="000000"/>
                </a:solidFill>
              </a:rPr>
              <a:t> across the first regulator consists of the voltage across the series winding plus the voltage across the shunt winding:</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8" name="Rectangle 7"/>
              <p:cNvSpPr/>
              <p:nvPr/>
            </p:nvSpPr>
            <p:spPr>
              <a:xfrm>
                <a:off x="3733800" y="1485652"/>
                <a:ext cx="2009333"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𝐴𝐵</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𝐴𝑎</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𝑎𝑏</m:t>
                          </m:r>
                        </m:sub>
                      </m:sSub>
                    </m:oMath>
                  </m:oMathPara>
                </a14:m>
                <a:endParaRPr lang="en-US" sz="2000" dirty="0"/>
              </a:p>
            </p:txBody>
          </p:sp>
        </mc:Choice>
        <mc:Fallback xmlns="">
          <p:sp>
            <p:nvSpPr>
              <p:cNvPr id="8" name="Rectangle 7"/>
              <p:cNvSpPr>
                <a:spLocks noRot="1" noChangeAspect="1" noMove="1" noResize="1" noEditPoints="1" noAdjustHandles="1" noChangeArrowheads="1" noChangeShapeType="1" noTextEdit="1"/>
              </p:cNvSpPr>
              <p:nvPr/>
            </p:nvSpPr>
            <p:spPr>
              <a:xfrm>
                <a:off x="3733800" y="1485652"/>
                <a:ext cx="2009333" cy="400110"/>
              </a:xfrm>
              <a:prstGeom prst="rect">
                <a:avLst/>
              </a:prstGeom>
              <a:blipFill>
                <a:blip r:embed="rId2"/>
                <a:stretch>
                  <a:fillRect b="-3077"/>
                </a:stretch>
              </a:blipFill>
            </p:spPr>
            <p:txBody>
              <a:bodyPr/>
              <a:lstStyle/>
              <a:p>
                <a:r>
                  <a:rPr lang="en-US">
                    <a:noFill/>
                  </a:rPr>
                  <a:t> </a:t>
                </a:r>
              </a:p>
            </p:txBody>
          </p:sp>
        </mc:Fallback>
      </mc:AlternateContent>
      <p:sp>
        <p:nvSpPr>
          <p:cNvPr id="9" name="TextBox 8"/>
          <p:cNvSpPr txBox="1"/>
          <p:nvPr/>
        </p:nvSpPr>
        <p:spPr>
          <a:xfrm>
            <a:off x="8068952" y="1485652"/>
            <a:ext cx="739305" cy="400110"/>
          </a:xfrm>
          <a:prstGeom prst="rect">
            <a:avLst/>
          </a:prstGeom>
          <a:noFill/>
        </p:spPr>
        <p:txBody>
          <a:bodyPr wrap="none" rtlCol="0">
            <a:spAutoFit/>
          </a:bodyPr>
          <a:lstStyle/>
          <a:p>
            <a:r>
              <a:rPr lang="en-US" sz="2000" dirty="0"/>
              <a:t>(107)</a:t>
            </a:r>
          </a:p>
        </p:txBody>
      </p:sp>
      <p:sp>
        <p:nvSpPr>
          <p:cNvPr id="7" name="Rectangle 6"/>
          <p:cNvSpPr/>
          <p:nvPr/>
        </p:nvSpPr>
        <p:spPr>
          <a:xfrm>
            <a:off x="152400" y="2029103"/>
            <a:ext cx="8915400" cy="707886"/>
          </a:xfrm>
          <a:prstGeom prst="rect">
            <a:avLst/>
          </a:prstGeom>
        </p:spPr>
        <p:txBody>
          <a:bodyPr wrap="square">
            <a:spAutoFit/>
          </a:bodyPr>
          <a:lstStyle/>
          <a:p>
            <a:r>
              <a:rPr lang="en-US" sz="2000" dirty="0">
                <a:solidFill>
                  <a:srgbClr val="000000"/>
                </a:solidFill>
              </a:rPr>
              <a:t>Paying attention to the polarity marks on the series and shunt windings, the voltage across the series winding is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1" name="Rectangle 10"/>
              <p:cNvSpPr/>
              <p:nvPr/>
            </p:nvSpPr>
            <p:spPr>
              <a:xfrm>
                <a:off x="3886200" y="2667000"/>
                <a:ext cx="2026645" cy="7188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𝐴𝑏</m:t>
                          </m:r>
                        </m:sub>
                      </m:sSub>
                      <m:r>
                        <a:rPr lang="en-US" sz="2000">
                          <a:latin typeface="Cambria Math" panose="02040503050406030204" pitchFamily="18" charset="0"/>
                        </a:rPr>
                        <m:t>=</m:t>
                      </m:r>
                      <m:r>
                        <a:rPr lang="en-US" sz="2000" b="0" i="1" smtClean="0">
                          <a:latin typeface="Cambria Math" panose="02040503050406030204" pitchFamily="18" charset="0"/>
                        </a:rPr>
                        <m:t>−</m:t>
                      </m:r>
                      <m:f>
                        <m:fPr>
                          <m:ctrlPr>
                            <a:rPr lang="en-US" sz="2000" i="1" smtClean="0">
                              <a:latin typeface="Cambria Math" panose="02040503050406030204" pitchFamily="18" charset="0"/>
                            </a:rPr>
                          </m:ctrlPr>
                        </m:fPr>
                        <m:num>
                          <m:sSub>
                            <m:sSubPr>
                              <m:ctrlPr>
                                <a:rPr lang="en-US" sz="2000" i="1">
                                  <a:latin typeface="Cambria Math" panose="02040503050406030204" pitchFamily="18" charset="0"/>
                                </a:rPr>
                              </m:ctrlPr>
                            </m:sSubPr>
                            <m:e>
                              <m:r>
                                <a:rPr lang="en-US" sz="2000" b="0" i="1" smtClean="0">
                                  <a:latin typeface="Cambria Math" panose="02040503050406030204" pitchFamily="18" charset="0"/>
                                </a:rPr>
                                <m:t>𝑁</m:t>
                              </m:r>
                            </m:e>
                            <m:sub>
                              <m:r>
                                <a:rPr lang="en-US" sz="2000" b="0" i="1" smtClean="0">
                                  <a:latin typeface="Cambria Math" panose="02040503050406030204" pitchFamily="18" charset="0"/>
                                </a:rPr>
                                <m:t>2</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𝑁</m:t>
                              </m:r>
                            </m:e>
                            <m:sub>
                              <m:r>
                                <a:rPr lang="en-US" sz="2000" b="0" i="1" smtClean="0">
                                  <a:latin typeface="Cambria Math" panose="02040503050406030204" pitchFamily="18" charset="0"/>
                                </a:rPr>
                                <m:t>1</m:t>
                              </m:r>
                            </m:sub>
                          </m:sSub>
                        </m:den>
                      </m:f>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𝑎𝑏</m:t>
                          </m:r>
                        </m:sub>
                      </m:sSub>
                    </m:oMath>
                  </m:oMathPara>
                </a14:m>
                <a:endParaRPr lang="en-US" sz="2000" dirty="0"/>
              </a:p>
            </p:txBody>
          </p:sp>
        </mc:Choice>
        <mc:Fallback xmlns="">
          <p:sp>
            <p:nvSpPr>
              <p:cNvPr id="11" name="Rectangle 10"/>
              <p:cNvSpPr>
                <a:spLocks noRot="1" noChangeAspect="1" noMove="1" noResize="1" noEditPoints="1" noAdjustHandles="1" noChangeArrowheads="1" noChangeShapeType="1" noTextEdit="1"/>
              </p:cNvSpPr>
              <p:nvPr/>
            </p:nvSpPr>
            <p:spPr>
              <a:xfrm>
                <a:off x="3886200" y="2667000"/>
                <a:ext cx="2026645" cy="718851"/>
              </a:xfrm>
              <a:prstGeom prst="rect">
                <a:avLst/>
              </a:prstGeom>
              <a:blipFill>
                <a:blip r:embed="rId3"/>
                <a:stretch>
                  <a:fillRect/>
                </a:stretch>
              </a:blipFill>
            </p:spPr>
            <p:txBody>
              <a:bodyPr/>
              <a:lstStyle/>
              <a:p>
                <a:r>
                  <a:rPr lang="en-US">
                    <a:noFill/>
                  </a:rPr>
                  <a:t> </a:t>
                </a:r>
              </a:p>
            </p:txBody>
          </p:sp>
        </mc:Fallback>
      </mc:AlternateContent>
      <p:sp>
        <p:nvSpPr>
          <p:cNvPr id="13" name="TextBox 12"/>
          <p:cNvSpPr txBox="1"/>
          <p:nvPr/>
        </p:nvSpPr>
        <p:spPr>
          <a:xfrm>
            <a:off x="8065959" y="2743200"/>
            <a:ext cx="739305" cy="400110"/>
          </a:xfrm>
          <a:prstGeom prst="rect">
            <a:avLst/>
          </a:prstGeom>
          <a:noFill/>
        </p:spPr>
        <p:txBody>
          <a:bodyPr wrap="none" rtlCol="0">
            <a:spAutoFit/>
          </a:bodyPr>
          <a:lstStyle/>
          <a:p>
            <a:r>
              <a:rPr lang="en-US" sz="2000" dirty="0"/>
              <a:t>(108)</a:t>
            </a:r>
          </a:p>
        </p:txBody>
      </p:sp>
      <p:sp>
        <p:nvSpPr>
          <p:cNvPr id="10" name="Rectangle 9"/>
          <p:cNvSpPr/>
          <p:nvPr/>
        </p:nvSpPr>
        <p:spPr>
          <a:xfrm>
            <a:off x="74356" y="3444875"/>
            <a:ext cx="8993443" cy="400110"/>
          </a:xfrm>
          <a:prstGeom prst="rect">
            <a:avLst/>
          </a:prstGeom>
        </p:spPr>
        <p:txBody>
          <a:bodyPr wrap="square">
            <a:spAutoFit/>
          </a:bodyPr>
          <a:lstStyle/>
          <a:p>
            <a:r>
              <a:rPr lang="en-US" sz="2000" dirty="0">
                <a:solidFill>
                  <a:srgbClr val="000000"/>
                </a:solidFill>
              </a:rPr>
              <a:t>Substituting Equation (108) into Equation (107) yields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4" name="Rectangle 13"/>
              <p:cNvSpPr/>
              <p:nvPr/>
            </p:nvSpPr>
            <p:spPr>
              <a:xfrm>
                <a:off x="2519779" y="3859298"/>
                <a:ext cx="4572000" cy="783869"/>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𝐴𝐵</m:t>
                          </m:r>
                        </m:sub>
                      </m:sSub>
                      <m:r>
                        <a:rPr lang="en-US" sz="2000" i="1">
                          <a:latin typeface="Cambria Math" panose="02040503050406030204" pitchFamily="18" charset="0"/>
                        </a:rPr>
                        <m:t>=</m:t>
                      </m:r>
                      <m:d>
                        <m:dPr>
                          <m:ctrlPr>
                            <a:rPr lang="en-US" sz="2000" i="1">
                              <a:latin typeface="Cambria Math" panose="02040503050406030204" pitchFamily="18" charset="0"/>
                            </a:rPr>
                          </m:ctrlPr>
                        </m:dPr>
                        <m:e>
                          <m:r>
                            <a:rPr lang="en-US" sz="2000" i="1">
                              <a:latin typeface="Cambria Math" panose="02040503050406030204" pitchFamily="18" charset="0"/>
                            </a:rPr>
                            <m:t>1−</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𝑁</m:t>
                                  </m:r>
                                </m:e>
                                <m:sub>
                                  <m:r>
                                    <a:rPr lang="en-US" sz="2000" i="1">
                                      <a:latin typeface="Cambria Math" panose="02040503050406030204" pitchFamily="18" charset="0"/>
                                    </a:rPr>
                                    <m:t>2</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𝑁</m:t>
                                  </m:r>
                                </m:e>
                                <m:sub>
                                  <m:r>
                                    <a:rPr lang="en-US" sz="2000" i="1">
                                      <a:latin typeface="Cambria Math" panose="02040503050406030204" pitchFamily="18" charset="0"/>
                                    </a:rPr>
                                    <m:t>1</m:t>
                                  </m:r>
                                </m:sub>
                              </m:sSub>
                            </m:den>
                          </m:f>
                        </m:e>
                      </m:d>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𝑎𝑏</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i="1">
                              <a:latin typeface="Cambria Math" panose="02040503050406030204" pitchFamily="18" charset="0"/>
                            </a:rPr>
                            <m:t>𝑎𝑏</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𝑎𝑏</m:t>
                          </m:r>
                        </m:sub>
                      </m:sSub>
                    </m:oMath>
                  </m:oMathPara>
                </a14:m>
                <a:endParaRPr lang="en-US" sz="2000" dirty="0"/>
              </a:p>
            </p:txBody>
          </p:sp>
        </mc:Choice>
        <mc:Fallback xmlns="">
          <p:sp>
            <p:nvSpPr>
              <p:cNvPr id="14" name="Rectangle 13"/>
              <p:cNvSpPr>
                <a:spLocks noRot="1" noChangeAspect="1" noMove="1" noResize="1" noEditPoints="1" noAdjustHandles="1" noChangeArrowheads="1" noChangeShapeType="1" noTextEdit="1"/>
              </p:cNvSpPr>
              <p:nvPr/>
            </p:nvSpPr>
            <p:spPr>
              <a:xfrm>
                <a:off x="2519779" y="3859298"/>
                <a:ext cx="4572000" cy="783869"/>
              </a:xfrm>
              <a:prstGeom prst="rect">
                <a:avLst/>
              </a:prstGeom>
              <a:blipFill>
                <a:blip r:embed="rId4"/>
                <a:stretch>
                  <a:fillRect/>
                </a:stretch>
              </a:blipFill>
            </p:spPr>
            <p:txBody>
              <a:bodyPr/>
              <a:lstStyle/>
              <a:p>
                <a:r>
                  <a:rPr lang="en-US">
                    <a:noFill/>
                  </a:rPr>
                  <a:t> </a:t>
                </a:r>
              </a:p>
            </p:txBody>
          </p:sp>
        </mc:Fallback>
      </mc:AlternateContent>
      <p:sp>
        <p:nvSpPr>
          <p:cNvPr id="15" name="TextBox 14"/>
          <p:cNvSpPr txBox="1"/>
          <p:nvPr/>
        </p:nvSpPr>
        <p:spPr>
          <a:xfrm>
            <a:off x="8065959" y="3962931"/>
            <a:ext cx="739305" cy="400110"/>
          </a:xfrm>
          <a:prstGeom prst="rect">
            <a:avLst/>
          </a:prstGeom>
          <a:noFill/>
        </p:spPr>
        <p:txBody>
          <a:bodyPr wrap="none" rtlCol="0">
            <a:spAutoFit/>
          </a:bodyPr>
          <a:lstStyle/>
          <a:p>
            <a:r>
              <a:rPr lang="en-US" sz="2000" dirty="0"/>
              <a:t>(109)</a:t>
            </a:r>
          </a:p>
        </p:txBody>
      </p:sp>
      <p:sp>
        <p:nvSpPr>
          <p:cNvPr id="16" name="Rectangle 15"/>
          <p:cNvSpPr/>
          <p:nvPr/>
        </p:nvSpPr>
        <p:spPr>
          <a:xfrm>
            <a:off x="95378" y="4800600"/>
            <a:ext cx="9048622" cy="707886"/>
          </a:xfrm>
          <a:prstGeom prst="rect">
            <a:avLst/>
          </a:prstGeom>
        </p:spPr>
        <p:txBody>
          <a:bodyPr wrap="square">
            <a:spAutoFit/>
          </a:bodyPr>
          <a:lstStyle/>
          <a:p>
            <a:r>
              <a:rPr lang="en-US" sz="2000" dirty="0">
                <a:solidFill>
                  <a:srgbClr val="000000"/>
                </a:solidFill>
              </a:rPr>
              <a:t>Following the same procedure for the regulator connected across </a:t>
            </a:r>
            <a:r>
              <a:rPr lang="en-US" sz="2000" i="1" dirty="0">
                <a:solidFill>
                  <a:srgbClr val="000000"/>
                </a:solidFill>
              </a:rPr>
              <a:t>V</a:t>
            </a:r>
            <a:r>
              <a:rPr lang="en-US" sz="2000" i="1" baseline="-25000" dirty="0">
                <a:solidFill>
                  <a:srgbClr val="000000"/>
                </a:solidFill>
              </a:rPr>
              <a:t>BC</a:t>
            </a:r>
            <a:r>
              <a:rPr lang="en-US" sz="2000" dirty="0">
                <a:solidFill>
                  <a:srgbClr val="000000"/>
                </a:solidFill>
              </a:rPr>
              <a:t>, the voltage equation is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7" name="Rectangle 16"/>
              <p:cNvSpPr/>
              <p:nvPr/>
            </p:nvSpPr>
            <p:spPr>
              <a:xfrm>
                <a:off x="2519779" y="5388331"/>
                <a:ext cx="4572000" cy="783869"/>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𝐵𝐶</m:t>
                          </m:r>
                        </m:sub>
                      </m:sSub>
                      <m:r>
                        <a:rPr lang="en-US" sz="2000" i="1">
                          <a:latin typeface="Cambria Math" panose="02040503050406030204" pitchFamily="18" charset="0"/>
                        </a:rPr>
                        <m:t>=</m:t>
                      </m:r>
                      <m:d>
                        <m:dPr>
                          <m:ctrlPr>
                            <a:rPr lang="en-US" sz="2000" i="1">
                              <a:latin typeface="Cambria Math" panose="02040503050406030204" pitchFamily="18" charset="0"/>
                            </a:rPr>
                          </m:ctrlPr>
                        </m:dPr>
                        <m:e>
                          <m:r>
                            <a:rPr lang="en-US" sz="2000" i="1">
                              <a:latin typeface="Cambria Math" panose="02040503050406030204" pitchFamily="18" charset="0"/>
                            </a:rPr>
                            <m:t>1−</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𝑁</m:t>
                                  </m:r>
                                </m:e>
                                <m:sub>
                                  <m:r>
                                    <a:rPr lang="en-US" sz="2000" i="1">
                                      <a:latin typeface="Cambria Math" panose="02040503050406030204" pitchFamily="18" charset="0"/>
                                    </a:rPr>
                                    <m:t>2</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𝑁</m:t>
                                  </m:r>
                                </m:e>
                                <m:sub>
                                  <m:r>
                                    <a:rPr lang="en-US" sz="2000" i="1">
                                      <a:latin typeface="Cambria Math" panose="02040503050406030204" pitchFamily="18" charset="0"/>
                                    </a:rPr>
                                    <m:t>1</m:t>
                                  </m:r>
                                </m:sub>
                              </m:sSub>
                            </m:den>
                          </m:f>
                        </m:e>
                      </m:d>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𝑏𝑐</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b="0" i="1" smtClean="0">
                              <a:latin typeface="Cambria Math" panose="02040503050406030204" pitchFamily="18" charset="0"/>
                            </a:rPr>
                            <m:t>𝑐</m:t>
                          </m:r>
                          <m:r>
                            <a:rPr lang="en-US" sz="2000" i="1">
                              <a:latin typeface="Cambria Math" panose="02040503050406030204" pitchFamily="18" charset="0"/>
                            </a:rPr>
                            <m:t>𝑏</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𝑏𝑐</m:t>
                          </m:r>
                        </m:sub>
                      </m:sSub>
                    </m:oMath>
                  </m:oMathPara>
                </a14:m>
                <a:endParaRPr lang="en-US" sz="2000" dirty="0"/>
              </a:p>
            </p:txBody>
          </p:sp>
        </mc:Choice>
        <mc:Fallback xmlns="">
          <p:sp>
            <p:nvSpPr>
              <p:cNvPr id="17" name="Rectangle 16"/>
              <p:cNvSpPr>
                <a:spLocks noRot="1" noChangeAspect="1" noMove="1" noResize="1" noEditPoints="1" noAdjustHandles="1" noChangeArrowheads="1" noChangeShapeType="1" noTextEdit="1"/>
              </p:cNvSpPr>
              <p:nvPr/>
            </p:nvSpPr>
            <p:spPr>
              <a:xfrm>
                <a:off x="2519779" y="5388331"/>
                <a:ext cx="4572000" cy="783869"/>
              </a:xfrm>
              <a:prstGeom prst="rect">
                <a:avLst/>
              </a:prstGeom>
              <a:blipFill>
                <a:blip r:embed="rId5"/>
                <a:stretch>
                  <a:fillRect/>
                </a:stretch>
              </a:blipFill>
            </p:spPr>
            <p:txBody>
              <a:bodyPr/>
              <a:lstStyle/>
              <a:p>
                <a:r>
                  <a:rPr lang="en-US">
                    <a:noFill/>
                  </a:rPr>
                  <a:t> </a:t>
                </a:r>
              </a:p>
            </p:txBody>
          </p:sp>
        </mc:Fallback>
      </mc:AlternateContent>
      <p:sp>
        <p:nvSpPr>
          <p:cNvPr id="18" name="TextBox 17"/>
          <p:cNvSpPr txBox="1"/>
          <p:nvPr/>
        </p:nvSpPr>
        <p:spPr>
          <a:xfrm>
            <a:off x="8065959" y="5579319"/>
            <a:ext cx="729815" cy="400110"/>
          </a:xfrm>
          <a:prstGeom prst="rect">
            <a:avLst/>
          </a:prstGeom>
          <a:noFill/>
        </p:spPr>
        <p:txBody>
          <a:bodyPr wrap="none" rtlCol="0">
            <a:spAutoFit/>
          </a:bodyPr>
          <a:lstStyle/>
          <a:p>
            <a:r>
              <a:rPr lang="en-US" sz="2000" dirty="0"/>
              <a:t>(110)</a:t>
            </a:r>
          </a:p>
        </p:txBody>
      </p:sp>
      <p:sp>
        <p:nvSpPr>
          <p:cNvPr id="19"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139015393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6470041" cy="584775"/>
          </a:xfrm>
          <a:prstGeom prst="rect">
            <a:avLst/>
          </a:prstGeom>
        </p:spPr>
        <p:txBody>
          <a:bodyPr wrap="none">
            <a:spAutoFit/>
          </a:bodyPr>
          <a:lstStyle/>
          <a:p>
            <a:r>
              <a:rPr lang="en-US" sz="3200" dirty="0">
                <a:solidFill>
                  <a:srgbClr val="C8102E"/>
                </a:solidFill>
                <a:latin typeface="+mj-lt"/>
                <a:ea typeface="+mj-ea"/>
                <a:cs typeface="+mj-cs"/>
              </a:rPr>
              <a:t>Open Delta-Connected Regulators</a:t>
            </a:r>
          </a:p>
        </p:txBody>
      </p:sp>
      <p:sp>
        <p:nvSpPr>
          <p:cNvPr id="4" name="Slide Number Placeholder 3"/>
          <p:cNvSpPr>
            <a:spLocks noGrp="1"/>
          </p:cNvSpPr>
          <p:nvPr>
            <p:ph type="sldNum" sz="quarter" idx="12"/>
          </p:nvPr>
        </p:nvSpPr>
        <p:spPr/>
        <p:txBody>
          <a:bodyPr/>
          <a:lstStyle/>
          <a:p>
            <a:fld id="{5B7A2384-8C5D-49F6-8259-B9A64ECD4852}" type="slidenum">
              <a:rPr lang="en-US" smtClean="0"/>
              <a:t>86</a:t>
            </a:fld>
            <a:endParaRPr lang="en-US" dirty="0"/>
          </a:p>
        </p:txBody>
      </p:sp>
      <mc:AlternateContent xmlns:mc="http://schemas.openxmlformats.org/markup-compatibility/2006" xmlns:a14="http://schemas.microsoft.com/office/drawing/2010/main">
        <mc:Choice Requires="a14">
          <p:sp>
            <p:nvSpPr>
              <p:cNvPr id="17" name="Rectangle 16"/>
              <p:cNvSpPr/>
              <p:nvPr/>
            </p:nvSpPr>
            <p:spPr>
              <a:xfrm>
                <a:off x="1752600" y="1136123"/>
                <a:ext cx="5486400" cy="41030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𝐶𝐴</m:t>
                          </m:r>
                        </m:sub>
                      </m:sSub>
                      <m:r>
                        <a:rPr lang="en-US" sz="2000" i="1">
                          <a:latin typeface="Cambria Math" panose="02040503050406030204" pitchFamily="18" charset="0"/>
                        </a:rPr>
                        <m:t>=</m:t>
                      </m:r>
                      <m:r>
                        <a:rPr lang="en-US" sz="2000" b="0" i="1" smtClean="0">
                          <a:latin typeface="Cambria Math" panose="02040503050406030204" pitchFamily="18" charset="0"/>
                        </a:rPr>
                        <m:t>−</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𝐴</m:t>
                              </m:r>
                              <m:r>
                                <a:rPr lang="en-US" sz="2000" b="0" i="1" smtClean="0">
                                  <a:latin typeface="Cambria Math" panose="02040503050406030204" pitchFamily="18" charset="0"/>
                                </a:rPr>
                                <m:t>𝐵</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𝐵𝐶</m:t>
                              </m:r>
                            </m:sub>
                          </m:sSub>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m:t>
                          </m:r>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b="0" i="1" smtClean="0">
                              <a:latin typeface="Cambria Math" panose="02040503050406030204" pitchFamily="18" charset="0"/>
                            </a:rPr>
                            <m:t>𝑎𝑏</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𝑎𝑏</m:t>
                          </m:r>
                        </m:sub>
                      </m:sSub>
                      <m:sSub>
                        <m:sSubPr>
                          <m:ctrlPr>
                            <a:rPr lang="en-US" sz="2000" i="1">
                              <a:latin typeface="Cambria Math" panose="02040503050406030204" pitchFamily="18" charset="0"/>
                            </a:rPr>
                          </m:ctrlPr>
                        </m:sSubPr>
                        <m:e>
                          <m:r>
                            <a:rPr lang="en-US" sz="2000" i="1">
                              <a:latin typeface="Cambria Math" panose="02040503050406030204" pitchFamily="18" charset="0"/>
                            </a:rPr>
                            <m:t>−</m:t>
                          </m:r>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b="0" i="1" smtClean="0">
                              <a:latin typeface="Cambria Math" panose="02040503050406030204" pitchFamily="18" charset="0"/>
                            </a:rPr>
                            <m:t>𝑐</m:t>
                          </m:r>
                          <m:r>
                            <a:rPr lang="en-US" sz="2000" i="1">
                              <a:latin typeface="Cambria Math" panose="02040503050406030204" pitchFamily="18" charset="0"/>
                            </a:rPr>
                            <m:t>𝑏</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𝑏𝑐</m:t>
                          </m:r>
                        </m:sub>
                      </m:sSub>
                    </m:oMath>
                  </m:oMathPara>
                </a14:m>
                <a:endParaRPr lang="en-US" sz="2000" dirty="0"/>
              </a:p>
            </p:txBody>
          </p:sp>
        </mc:Choice>
        <mc:Fallback xmlns="">
          <p:sp>
            <p:nvSpPr>
              <p:cNvPr id="17" name="Rectangle 16"/>
              <p:cNvSpPr>
                <a:spLocks noRot="1" noChangeAspect="1" noMove="1" noResize="1" noEditPoints="1" noAdjustHandles="1" noChangeArrowheads="1" noChangeShapeType="1" noTextEdit="1"/>
              </p:cNvSpPr>
              <p:nvPr/>
            </p:nvSpPr>
            <p:spPr>
              <a:xfrm>
                <a:off x="1752600" y="1136123"/>
                <a:ext cx="5486400" cy="410305"/>
              </a:xfrm>
              <a:prstGeom prst="rect">
                <a:avLst/>
              </a:prstGeom>
              <a:blipFill>
                <a:blip r:embed="rId2"/>
                <a:stretch>
                  <a:fillRect/>
                </a:stretch>
              </a:blipFill>
            </p:spPr>
            <p:txBody>
              <a:bodyPr/>
              <a:lstStyle/>
              <a:p>
                <a:r>
                  <a:rPr lang="en-US">
                    <a:noFill/>
                  </a:rPr>
                  <a:t> </a:t>
                </a:r>
              </a:p>
            </p:txBody>
          </p:sp>
        </mc:Fallback>
      </mc:AlternateContent>
      <p:sp>
        <p:nvSpPr>
          <p:cNvPr id="18" name="TextBox 17"/>
          <p:cNvSpPr txBox="1"/>
          <p:nvPr/>
        </p:nvSpPr>
        <p:spPr>
          <a:xfrm>
            <a:off x="7908380" y="1176952"/>
            <a:ext cx="720325" cy="400110"/>
          </a:xfrm>
          <a:prstGeom prst="rect">
            <a:avLst/>
          </a:prstGeom>
          <a:noFill/>
        </p:spPr>
        <p:txBody>
          <a:bodyPr wrap="none" rtlCol="0">
            <a:spAutoFit/>
          </a:bodyPr>
          <a:lstStyle/>
          <a:p>
            <a:r>
              <a:rPr lang="en-US" sz="2000" dirty="0"/>
              <a:t>(111)</a:t>
            </a:r>
          </a:p>
        </p:txBody>
      </p:sp>
      <p:sp>
        <p:nvSpPr>
          <p:cNvPr id="2" name="Rectangle 1"/>
          <p:cNvSpPr/>
          <p:nvPr/>
        </p:nvSpPr>
        <p:spPr>
          <a:xfrm>
            <a:off x="162910" y="691856"/>
            <a:ext cx="4572000" cy="400110"/>
          </a:xfrm>
          <a:prstGeom prst="rect">
            <a:avLst/>
          </a:prstGeom>
        </p:spPr>
        <p:txBody>
          <a:bodyPr>
            <a:spAutoFit/>
          </a:bodyPr>
          <a:lstStyle/>
          <a:p>
            <a:r>
              <a:rPr lang="en-US" sz="2000" dirty="0">
                <a:solidFill>
                  <a:srgbClr val="000000"/>
                </a:solidFill>
              </a:rPr>
              <a:t>KVL must be satisfied so that</a:t>
            </a:r>
            <a:endParaRPr lang="en-US" sz="2000" dirty="0">
              <a:solidFill>
                <a:srgbClr val="000000"/>
              </a:solidFill>
              <a:effectLst/>
            </a:endParaRPr>
          </a:p>
        </p:txBody>
      </p:sp>
      <p:sp>
        <p:nvSpPr>
          <p:cNvPr id="5" name="Rectangle 4"/>
          <p:cNvSpPr/>
          <p:nvPr/>
        </p:nvSpPr>
        <p:spPr>
          <a:xfrm>
            <a:off x="228600" y="2667000"/>
            <a:ext cx="8839200" cy="400110"/>
          </a:xfrm>
          <a:prstGeom prst="rect">
            <a:avLst/>
          </a:prstGeom>
        </p:spPr>
        <p:txBody>
          <a:bodyPr wrap="square">
            <a:spAutoFit/>
          </a:bodyPr>
          <a:lstStyle/>
          <a:p>
            <a:r>
              <a:rPr lang="en-US" sz="2000" dirty="0">
                <a:solidFill>
                  <a:srgbClr val="000000"/>
                </a:solidFill>
              </a:rPr>
              <a:t>Equations (107) through (109) can be put into matrix form:</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9" name="Rectangle 18"/>
              <p:cNvSpPr/>
              <p:nvPr/>
            </p:nvSpPr>
            <p:spPr>
              <a:xfrm>
                <a:off x="3567973" y="1600200"/>
                <a:ext cx="2009333"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𝐴𝐵</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𝐴𝑎</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𝑎𝑏</m:t>
                          </m:r>
                        </m:sub>
                      </m:sSub>
                    </m:oMath>
                  </m:oMathPara>
                </a14:m>
                <a:endParaRPr lang="en-US" sz="2000" dirty="0"/>
              </a:p>
            </p:txBody>
          </p:sp>
        </mc:Choice>
        <mc:Fallback xmlns="">
          <p:sp>
            <p:nvSpPr>
              <p:cNvPr id="19" name="Rectangle 18"/>
              <p:cNvSpPr>
                <a:spLocks noRot="1" noChangeAspect="1" noMove="1" noResize="1" noEditPoints="1" noAdjustHandles="1" noChangeArrowheads="1" noChangeShapeType="1" noTextEdit="1"/>
              </p:cNvSpPr>
              <p:nvPr/>
            </p:nvSpPr>
            <p:spPr>
              <a:xfrm>
                <a:off x="3567973" y="1600200"/>
                <a:ext cx="2009333" cy="400110"/>
              </a:xfrm>
              <a:prstGeom prst="rect">
                <a:avLst/>
              </a:prstGeom>
              <a:blipFill>
                <a:blip r:embed="rId3"/>
                <a:stretch>
                  <a:fillRect b="-3077"/>
                </a:stretch>
              </a:blipFill>
            </p:spPr>
            <p:txBody>
              <a:bodyPr/>
              <a:lstStyle/>
              <a:p>
                <a:r>
                  <a:rPr lang="en-US">
                    <a:noFill/>
                  </a:rPr>
                  <a:t> </a:t>
                </a:r>
              </a:p>
            </p:txBody>
          </p:sp>
        </mc:Fallback>
      </mc:AlternateContent>
      <p:sp>
        <p:nvSpPr>
          <p:cNvPr id="20" name="TextBox 19"/>
          <p:cNvSpPr txBox="1"/>
          <p:nvPr/>
        </p:nvSpPr>
        <p:spPr>
          <a:xfrm>
            <a:off x="7903125" y="1600200"/>
            <a:ext cx="739305" cy="400110"/>
          </a:xfrm>
          <a:prstGeom prst="rect">
            <a:avLst/>
          </a:prstGeom>
          <a:noFill/>
        </p:spPr>
        <p:txBody>
          <a:bodyPr wrap="none" rtlCol="0">
            <a:spAutoFit/>
          </a:bodyPr>
          <a:lstStyle/>
          <a:p>
            <a:r>
              <a:rPr lang="en-US" sz="2000" dirty="0"/>
              <a:t>(107)</a:t>
            </a:r>
          </a:p>
        </p:txBody>
      </p:sp>
      <mc:AlternateContent xmlns:mc="http://schemas.openxmlformats.org/markup-compatibility/2006" xmlns:a14="http://schemas.microsoft.com/office/drawing/2010/main">
        <mc:Choice Requires="a14">
          <p:sp>
            <p:nvSpPr>
              <p:cNvPr id="21" name="Rectangle 20"/>
              <p:cNvSpPr/>
              <p:nvPr/>
            </p:nvSpPr>
            <p:spPr>
              <a:xfrm>
                <a:off x="2417379" y="1969532"/>
                <a:ext cx="4572000" cy="783869"/>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𝐴𝐵</m:t>
                          </m:r>
                        </m:sub>
                      </m:sSub>
                      <m:r>
                        <a:rPr lang="en-US" sz="2000" i="1">
                          <a:latin typeface="Cambria Math" panose="02040503050406030204" pitchFamily="18" charset="0"/>
                        </a:rPr>
                        <m:t>=</m:t>
                      </m:r>
                      <m:d>
                        <m:dPr>
                          <m:ctrlPr>
                            <a:rPr lang="en-US" sz="2000" i="1">
                              <a:latin typeface="Cambria Math" panose="02040503050406030204" pitchFamily="18" charset="0"/>
                            </a:rPr>
                          </m:ctrlPr>
                        </m:dPr>
                        <m:e>
                          <m:r>
                            <a:rPr lang="en-US" sz="2000" i="1">
                              <a:latin typeface="Cambria Math" panose="02040503050406030204" pitchFamily="18" charset="0"/>
                            </a:rPr>
                            <m:t>1−</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𝑁</m:t>
                                  </m:r>
                                </m:e>
                                <m:sub>
                                  <m:r>
                                    <a:rPr lang="en-US" sz="2000" i="1">
                                      <a:latin typeface="Cambria Math" panose="02040503050406030204" pitchFamily="18" charset="0"/>
                                    </a:rPr>
                                    <m:t>2</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𝑁</m:t>
                                  </m:r>
                                </m:e>
                                <m:sub>
                                  <m:r>
                                    <a:rPr lang="en-US" sz="2000" i="1">
                                      <a:latin typeface="Cambria Math" panose="02040503050406030204" pitchFamily="18" charset="0"/>
                                    </a:rPr>
                                    <m:t>1</m:t>
                                  </m:r>
                                </m:sub>
                              </m:sSub>
                            </m:den>
                          </m:f>
                        </m:e>
                      </m:d>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𝑎𝑏</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i="1">
                              <a:latin typeface="Cambria Math" panose="02040503050406030204" pitchFamily="18" charset="0"/>
                            </a:rPr>
                            <m:t>𝑎𝑏</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𝑎𝑏</m:t>
                          </m:r>
                        </m:sub>
                      </m:sSub>
                    </m:oMath>
                  </m:oMathPara>
                </a14:m>
                <a:endParaRPr lang="en-US" sz="2000" dirty="0"/>
              </a:p>
            </p:txBody>
          </p:sp>
        </mc:Choice>
        <mc:Fallback xmlns="">
          <p:sp>
            <p:nvSpPr>
              <p:cNvPr id="21" name="Rectangle 20"/>
              <p:cNvSpPr>
                <a:spLocks noRot="1" noChangeAspect="1" noMove="1" noResize="1" noEditPoints="1" noAdjustHandles="1" noChangeArrowheads="1" noChangeShapeType="1" noTextEdit="1"/>
              </p:cNvSpPr>
              <p:nvPr/>
            </p:nvSpPr>
            <p:spPr>
              <a:xfrm>
                <a:off x="2417379" y="1969532"/>
                <a:ext cx="4572000" cy="783869"/>
              </a:xfrm>
              <a:prstGeom prst="rect">
                <a:avLst/>
              </a:prstGeom>
              <a:blipFill>
                <a:blip r:embed="rId4"/>
                <a:stretch>
                  <a:fillRect/>
                </a:stretch>
              </a:blipFill>
            </p:spPr>
            <p:txBody>
              <a:bodyPr/>
              <a:lstStyle/>
              <a:p>
                <a:r>
                  <a:rPr lang="en-US">
                    <a:noFill/>
                  </a:rPr>
                  <a:t> </a:t>
                </a:r>
              </a:p>
            </p:txBody>
          </p:sp>
        </mc:Fallback>
      </mc:AlternateContent>
      <p:sp>
        <p:nvSpPr>
          <p:cNvPr id="22" name="TextBox 21"/>
          <p:cNvSpPr txBox="1"/>
          <p:nvPr/>
        </p:nvSpPr>
        <p:spPr>
          <a:xfrm>
            <a:off x="7903125" y="2129938"/>
            <a:ext cx="739305" cy="400110"/>
          </a:xfrm>
          <a:prstGeom prst="rect">
            <a:avLst/>
          </a:prstGeom>
          <a:noFill/>
        </p:spPr>
        <p:txBody>
          <a:bodyPr wrap="none" rtlCol="0">
            <a:spAutoFit/>
          </a:bodyPr>
          <a:lstStyle/>
          <a:p>
            <a:r>
              <a:rPr lang="en-US" sz="2000" dirty="0"/>
              <a:t>(109)</a:t>
            </a:r>
          </a:p>
        </p:txBody>
      </p:sp>
      <mc:AlternateContent xmlns:mc="http://schemas.openxmlformats.org/markup-compatibility/2006" xmlns:a14="http://schemas.microsoft.com/office/drawing/2010/main">
        <mc:Choice Requires="a14">
          <p:sp>
            <p:nvSpPr>
              <p:cNvPr id="23" name="Rectangle 22"/>
              <p:cNvSpPr/>
              <p:nvPr/>
            </p:nvSpPr>
            <p:spPr>
              <a:xfrm>
                <a:off x="2721807" y="3048000"/>
                <a:ext cx="4270080" cy="1070549"/>
              </a:xfrm>
              <a:prstGeom prst="rect">
                <a:avLst/>
              </a:prstGeom>
            </p:spPr>
            <p:txBody>
              <a:bodyPr wrap="none">
                <a:spAutoFit/>
              </a:bodyPr>
              <a:lstStyle/>
              <a:p>
                <a14:m>
                  <m:oMath xmlns:m="http://schemas.openxmlformats.org/officeDocument/2006/math">
                    <m:d>
                      <m:dPr>
                        <m:begChr m:val="["/>
                        <m:endChr m:val="]"/>
                        <m:ctrlPr>
                          <a:rPr lang="en-US" sz="2000" i="1" smtClean="0">
                            <a:latin typeface="Cambria Math" panose="02040503050406030204" pitchFamily="18" charset="0"/>
                          </a:rPr>
                        </m:ctrlPr>
                      </m:dPr>
                      <m:e>
                        <m:eqArr>
                          <m:eqArrPr>
                            <m:ctrlPr>
                              <a:rPr lang="en-US" sz="2000" i="1">
                                <a:latin typeface="Cambria Math" panose="02040503050406030204" pitchFamily="18" charset="0"/>
                              </a:rPr>
                            </m:ctrlPr>
                          </m:eqArr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𝐴𝐵</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𝐵</m:t>
                                </m:r>
                                <m:r>
                                  <a:rPr lang="en-US" sz="2000" b="0" i="1" smtClean="0">
                                    <a:latin typeface="Cambria Math" panose="02040503050406030204" pitchFamily="18" charset="0"/>
                                  </a:rPr>
                                  <m:t>𝐶</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𝐶</m:t>
                                </m:r>
                                <m:r>
                                  <a:rPr lang="en-US" sz="2000" i="1">
                                    <a:latin typeface="Cambria Math" panose="02040503050406030204" pitchFamily="18" charset="0"/>
                                  </a:rPr>
                                  <m:t>𝐴</m:t>
                                </m:r>
                              </m:sub>
                            </m:sSub>
                          </m:e>
                        </m:eqArr>
                      </m:e>
                    </m:d>
                  </m:oMath>
                </a14:m>
                <a:r>
                  <a:rPr lang="en-US" sz="2000" dirty="0"/>
                  <a:t> </a:t>
                </a:r>
                <a14:m>
                  <m:oMath xmlns:m="http://schemas.openxmlformats.org/officeDocument/2006/math">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m>
                          <m:mPr>
                            <m:plcHide m:val="on"/>
                            <m:mcs>
                              <m:mc>
                                <m:mcPr>
                                  <m:count m:val="3"/>
                                  <m:mcJc m:val="center"/>
                                </m:mcPr>
                              </m:mc>
                            </m:mcs>
                            <m:ctrlPr>
                              <a:rPr lang="en-US" sz="2000" i="1">
                                <a:latin typeface="Cambria Math" panose="02040503050406030204" pitchFamily="18" charset="0"/>
                              </a:rPr>
                            </m:ctrlPr>
                          </m:mPr>
                          <m:m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𝑅</m:t>
                                  </m:r>
                                  <m:r>
                                    <a:rPr lang="en-US" sz="2000" b="0" i="1" smtClean="0">
                                      <a:latin typeface="Cambria Math" panose="02040503050406030204" pitchFamily="18" charset="0"/>
                                    </a:rPr>
                                    <m:t>_</m:t>
                                  </m:r>
                                  <m:r>
                                    <a:rPr lang="en-US" sz="2000" b="0" i="1" smtClean="0">
                                      <a:latin typeface="Cambria Math" panose="02040503050406030204" pitchFamily="18" charset="0"/>
                                    </a:rPr>
                                    <m:t>𝑎𝑏</m:t>
                                  </m:r>
                                </m:sub>
                              </m:sSub>
                            </m:e>
                            <m:e>
                              <m:r>
                                <a:rPr lang="en-US" sz="2000" b="0" i="1" smtClean="0">
                                  <a:latin typeface="Cambria Math" panose="02040503050406030204" pitchFamily="18" charset="0"/>
                                </a:rPr>
                                <m:t>0</m:t>
                              </m:r>
                            </m:e>
                            <m:e>
                              <m:r>
                                <a:rPr lang="en-US" sz="2000" i="1" smtClean="0">
                                  <a:latin typeface="Cambria Math" panose="02040503050406030204" pitchFamily="18" charset="0"/>
                                </a:rPr>
                                <m:t>0</m:t>
                              </m:r>
                            </m:e>
                          </m:mr>
                          <m:mr>
                            <m:e>
                              <m:r>
                                <a:rPr lang="en-US" sz="2000" i="1" smtClean="0">
                                  <a:latin typeface="Cambria Math" panose="02040503050406030204" pitchFamily="18" charset="0"/>
                                </a:rPr>
                                <m:t>0</m:t>
                              </m:r>
                            </m:e>
                            <m:e>
                              <m:sSub>
                                <m:sSubPr>
                                  <m:ctrlPr>
                                    <a:rPr lang="en-US" sz="2000" i="1" smtClean="0">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b="0" i="1" smtClean="0">
                                      <a:latin typeface="Cambria Math" panose="02040503050406030204" pitchFamily="18" charset="0"/>
                                    </a:rPr>
                                    <m:t>𝑐𝑏</m:t>
                                  </m:r>
                                </m:sub>
                              </m:sSub>
                            </m:e>
                            <m:e>
                              <m:r>
                                <a:rPr lang="en-US" sz="2000" i="1" smtClean="0">
                                  <a:latin typeface="Cambria Math" panose="02040503050406030204" pitchFamily="18" charset="0"/>
                                </a:rPr>
                                <m:t>0</m:t>
                              </m:r>
                            </m:e>
                          </m:mr>
                          <m:mr>
                            <m:e>
                              <m:sSub>
                                <m:sSubPr>
                                  <m:ctrlPr>
                                    <a:rPr lang="en-US" sz="2000" i="1">
                                      <a:latin typeface="Cambria Math" panose="02040503050406030204" pitchFamily="18" charset="0"/>
                                    </a:rPr>
                                  </m:ctrlPr>
                                </m:sSubPr>
                                <m:e>
                                  <m:r>
                                    <a:rPr lang="en-US" sz="2000" b="0" i="1" smtClean="0">
                                      <a:latin typeface="Cambria Math" panose="02040503050406030204" pitchFamily="18" charset="0"/>
                                    </a:rPr>
                                    <m:t>−</m:t>
                                  </m:r>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i="1">
                                      <a:latin typeface="Cambria Math" panose="02040503050406030204" pitchFamily="18" charset="0"/>
                                    </a:rPr>
                                    <m:t>𝑎𝑏</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m:t>
                                  </m:r>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b="0" i="1" smtClean="0">
                                      <a:latin typeface="Cambria Math" panose="02040503050406030204" pitchFamily="18" charset="0"/>
                                    </a:rPr>
                                    <m:t>𝑐𝑏</m:t>
                                  </m:r>
                                </m:sub>
                              </m:sSub>
                            </m:e>
                            <m:e>
                              <m:r>
                                <a:rPr lang="en-US" sz="2000" i="1" smtClean="0">
                                  <a:latin typeface="Cambria Math" panose="02040503050406030204" pitchFamily="18" charset="0"/>
                                </a:rPr>
                                <m:t>0</m:t>
                              </m:r>
                            </m:e>
                          </m:mr>
                        </m:m>
                      </m:e>
                    </m:d>
                  </m:oMath>
                </a14:m>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𝑎𝑏</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𝑏𝑐</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𝑐𝑎</m:t>
                                </m:r>
                              </m:sub>
                            </m:sSub>
                          </m:e>
                        </m:eqArr>
                      </m:e>
                    </m:d>
                  </m:oMath>
                </a14:m>
                <a:endParaRPr lang="en-US" sz="2000" dirty="0"/>
              </a:p>
            </p:txBody>
          </p:sp>
        </mc:Choice>
        <mc:Fallback xmlns="">
          <p:sp>
            <p:nvSpPr>
              <p:cNvPr id="23" name="Rectangle 22"/>
              <p:cNvSpPr>
                <a:spLocks noRot="1" noChangeAspect="1" noMove="1" noResize="1" noEditPoints="1" noAdjustHandles="1" noChangeArrowheads="1" noChangeShapeType="1" noTextEdit="1"/>
              </p:cNvSpPr>
              <p:nvPr/>
            </p:nvSpPr>
            <p:spPr>
              <a:xfrm>
                <a:off x="2721807" y="3048000"/>
                <a:ext cx="4270080" cy="1070549"/>
              </a:xfrm>
              <a:prstGeom prst="rect">
                <a:avLst/>
              </a:prstGeom>
              <a:blipFill>
                <a:blip r:embed="rId5"/>
                <a:stretch>
                  <a:fillRect/>
                </a:stretch>
              </a:blipFill>
            </p:spPr>
            <p:txBody>
              <a:bodyPr/>
              <a:lstStyle/>
              <a:p>
                <a:r>
                  <a:rPr lang="en-US">
                    <a:noFill/>
                  </a:rPr>
                  <a:t> </a:t>
                </a:r>
              </a:p>
            </p:txBody>
          </p:sp>
        </mc:Fallback>
      </mc:AlternateContent>
      <p:sp>
        <p:nvSpPr>
          <p:cNvPr id="24" name="TextBox 23"/>
          <p:cNvSpPr txBox="1"/>
          <p:nvPr/>
        </p:nvSpPr>
        <p:spPr>
          <a:xfrm>
            <a:off x="7903125" y="3352800"/>
            <a:ext cx="729815" cy="400110"/>
          </a:xfrm>
          <a:prstGeom prst="rect">
            <a:avLst/>
          </a:prstGeom>
          <a:noFill/>
        </p:spPr>
        <p:txBody>
          <a:bodyPr wrap="none" rtlCol="0">
            <a:spAutoFit/>
          </a:bodyPr>
          <a:lstStyle/>
          <a:p>
            <a:r>
              <a:rPr lang="en-US" sz="2000" dirty="0"/>
              <a:t>(112)</a:t>
            </a:r>
          </a:p>
        </p:txBody>
      </p:sp>
      <p:sp>
        <p:nvSpPr>
          <p:cNvPr id="12" name="Rectangle 11"/>
          <p:cNvSpPr/>
          <p:nvPr/>
        </p:nvSpPr>
        <p:spPr>
          <a:xfrm>
            <a:off x="304800" y="4114800"/>
            <a:ext cx="8839200" cy="400110"/>
          </a:xfrm>
          <a:prstGeom prst="rect">
            <a:avLst/>
          </a:prstGeom>
        </p:spPr>
        <p:txBody>
          <a:bodyPr wrap="square">
            <a:spAutoFit/>
          </a:bodyPr>
          <a:lstStyle/>
          <a:p>
            <a:r>
              <a:rPr lang="en-US" sz="2000" dirty="0">
                <a:solidFill>
                  <a:srgbClr val="000000"/>
                </a:solidFill>
              </a:rPr>
              <a:t>Equation (112) in generalized form is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25" name="Rectangle 24"/>
              <p:cNvSpPr/>
              <p:nvPr/>
            </p:nvSpPr>
            <p:spPr>
              <a:xfrm>
                <a:off x="2861288" y="4495800"/>
                <a:ext cx="4675767" cy="400110"/>
              </a:xfrm>
              <a:prstGeom prst="rect">
                <a:avLst/>
              </a:prstGeom>
            </p:spPr>
            <p:txBody>
              <a:bodyPr wrap="none">
                <a:spAutoFit/>
              </a:bodyPr>
              <a:lstStyle/>
              <a:p>
                <a14:m>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m:t>
                            </m:r>
                            <m:r>
                              <a:rPr lang="en-US" sz="2000" b="0" i="1" smtClean="0">
                                <a:latin typeface="Cambria Math" panose="02040503050406030204" pitchFamily="18" charset="0"/>
                              </a:rPr>
                              <m:t>𝐿</m:t>
                            </m:r>
                          </m:e>
                          <m:sub>
                            <m:r>
                              <a:rPr lang="en-US" sz="2000" b="0" i="1" smtClean="0">
                                <a:latin typeface="Cambria Math" panose="02040503050406030204" pitchFamily="18" charset="0"/>
                              </a:rPr>
                              <m:t>𝐴𝐵𝐶</m:t>
                            </m:r>
                          </m:sub>
                        </m:sSub>
                      </m:e>
                    </m:d>
                    <m:r>
                      <a:rPr lang="en-US" sz="2000" b="0" i="0" smtClean="0">
                        <a:latin typeface="Cambria Math" panose="02040503050406030204" pitchFamily="18" charset="0"/>
                      </a:rPr>
                      <m:t>=</m:t>
                    </m:r>
                  </m:oMath>
                </a14:m>
                <a:r>
                  <a:rPr lang="en-US" sz="2000" dirty="0"/>
                  <a:t>[</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𝐿𝐿</m:t>
                        </m:r>
                      </m:sub>
                    </m:sSub>
                  </m:oMath>
                </a14:m>
                <a:r>
                  <a:rPr lang="en-US" sz="2000" dirty="0"/>
                  <a:t>]</a:t>
                </a:r>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m:t>
                            </m:r>
                            <m:r>
                              <a:rPr lang="en-US" sz="2000" b="0" i="1" smtClean="0">
                                <a:latin typeface="Cambria Math" panose="02040503050406030204" pitchFamily="18" charset="0"/>
                              </a:rPr>
                              <m:t>𝐿</m:t>
                            </m:r>
                          </m:e>
                          <m:sub>
                            <m:r>
                              <a:rPr lang="en-US" sz="2000" i="1">
                                <a:latin typeface="Cambria Math" panose="02040503050406030204" pitchFamily="18" charset="0"/>
                              </a:rPr>
                              <m:t>𝑎𝑏𝑐</m:t>
                            </m:r>
                          </m:sub>
                        </m:sSub>
                      </m:e>
                    </m:d>
                    <m:r>
                      <a:rPr lang="en-US" sz="2000" b="0" i="0" smtClean="0">
                        <a:latin typeface="Cambria Math" panose="02040503050406030204" pitchFamily="18" charset="0"/>
                      </a:rPr>
                      <m:t>+</m:t>
                    </m:r>
                  </m:oMath>
                </a14:m>
                <a:r>
                  <a:rPr lang="en-US" sz="2000" dirty="0"/>
                  <a:t>[</a:t>
                </a:r>
                <a14:m>
                  <m:oMath xmlns:m="http://schemas.openxmlformats.org/officeDocument/2006/math">
                    <m:sSub>
                      <m:sSubPr>
                        <m:ctrlPr>
                          <a:rPr lang="en-US" sz="2000" i="1">
                            <a:latin typeface="Cambria Math" panose="02040503050406030204" pitchFamily="18" charset="0"/>
                          </a:rPr>
                        </m:ctrlPr>
                      </m:sSubPr>
                      <m:e>
                        <m:r>
                          <a:rPr lang="en-US" sz="2000" b="0" i="1" smtClean="0">
                            <a:latin typeface="Cambria Math" panose="02040503050406030204" pitchFamily="18" charset="0"/>
                          </a:rPr>
                          <m:t>𝑏</m:t>
                        </m:r>
                      </m:e>
                      <m:sub>
                        <m:r>
                          <a:rPr lang="en-US" sz="2000" i="1">
                            <a:latin typeface="Cambria Math" panose="02040503050406030204" pitchFamily="18" charset="0"/>
                          </a:rPr>
                          <m:t>𝐿𝐿</m:t>
                        </m:r>
                      </m:sub>
                    </m:sSub>
                  </m:oMath>
                </a14:m>
                <a:r>
                  <a:rPr lang="en-US" sz="2000" dirty="0"/>
                  <a:t>]</a:t>
                </a:r>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i="1">
                                <a:latin typeface="Cambria Math" panose="02040503050406030204" pitchFamily="18" charset="0"/>
                              </a:rPr>
                              <m:t>𝑎𝑏𝑐</m:t>
                            </m:r>
                          </m:sub>
                        </m:sSub>
                      </m:e>
                    </m:d>
                  </m:oMath>
                </a14:m>
                <a:endParaRPr lang="en-US" sz="2000" dirty="0"/>
              </a:p>
            </p:txBody>
          </p:sp>
        </mc:Choice>
        <mc:Fallback xmlns="">
          <p:sp>
            <p:nvSpPr>
              <p:cNvPr id="25" name="Rectangle 24"/>
              <p:cNvSpPr>
                <a:spLocks noRot="1" noChangeAspect="1" noMove="1" noResize="1" noEditPoints="1" noAdjustHandles="1" noChangeArrowheads="1" noChangeShapeType="1" noTextEdit="1"/>
              </p:cNvSpPr>
              <p:nvPr/>
            </p:nvSpPr>
            <p:spPr>
              <a:xfrm>
                <a:off x="2861288" y="4495800"/>
                <a:ext cx="4675767" cy="400110"/>
              </a:xfrm>
              <a:prstGeom prst="rect">
                <a:avLst/>
              </a:prstGeom>
              <a:blipFill>
                <a:blip r:embed="rId6"/>
                <a:stretch>
                  <a:fillRect t="-9231" b="-26154"/>
                </a:stretch>
              </a:blipFill>
            </p:spPr>
            <p:txBody>
              <a:bodyPr/>
              <a:lstStyle/>
              <a:p>
                <a:r>
                  <a:rPr lang="en-US">
                    <a:noFill/>
                  </a:rPr>
                  <a:t> </a:t>
                </a:r>
              </a:p>
            </p:txBody>
          </p:sp>
        </mc:Fallback>
      </mc:AlternateContent>
      <p:sp>
        <p:nvSpPr>
          <p:cNvPr id="26" name="TextBox 25"/>
          <p:cNvSpPr txBox="1"/>
          <p:nvPr/>
        </p:nvSpPr>
        <p:spPr>
          <a:xfrm>
            <a:off x="7903125" y="4431268"/>
            <a:ext cx="729815" cy="400110"/>
          </a:xfrm>
          <a:prstGeom prst="rect">
            <a:avLst/>
          </a:prstGeom>
          <a:noFill/>
        </p:spPr>
        <p:txBody>
          <a:bodyPr wrap="none" rtlCol="0">
            <a:spAutoFit/>
          </a:bodyPr>
          <a:lstStyle/>
          <a:p>
            <a:r>
              <a:rPr lang="en-US" sz="2000" dirty="0"/>
              <a:t>(113)</a:t>
            </a:r>
          </a:p>
        </p:txBody>
      </p:sp>
      <p:sp>
        <p:nvSpPr>
          <p:cNvPr id="27" name="Rectangle 26"/>
          <p:cNvSpPr/>
          <p:nvPr/>
        </p:nvSpPr>
        <p:spPr>
          <a:xfrm>
            <a:off x="328448" y="4800600"/>
            <a:ext cx="8839200" cy="400110"/>
          </a:xfrm>
          <a:prstGeom prst="rect">
            <a:avLst/>
          </a:prstGeom>
        </p:spPr>
        <p:txBody>
          <a:bodyPr wrap="square">
            <a:spAutoFit/>
          </a:bodyPr>
          <a:lstStyle/>
          <a:p>
            <a:r>
              <a:rPr lang="en-US" sz="2000" dirty="0">
                <a:solidFill>
                  <a:srgbClr val="000000"/>
                </a:solidFill>
              </a:rPr>
              <a:t>where</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28" name="Rectangle 27"/>
              <p:cNvSpPr/>
              <p:nvPr/>
            </p:nvSpPr>
            <p:spPr>
              <a:xfrm>
                <a:off x="3322338" y="5029200"/>
                <a:ext cx="3515450" cy="10705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2000" dirty="0"/>
                        <m:t>[</m:t>
                      </m:r>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𝐿𝐿</m:t>
                          </m:r>
                        </m:sub>
                      </m:sSub>
                      <m:r>
                        <m:rPr>
                          <m:nor/>
                        </m:rPr>
                        <a:rPr lang="en-US" sz="2000" dirty="0"/>
                        <m:t>]</m:t>
                      </m:r>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m>
                            <m:mPr>
                              <m:plcHide m:val="on"/>
                              <m:mcs>
                                <m:mc>
                                  <m:mcPr>
                                    <m:count m:val="3"/>
                                    <m:mcJc m:val="center"/>
                                  </m:mcPr>
                                </m:mc>
                              </m:mcs>
                              <m:ctrlPr>
                                <a:rPr lang="en-US" sz="2000" i="1">
                                  <a:latin typeface="Cambria Math" panose="02040503050406030204" pitchFamily="18" charset="0"/>
                                </a:rPr>
                              </m:ctrlPr>
                            </m:mPr>
                            <m:mr>
                              <m:e>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i="1">
                                        <a:latin typeface="Cambria Math" panose="02040503050406030204" pitchFamily="18" charset="0"/>
                                      </a:rPr>
                                      <m:t>𝑎𝑏</m:t>
                                    </m:r>
                                  </m:sub>
                                </m:sSub>
                              </m:e>
                              <m:e>
                                <m:r>
                                  <a:rPr lang="en-US" sz="2000" i="1">
                                    <a:latin typeface="Cambria Math" panose="02040503050406030204" pitchFamily="18" charset="0"/>
                                  </a:rPr>
                                  <m:t>0</m:t>
                                </m:r>
                              </m:e>
                              <m:e>
                                <m:r>
                                  <a:rPr lang="en-US" sz="2000" i="1">
                                    <a:latin typeface="Cambria Math" panose="02040503050406030204" pitchFamily="18" charset="0"/>
                                  </a:rPr>
                                  <m:t>0</m:t>
                                </m:r>
                              </m:e>
                            </m:mr>
                            <m:mr>
                              <m:e>
                                <m:r>
                                  <a:rPr lang="en-US" sz="2000" i="1">
                                    <a:latin typeface="Cambria Math" panose="02040503050406030204" pitchFamily="18" charset="0"/>
                                  </a:rPr>
                                  <m:t>0</m:t>
                                </m:r>
                              </m:e>
                              <m:e>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i="1">
                                        <a:latin typeface="Cambria Math" panose="02040503050406030204" pitchFamily="18" charset="0"/>
                                      </a:rPr>
                                      <m:t>𝑐𝑏</m:t>
                                    </m:r>
                                  </m:sub>
                                </m:sSub>
                              </m:e>
                              <m:e>
                                <m:r>
                                  <a:rPr lang="en-US" sz="2000" i="1">
                                    <a:latin typeface="Cambria Math" panose="02040503050406030204" pitchFamily="18" charset="0"/>
                                  </a:rPr>
                                  <m:t>0</m:t>
                                </m:r>
                              </m:e>
                            </m:mr>
                            <m:mr>
                              <m:e>
                                <m:sSub>
                                  <m:sSubPr>
                                    <m:ctrlPr>
                                      <a:rPr lang="en-US" sz="2000" i="1">
                                        <a:latin typeface="Cambria Math" panose="02040503050406030204" pitchFamily="18" charset="0"/>
                                      </a:rPr>
                                    </m:ctrlPr>
                                  </m:sSubPr>
                                  <m:e>
                                    <m:r>
                                      <a:rPr lang="en-US" sz="2000" i="1">
                                        <a:latin typeface="Cambria Math" panose="02040503050406030204" pitchFamily="18" charset="0"/>
                                      </a:rPr>
                                      <m:t>−</m:t>
                                    </m:r>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i="1">
                                        <a:latin typeface="Cambria Math" panose="02040503050406030204" pitchFamily="18" charset="0"/>
                                      </a:rPr>
                                      <m:t>𝑎𝑏</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m:t>
                                    </m:r>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i="1">
                                        <a:latin typeface="Cambria Math" panose="02040503050406030204" pitchFamily="18" charset="0"/>
                                      </a:rPr>
                                      <m:t>𝑐𝑏</m:t>
                                    </m:r>
                                  </m:sub>
                                </m:sSub>
                              </m:e>
                              <m:e>
                                <m:r>
                                  <a:rPr lang="en-US" sz="2000" i="1">
                                    <a:latin typeface="Cambria Math" panose="02040503050406030204" pitchFamily="18" charset="0"/>
                                  </a:rPr>
                                  <m:t>0</m:t>
                                </m:r>
                              </m:e>
                            </m:mr>
                          </m:m>
                        </m:e>
                      </m:d>
                    </m:oMath>
                  </m:oMathPara>
                </a14:m>
                <a:endParaRPr lang="en-US" sz="2000" dirty="0"/>
              </a:p>
            </p:txBody>
          </p:sp>
        </mc:Choice>
        <mc:Fallback xmlns="">
          <p:sp>
            <p:nvSpPr>
              <p:cNvPr id="28" name="Rectangle 27"/>
              <p:cNvSpPr>
                <a:spLocks noRot="1" noChangeAspect="1" noMove="1" noResize="1" noEditPoints="1" noAdjustHandles="1" noChangeArrowheads="1" noChangeShapeType="1" noTextEdit="1"/>
              </p:cNvSpPr>
              <p:nvPr/>
            </p:nvSpPr>
            <p:spPr>
              <a:xfrm>
                <a:off x="3322338" y="5029200"/>
                <a:ext cx="3515450" cy="1070549"/>
              </a:xfrm>
              <a:prstGeom prst="rect">
                <a:avLst/>
              </a:prstGeom>
              <a:blipFill>
                <a:blip r:embed="rId7"/>
                <a:stretch>
                  <a:fillRect/>
                </a:stretch>
              </a:blipFill>
            </p:spPr>
            <p:txBody>
              <a:bodyPr/>
              <a:lstStyle/>
              <a:p>
                <a:r>
                  <a:rPr lang="en-US">
                    <a:noFill/>
                  </a:rPr>
                  <a:t> </a:t>
                </a:r>
              </a:p>
            </p:txBody>
          </p:sp>
        </mc:Fallback>
      </mc:AlternateContent>
      <p:sp>
        <p:nvSpPr>
          <p:cNvPr id="29" name="TextBox 28"/>
          <p:cNvSpPr txBox="1"/>
          <p:nvPr/>
        </p:nvSpPr>
        <p:spPr>
          <a:xfrm>
            <a:off x="7903125" y="5410200"/>
            <a:ext cx="729815" cy="400110"/>
          </a:xfrm>
          <a:prstGeom prst="rect">
            <a:avLst/>
          </a:prstGeom>
          <a:noFill/>
        </p:spPr>
        <p:txBody>
          <a:bodyPr wrap="none" rtlCol="0">
            <a:spAutoFit/>
          </a:bodyPr>
          <a:lstStyle/>
          <a:p>
            <a:r>
              <a:rPr lang="en-US" sz="2000" dirty="0"/>
              <a:t>(114)</a:t>
            </a:r>
          </a:p>
        </p:txBody>
      </p:sp>
      <p:sp>
        <p:nvSpPr>
          <p:cNvPr id="30"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413464485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6470041" cy="584775"/>
          </a:xfrm>
          <a:prstGeom prst="rect">
            <a:avLst/>
          </a:prstGeom>
        </p:spPr>
        <p:txBody>
          <a:bodyPr wrap="none">
            <a:spAutoFit/>
          </a:bodyPr>
          <a:lstStyle/>
          <a:p>
            <a:r>
              <a:rPr lang="en-US" sz="3200" dirty="0">
                <a:solidFill>
                  <a:srgbClr val="C8102E"/>
                </a:solidFill>
                <a:latin typeface="+mj-lt"/>
                <a:ea typeface="+mj-ea"/>
                <a:cs typeface="+mj-cs"/>
              </a:rPr>
              <a:t>Open Delta-Connected Regulators</a:t>
            </a:r>
          </a:p>
        </p:txBody>
      </p:sp>
      <p:sp>
        <p:nvSpPr>
          <p:cNvPr id="4" name="Slide Number Placeholder 3"/>
          <p:cNvSpPr>
            <a:spLocks noGrp="1"/>
          </p:cNvSpPr>
          <p:nvPr>
            <p:ph type="sldNum" sz="quarter" idx="12"/>
          </p:nvPr>
        </p:nvSpPr>
        <p:spPr/>
        <p:txBody>
          <a:bodyPr/>
          <a:lstStyle/>
          <a:p>
            <a:fld id="{5B7A2384-8C5D-49F6-8259-B9A64ECD4852}" type="slidenum">
              <a:rPr lang="en-US" smtClean="0"/>
              <a:t>87</a:t>
            </a:fld>
            <a:endParaRPr lang="en-US" dirty="0"/>
          </a:p>
        </p:txBody>
      </p:sp>
      <mc:AlternateContent xmlns:mc="http://schemas.openxmlformats.org/markup-compatibility/2006" xmlns:a14="http://schemas.microsoft.com/office/drawing/2010/main">
        <mc:Choice Requires="a14">
          <p:sp>
            <p:nvSpPr>
              <p:cNvPr id="28" name="Rectangle 27"/>
              <p:cNvSpPr/>
              <p:nvPr/>
            </p:nvSpPr>
            <p:spPr>
              <a:xfrm>
                <a:off x="3153142" y="1295400"/>
                <a:ext cx="3515450" cy="10705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2000" dirty="0"/>
                        <m:t>[</m:t>
                      </m:r>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𝐿𝐿</m:t>
                          </m:r>
                        </m:sub>
                      </m:sSub>
                      <m:r>
                        <m:rPr>
                          <m:nor/>
                        </m:rPr>
                        <a:rPr lang="en-US" sz="2000" dirty="0"/>
                        <m:t>]</m:t>
                      </m:r>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m>
                            <m:mPr>
                              <m:plcHide m:val="on"/>
                              <m:mcs>
                                <m:mc>
                                  <m:mcPr>
                                    <m:count m:val="3"/>
                                    <m:mcJc m:val="center"/>
                                  </m:mcPr>
                                </m:mc>
                              </m:mcs>
                              <m:ctrlPr>
                                <a:rPr lang="en-US" sz="2000" i="1">
                                  <a:latin typeface="Cambria Math" panose="02040503050406030204" pitchFamily="18" charset="0"/>
                                </a:rPr>
                              </m:ctrlPr>
                            </m:mPr>
                            <m:mr>
                              <m:e>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i="1">
                                        <a:latin typeface="Cambria Math" panose="02040503050406030204" pitchFamily="18" charset="0"/>
                                      </a:rPr>
                                      <m:t>𝑎𝑏</m:t>
                                    </m:r>
                                  </m:sub>
                                </m:sSub>
                              </m:e>
                              <m:e>
                                <m:r>
                                  <a:rPr lang="en-US" sz="2000" i="1">
                                    <a:latin typeface="Cambria Math" panose="02040503050406030204" pitchFamily="18" charset="0"/>
                                  </a:rPr>
                                  <m:t>0</m:t>
                                </m:r>
                              </m:e>
                              <m:e>
                                <m:r>
                                  <a:rPr lang="en-US" sz="2000" i="1">
                                    <a:latin typeface="Cambria Math" panose="02040503050406030204" pitchFamily="18" charset="0"/>
                                  </a:rPr>
                                  <m:t>0</m:t>
                                </m:r>
                              </m:e>
                            </m:mr>
                            <m:mr>
                              <m:e>
                                <m:r>
                                  <a:rPr lang="en-US" sz="2000" i="1">
                                    <a:latin typeface="Cambria Math" panose="02040503050406030204" pitchFamily="18" charset="0"/>
                                  </a:rPr>
                                  <m:t>0</m:t>
                                </m:r>
                              </m:e>
                              <m:e>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i="1">
                                        <a:latin typeface="Cambria Math" panose="02040503050406030204" pitchFamily="18" charset="0"/>
                                      </a:rPr>
                                      <m:t>𝑐𝑏</m:t>
                                    </m:r>
                                  </m:sub>
                                </m:sSub>
                              </m:e>
                              <m:e>
                                <m:r>
                                  <a:rPr lang="en-US" sz="2000" i="1">
                                    <a:latin typeface="Cambria Math" panose="02040503050406030204" pitchFamily="18" charset="0"/>
                                  </a:rPr>
                                  <m:t>0</m:t>
                                </m:r>
                              </m:e>
                            </m:mr>
                            <m:mr>
                              <m:e>
                                <m:sSub>
                                  <m:sSubPr>
                                    <m:ctrlPr>
                                      <a:rPr lang="en-US" sz="2000" i="1">
                                        <a:latin typeface="Cambria Math" panose="02040503050406030204" pitchFamily="18" charset="0"/>
                                      </a:rPr>
                                    </m:ctrlPr>
                                  </m:sSubPr>
                                  <m:e>
                                    <m:r>
                                      <a:rPr lang="en-US" sz="2000" i="1">
                                        <a:latin typeface="Cambria Math" panose="02040503050406030204" pitchFamily="18" charset="0"/>
                                      </a:rPr>
                                      <m:t>−</m:t>
                                    </m:r>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i="1">
                                        <a:latin typeface="Cambria Math" panose="02040503050406030204" pitchFamily="18" charset="0"/>
                                      </a:rPr>
                                      <m:t>𝑎𝑏</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m:t>
                                    </m:r>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i="1">
                                        <a:latin typeface="Cambria Math" panose="02040503050406030204" pitchFamily="18" charset="0"/>
                                      </a:rPr>
                                      <m:t>𝑐𝑏</m:t>
                                    </m:r>
                                  </m:sub>
                                </m:sSub>
                              </m:e>
                              <m:e>
                                <m:r>
                                  <a:rPr lang="en-US" sz="2000" i="1">
                                    <a:latin typeface="Cambria Math" panose="02040503050406030204" pitchFamily="18" charset="0"/>
                                  </a:rPr>
                                  <m:t>0</m:t>
                                </m:r>
                              </m:e>
                            </m:mr>
                          </m:m>
                        </m:e>
                      </m:d>
                    </m:oMath>
                  </m:oMathPara>
                </a14:m>
                <a:endParaRPr lang="en-US" sz="2000" dirty="0"/>
              </a:p>
            </p:txBody>
          </p:sp>
        </mc:Choice>
        <mc:Fallback xmlns="">
          <p:sp>
            <p:nvSpPr>
              <p:cNvPr id="28" name="Rectangle 27"/>
              <p:cNvSpPr>
                <a:spLocks noRot="1" noChangeAspect="1" noMove="1" noResize="1" noEditPoints="1" noAdjustHandles="1" noChangeArrowheads="1" noChangeShapeType="1" noTextEdit="1"/>
              </p:cNvSpPr>
              <p:nvPr/>
            </p:nvSpPr>
            <p:spPr>
              <a:xfrm>
                <a:off x="3153142" y="1295400"/>
                <a:ext cx="3515450" cy="1070549"/>
              </a:xfrm>
              <a:prstGeom prst="rect">
                <a:avLst/>
              </a:prstGeom>
              <a:blipFill>
                <a:blip r:embed="rId2"/>
                <a:stretch>
                  <a:fillRect/>
                </a:stretch>
              </a:blipFill>
            </p:spPr>
            <p:txBody>
              <a:bodyPr/>
              <a:lstStyle/>
              <a:p>
                <a:r>
                  <a:rPr lang="en-US">
                    <a:noFill/>
                  </a:rPr>
                  <a:t> </a:t>
                </a:r>
              </a:p>
            </p:txBody>
          </p:sp>
        </mc:Fallback>
      </mc:AlternateContent>
      <p:sp>
        <p:nvSpPr>
          <p:cNvPr id="29" name="TextBox 28"/>
          <p:cNvSpPr txBox="1"/>
          <p:nvPr/>
        </p:nvSpPr>
        <p:spPr>
          <a:xfrm>
            <a:off x="7906502" y="1597085"/>
            <a:ext cx="729815" cy="400110"/>
          </a:xfrm>
          <a:prstGeom prst="rect">
            <a:avLst/>
          </a:prstGeom>
          <a:noFill/>
        </p:spPr>
        <p:txBody>
          <a:bodyPr wrap="none" rtlCol="0">
            <a:spAutoFit/>
          </a:bodyPr>
          <a:lstStyle/>
          <a:p>
            <a:r>
              <a:rPr lang="en-US" sz="2000" dirty="0"/>
              <a:t>(114)</a:t>
            </a:r>
          </a:p>
        </p:txBody>
      </p:sp>
      <mc:AlternateContent xmlns:mc="http://schemas.openxmlformats.org/markup-compatibility/2006" xmlns:a14="http://schemas.microsoft.com/office/drawing/2010/main">
        <mc:Choice Requires="a14">
          <p:sp>
            <p:nvSpPr>
              <p:cNvPr id="30" name="Rectangle 29"/>
              <p:cNvSpPr/>
              <p:nvPr/>
            </p:nvSpPr>
            <p:spPr>
              <a:xfrm>
                <a:off x="3581400" y="762000"/>
                <a:ext cx="2552302" cy="400110"/>
              </a:xfrm>
              <a:prstGeom prst="rect">
                <a:avLst/>
              </a:prstGeom>
            </p:spPr>
            <p:txBody>
              <a:bodyPr wrap="none">
                <a:spAutoFit/>
              </a:bodyPr>
              <a:lstStyle/>
              <a:p>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sub>
                    </m:sSub>
                    <m:r>
                      <a:rPr lang="en-US" altLang="zh-CN" sz="2000" i="1">
                        <a:latin typeface="Cambria Math" panose="02040503050406030204" pitchFamily="18" charset="0"/>
                      </a:rPr>
                      <m:t>=</m:t>
                    </m:r>
                    <m:r>
                      <a:rPr lang="en-US" sz="2000" i="1">
                        <a:latin typeface="Cambria Math" panose="02040503050406030204" pitchFamily="18" charset="0"/>
                      </a:rPr>
                      <m:t>1</m:t>
                    </m:r>
                    <m:r>
                      <a:rPr lang="en-US" sz="2000" i="1" smtClean="0">
                        <a:latin typeface="Cambria Math" panose="02040503050406030204" pitchFamily="18" charset="0"/>
                        <a:ea typeface="Cambria Math" panose="02040503050406030204" pitchFamily="18" charset="0"/>
                      </a:rPr>
                      <m:t>±</m:t>
                    </m:r>
                    <m:r>
                      <a:rPr lang="en-US" altLang="zh-CN" sz="2000" i="1">
                        <a:latin typeface="Cambria Math" panose="02040503050406030204" pitchFamily="18" charset="0"/>
                        <a:ea typeface="Cambria Math" panose="02040503050406030204" pitchFamily="18" charset="0"/>
                      </a:rPr>
                      <m:t>0</m:t>
                    </m:r>
                  </m:oMath>
                </a14:m>
                <a:r>
                  <a:rPr lang="en-US" altLang="zh-CN" sz="2000" dirty="0"/>
                  <a:t>.00625</a:t>
                </a:r>
                <a14:m>
                  <m:oMath xmlns:m="http://schemas.openxmlformats.org/officeDocument/2006/math">
                    <m:r>
                      <a:rPr lang="en-US" altLang="zh-CN" sz="2000" i="1" dirty="0" smtClean="0">
                        <a:latin typeface="Cambria Math" panose="02040503050406030204" pitchFamily="18" charset="0"/>
                        <a:ea typeface="Cambria Math" panose="02040503050406030204" pitchFamily="18" charset="0"/>
                      </a:rPr>
                      <m:t>∙</m:t>
                    </m:r>
                  </m:oMath>
                </a14:m>
                <a:r>
                  <a:rPr lang="en-US" sz="2000" dirty="0"/>
                  <a:t>T</a:t>
                </a:r>
                <a:r>
                  <a:rPr lang="en-US" altLang="zh-CN" sz="2000" dirty="0"/>
                  <a:t>ap</a:t>
                </a:r>
                <a:endParaRPr lang="en-US" sz="2000" dirty="0"/>
              </a:p>
            </p:txBody>
          </p:sp>
        </mc:Choice>
        <mc:Fallback xmlns="">
          <p:sp>
            <p:nvSpPr>
              <p:cNvPr id="30" name="Rectangle 29"/>
              <p:cNvSpPr>
                <a:spLocks noRot="1" noChangeAspect="1" noMove="1" noResize="1" noEditPoints="1" noAdjustHandles="1" noChangeArrowheads="1" noChangeShapeType="1" noTextEdit="1"/>
              </p:cNvSpPr>
              <p:nvPr/>
            </p:nvSpPr>
            <p:spPr>
              <a:xfrm>
                <a:off x="3581400" y="762000"/>
                <a:ext cx="2552302" cy="400110"/>
              </a:xfrm>
              <a:prstGeom prst="rect">
                <a:avLst/>
              </a:prstGeom>
              <a:blipFill>
                <a:blip r:embed="rId3"/>
                <a:stretch>
                  <a:fillRect t="-7576" r="-2153" b="-25758"/>
                </a:stretch>
              </a:blipFill>
            </p:spPr>
            <p:txBody>
              <a:bodyPr/>
              <a:lstStyle/>
              <a:p>
                <a:r>
                  <a:rPr lang="en-US">
                    <a:noFill/>
                  </a:rPr>
                  <a:t> </a:t>
                </a:r>
              </a:p>
            </p:txBody>
          </p:sp>
        </mc:Fallback>
      </mc:AlternateContent>
      <p:sp>
        <p:nvSpPr>
          <p:cNvPr id="31" name="Rectangle 30"/>
          <p:cNvSpPr/>
          <p:nvPr/>
        </p:nvSpPr>
        <p:spPr>
          <a:xfrm>
            <a:off x="7961634" y="764628"/>
            <a:ext cx="611065" cy="400110"/>
          </a:xfrm>
          <a:prstGeom prst="rect">
            <a:avLst/>
          </a:prstGeom>
        </p:spPr>
        <p:txBody>
          <a:bodyPr wrap="none">
            <a:spAutoFit/>
          </a:bodyPr>
          <a:lstStyle/>
          <a:p>
            <a:r>
              <a:rPr lang="en-US" sz="2000" dirty="0"/>
              <a:t>(75)</a:t>
            </a:r>
          </a:p>
        </p:txBody>
      </p:sp>
      <p:sp>
        <p:nvSpPr>
          <p:cNvPr id="6" name="Rectangle 5"/>
          <p:cNvSpPr/>
          <p:nvPr/>
        </p:nvSpPr>
        <p:spPr>
          <a:xfrm>
            <a:off x="18393" y="2590800"/>
            <a:ext cx="8931166" cy="2862322"/>
          </a:xfrm>
          <a:prstGeom prst="rect">
            <a:avLst/>
          </a:prstGeom>
        </p:spPr>
        <p:txBody>
          <a:bodyPr wrap="square">
            <a:spAutoFit/>
          </a:bodyPr>
          <a:lstStyle/>
          <a:p>
            <a:pPr algn="just"/>
            <a:r>
              <a:rPr lang="en-US" sz="2000" dirty="0">
                <a:solidFill>
                  <a:srgbClr val="000000"/>
                </a:solidFill>
              </a:rPr>
              <a:t>The effective turns ratio of each regulator is given by Equation (75). Again, as long as the series impedance and shunt admittance of the regulators are neglected, [</a:t>
            </a:r>
            <a:r>
              <a:rPr lang="en-US" sz="2000" i="1" dirty="0" err="1">
                <a:solidFill>
                  <a:srgbClr val="000000"/>
                </a:solidFill>
              </a:rPr>
              <a:t>b</a:t>
            </a:r>
            <a:r>
              <a:rPr lang="en-US" sz="2000" i="1" baseline="-25000" dirty="0" err="1">
                <a:solidFill>
                  <a:srgbClr val="000000"/>
                </a:solidFill>
              </a:rPr>
              <a:t>LL</a:t>
            </a:r>
            <a:r>
              <a:rPr lang="en-US" sz="2000" dirty="0">
                <a:solidFill>
                  <a:srgbClr val="000000"/>
                </a:solidFill>
              </a:rPr>
              <a:t>] is zero. </a:t>
            </a:r>
          </a:p>
          <a:p>
            <a:pPr algn="just"/>
            <a:endParaRPr lang="en-US" sz="2000" dirty="0">
              <a:solidFill>
                <a:srgbClr val="000000"/>
              </a:solidFill>
            </a:endParaRPr>
          </a:p>
          <a:p>
            <a:pPr algn="just"/>
            <a:r>
              <a:rPr lang="en-US" sz="2000" dirty="0">
                <a:solidFill>
                  <a:srgbClr val="000000"/>
                </a:solidFill>
              </a:rPr>
              <a:t>Equation (114) gives the line-to-line voltages on the source side as a function of the line-to-line voltages on the load side of the open delta using the generalized matrices. Up to this point, the relationships between the voltages have been in terms of line-to-neutral voltages. </a:t>
            </a:r>
          </a:p>
          <a:p>
            <a:pPr algn="just"/>
            <a:endParaRPr lang="en-US" sz="2000" dirty="0">
              <a:solidFill>
                <a:srgbClr val="000000"/>
              </a:solidFill>
            </a:endParaRPr>
          </a:p>
        </p:txBody>
      </p:sp>
      <p:sp>
        <p:nvSpPr>
          <p:cNvPr id="9"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89023003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6470041" cy="584775"/>
          </a:xfrm>
          <a:prstGeom prst="rect">
            <a:avLst/>
          </a:prstGeom>
        </p:spPr>
        <p:txBody>
          <a:bodyPr wrap="none">
            <a:spAutoFit/>
          </a:bodyPr>
          <a:lstStyle/>
          <a:p>
            <a:r>
              <a:rPr lang="en-US" sz="3200" dirty="0">
                <a:solidFill>
                  <a:srgbClr val="C8102E"/>
                </a:solidFill>
                <a:latin typeface="+mj-lt"/>
                <a:ea typeface="+mj-ea"/>
                <a:cs typeface="+mj-cs"/>
              </a:rPr>
              <a:t>Open Delta-Connected Regulators</a:t>
            </a:r>
          </a:p>
        </p:txBody>
      </p:sp>
      <p:sp>
        <p:nvSpPr>
          <p:cNvPr id="4" name="Slide Number Placeholder 3"/>
          <p:cNvSpPr>
            <a:spLocks noGrp="1"/>
          </p:cNvSpPr>
          <p:nvPr>
            <p:ph type="sldNum" sz="quarter" idx="12"/>
          </p:nvPr>
        </p:nvSpPr>
        <p:spPr/>
        <p:txBody>
          <a:bodyPr/>
          <a:lstStyle/>
          <a:p>
            <a:fld id="{5B7A2384-8C5D-49F6-8259-B9A64ECD4852}" type="slidenum">
              <a:rPr lang="en-US" smtClean="0"/>
              <a:t>88</a:t>
            </a:fld>
            <a:endParaRPr lang="en-US" dirty="0"/>
          </a:p>
        </p:txBody>
      </p:sp>
      <p:sp>
        <p:nvSpPr>
          <p:cNvPr id="6" name="Rectangle 5"/>
          <p:cNvSpPr/>
          <p:nvPr/>
        </p:nvSpPr>
        <p:spPr>
          <a:xfrm>
            <a:off x="152400" y="914400"/>
            <a:ext cx="8931166" cy="707886"/>
          </a:xfrm>
          <a:prstGeom prst="rect">
            <a:avLst/>
          </a:prstGeom>
        </p:spPr>
        <p:txBody>
          <a:bodyPr wrap="square">
            <a:spAutoFit/>
          </a:bodyPr>
          <a:lstStyle/>
          <a:p>
            <a:pPr algn="just"/>
            <a:r>
              <a:rPr lang="en-US" sz="2000" dirty="0">
                <a:solidFill>
                  <a:srgbClr val="000000"/>
                </a:solidFill>
              </a:rPr>
              <a:t>In Chapter 8, the [</a:t>
            </a:r>
            <a:r>
              <a:rPr lang="en-US" sz="2000" i="1" dirty="0">
                <a:solidFill>
                  <a:srgbClr val="000000"/>
                </a:solidFill>
              </a:rPr>
              <a:t>W</a:t>
            </a:r>
            <a:r>
              <a:rPr lang="en-US" sz="2000" dirty="0">
                <a:solidFill>
                  <a:srgbClr val="000000"/>
                </a:solidFill>
              </a:rPr>
              <a:t>] matrix is derived. This matrix is used to convert line-to-line voltages to equivalent line-to-neutral voltages.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32" name="Rectangle 31"/>
              <p:cNvSpPr/>
              <p:nvPr/>
            </p:nvSpPr>
            <p:spPr>
              <a:xfrm>
                <a:off x="2971800" y="1814974"/>
                <a:ext cx="3133358" cy="400110"/>
              </a:xfrm>
              <a:prstGeom prst="rect">
                <a:avLst/>
              </a:prstGeom>
            </p:spPr>
            <p:txBody>
              <a:bodyPr wrap="none">
                <a:spAutoFit/>
              </a:bodyPr>
              <a:lstStyle/>
              <a:p>
                <a14:m>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m:t>
                            </m:r>
                            <m:r>
                              <a:rPr lang="en-US" sz="2000" b="0" i="1" smtClean="0">
                                <a:latin typeface="Cambria Math" panose="02040503050406030204" pitchFamily="18" charset="0"/>
                              </a:rPr>
                              <m:t>𝐿𝑁</m:t>
                            </m:r>
                          </m:e>
                          <m:sub>
                            <m:r>
                              <a:rPr lang="en-US" sz="2000" i="1">
                                <a:latin typeface="Cambria Math" panose="02040503050406030204" pitchFamily="18" charset="0"/>
                              </a:rPr>
                              <m:t>𝐴𝐵</m:t>
                            </m:r>
                            <m:r>
                              <a:rPr lang="en-US" sz="2000" b="0" i="1" smtClean="0">
                                <a:latin typeface="Cambria Math" panose="02040503050406030204" pitchFamily="18" charset="0"/>
                              </a:rPr>
                              <m:t>𝐶</m:t>
                            </m:r>
                          </m:sub>
                        </m:sSub>
                      </m:e>
                    </m:d>
                  </m:oMath>
                </a14:m>
                <a:r>
                  <a:rPr lang="en-US" sz="2000" dirty="0"/>
                  <a:t> </a:t>
                </a:r>
                <a14:m>
                  <m:oMath xmlns:m="http://schemas.openxmlformats.org/officeDocument/2006/math">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i="1" smtClean="0">
                            <a:latin typeface="Cambria Math" panose="02040503050406030204" pitchFamily="18" charset="0"/>
                          </a:rPr>
                          <m:t>𝑊</m:t>
                        </m:r>
                      </m:e>
                    </m:d>
                  </m:oMath>
                </a14:m>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m:t>
                            </m:r>
                            <m:r>
                              <a:rPr lang="en-US" sz="2000" b="0" i="1" smtClean="0">
                                <a:latin typeface="Cambria Math" panose="02040503050406030204" pitchFamily="18" charset="0"/>
                              </a:rPr>
                              <m:t>𝐿𝐿</m:t>
                            </m:r>
                          </m:e>
                          <m:sub>
                            <m:r>
                              <a:rPr lang="en-US" sz="2000" b="0" i="1" smtClean="0">
                                <a:latin typeface="Cambria Math" panose="02040503050406030204" pitchFamily="18" charset="0"/>
                              </a:rPr>
                              <m:t>𝐴𝐵𝐶</m:t>
                            </m:r>
                          </m:sub>
                        </m:sSub>
                      </m:e>
                    </m:d>
                  </m:oMath>
                </a14:m>
                <a:endParaRPr lang="en-US" sz="2000" dirty="0"/>
              </a:p>
            </p:txBody>
          </p:sp>
        </mc:Choice>
        <mc:Fallback xmlns="">
          <p:sp>
            <p:nvSpPr>
              <p:cNvPr id="32" name="Rectangle 31"/>
              <p:cNvSpPr>
                <a:spLocks noRot="1" noChangeAspect="1" noMove="1" noResize="1" noEditPoints="1" noAdjustHandles="1" noChangeArrowheads="1" noChangeShapeType="1" noTextEdit="1"/>
              </p:cNvSpPr>
              <p:nvPr/>
            </p:nvSpPr>
            <p:spPr>
              <a:xfrm>
                <a:off x="2971800" y="1814974"/>
                <a:ext cx="3133358" cy="400110"/>
              </a:xfrm>
              <a:prstGeom prst="rect">
                <a:avLst/>
              </a:prstGeom>
              <a:blipFill>
                <a:blip r:embed="rId2"/>
                <a:stretch>
                  <a:fillRect b="-3077"/>
                </a:stretch>
              </a:blipFill>
            </p:spPr>
            <p:txBody>
              <a:bodyPr/>
              <a:lstStyle/>
              <a:p>
                <a:r>
                  <a:rPr lang="en-US">
                    <a:noFill/>
                  </a:rPr>
                  <a:t> </a:t>
                </a:r>
              </a:p>
            </p:txBody>
          </p:sp>
        </mc:Fallback>
      </mc:AlternateContent>
      <p:sp>
        <p:nvSpPr>
          <p:cNvPr id="33" name="TextBox 32"/>
          <p:cNvSpPr txBox="1"/>
          <p:nvPr/>
        </p:nvSpPr>
        <p:spPr>
          <a:xfrm>
            <a:off x="7635240" y="1792114"/>
            <a:ext cx="729815" cy="400110"/>
          </a:xfrm>
          <a:prstGeom prst="rect">
            <a:avLst/>
          </a:prstGeom>
          <a:noFill/>
        </p:spPr>
        <p:txBody>
          <a:bodyPr wrap="none" rtlCol="0">
            <a:spAutoFit/>
          </a:bodyPr>
          <a:lstStyle/>
          <a:p>
            <a:r>
              <a:rPr lang="en-US" sz="2000" dirty="0"/>
              <a:t>(115)</a:t>
            </a:r>
          </a:p>
        </p:txBody>
      </p:sp>
      <mc:AlternateContent xmlns:mc="http://schemas.openxmlformats.org/markup-compatibility/2006" xmlns:a14="http://schemas.microsoft.com/office/drawing/2010/main">
        <mc:Choice Requires="a14">
          <p:sp>
            <p:nvSpPr>
              <p:cNvPr id="34" name="Rectangle 33"/>
              <p:cNvSpPr/>
              <p:nvPr/>
            </p:nvSpPr>
            <p:spPr>
              <a:xfrm>
                <a:off x="3348954" y="2360477"/>
                <a:ext cx="2471639" cy="9062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2000" dirty="0" smtClean="0"/>
                        <m:t>[</m:t>
                      </m:r>
                      <m:r>
                        <a:rPr lang="en-US" sz="2000" i="1">
                          <a:latin typeface="Cambria Math" panose="02040503050406030204" pitchFamily="18" charset="0"/>
                        </a:rPr>
                        <m:t>𝑊</m:t>
                      </m:r>
                      <m:r>
                        <m:rPr>
                          <m:nor/>
                        </m:rPr>
                        <a:rPr lang="en-US" sz="2000" dirty="0"/>
                        <m:t>]</m:t>
                      </m:r>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3</m:t>
                          </m:r>
                        </m:den>
                      </m:f>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m>
                            <m:mPr>
                              <m:plcHide m:val="on"/>
                              <m:mcs>
                                <m:mc>
                                  <m:mcPr>
                                    <m:count m:val="3"/>
                                    <m:mcJc m:val="center"/>
                                  </m:mcPr>
                                </m:mc>
                              </m:mcs>
                              <m:ctrlPr>
                                <a:rPr lang="en-US" sz="2000" i="1">
                                  <a:latin typeface="Cambria Math" panose="02040503050406030204" pitchFamily="18" charset="0"/>
                                </a:rPr>
                              </m:ctrlPr>
                            </m:mPr>
                            <m:mr>
                              <m:e>
                                <m:r>
                                  <a:rPr lang="en-US" sz="2000" b="0" i="1" smtClean="0">
                                    <a:latin typeface="Cambria Math" panose="02040503050406030204" pitchFamily="18" charset="0"/>
                                  </a:rPr>
                                  <m:t>2</m:t>
                                </m:r>
                              </m:e>
                              <m:e>
                                <m:r>
                                  <a:rPr lang="en-US" sz="2000" b="0" i="1" smtClean="0">
                                    <a:latin typeface="Cambria Math" panose="02040503050406030204" pitchFamily="18" charset="0"/>
                                  </a:rPr>
                                  <m:t>1</m:t>
                                </m:r>
                              </m:e>
                              <m:e>
                                <m:r>
                                  <a:rPr lang="en-US" sz="2000" i="1">
                                    <a:latin typeface="Cambria Math" panose="02040503050406030204" pitchFamily="18" charset="0"/>
                                  </a:rPr>
                                  <m:t>0</m:t>
                                </m:r>
                              </m:e>
                            </m:mr>
                            <m:mr>
                              <m:e>
                                <m:r>
                                  <a:rPr lang="en-US" sz="2000" i="1">
                                    <a:latin typeface="Cambria Math" panose="02040503050406030204" pitchFamily="18" charset="0"/>
                                  </a:rPr>
                                  <m:t>0</m:t>
                                </m:r>
                              </m:e>
                              <m:e>
                                <m:r>
                                  <a:rPr lang="en-US" sz="2000" b="0" i="1" smtClean="0">
                                    <a:latin typeface="Cambria Math" panose="02040503050406030204" pitchFamily="18" charset="0"/>
                                  </a:rPr>
                                  <m:t>2</m:t>
                                </m:r>
                              </m:e>
                              <m:e>
                                <m:r>
                                  <a:rPr lang="en-US" sz="2000" b="0" i="1" smtClean="0">
                                    <a:latin typeface="Cambria Math" panose="02040503050406030204" pitchFamily="18" charset="0"/>
                                  </a:rPr>
                                  <m:t>1</m:t>
                                </m:r>
                              </m:e>
                            </m:mr>
                            <m:mr>
                              <m:e>
                                <m:r>
                                  <a:rPr lang="en-US" sz="2000" b="0" i="1" smtClean="0">
                                    <a:latin typeface="Cambria Math" panose="02040503050406030204" pitchFamily="18" charset="0"/>
                                  </a:rPr>
                                  <m:t>1</m:t>
                                </m:r>
                              </m:e>
                              <m:e>
                                <m:r>
                                  <a:rPr lang="en-US" sz="2000" b="0" i="1" smtClean="0">
                                    <a:latin typeface="Cambria Math" panose="02040503050406030204" pitchFamily="18" charset="0"/>
                                  </a:rPr>
                                  <m:t>0</m:t>
                                </m:r>
                              </m:e>
                              <m:e>
                                <m:r>
                                  <a:rPr lang="en-US" sz="2000" b="0" i="1" smtClean="0">
                                    <a:latin typeface="Cambria Math" panose="02040503050406030204" pitchFamily="18" charset="0"/>
                                  </a:rPr>
                                  <m:t>2</m:t>
                                </m:r>
                              </m:e>
                            </m:mr>
                          </m:m>
                        </m:e>
                      </m:d>
                    </m:oMath>
                  </m:oMathPara>
                </a14:m>
                <a:endParaRPr lang="en-US" sz="2000" dirty="0"/>
              </a:p>
            </p:txBody>
          </p:sp>
        </mc:Choice>
        <mc:Fallback xmlns="">
          <p:sp>
            <p:nvSpPr>
              <p:cNvPr id="34" name="Rectangle 33"/>
              <p:cNvSpPr>
                <a:spLocks noRot="1" noChangeAspect="1" noMove="1" noResize="1" noEditPoints="1" noAdjustHandles="1" noChangeArrowheads="1" noChangeShapeType="1" noTextEdit="1"/>
              </p:cNvSpPr>
              <p:nvPr/>
            </p:nvSpPr>
            <p:spPr>
              <a:xfrm>
                <a:off x="3348954" y="2360477"/>
                <a:ext cx="2471639" cy="906210"/>
              </a:xfrm>
              <a:prstGeom prst="rect">
                <a:avLst/>
              </a:prstGeom>
              <a:blipFill>
                <a:blip r:embed="rId3"/>
                <a:stretch>
                  <a:fillRect/>
                </a:stretch>
              </a:blipFill>
            </p:spPr>
            <p:txBody>
              <a:bodyPr/>
              <a:lstStyle/>
              <a:p>
                <a:r>
                  <a:rPr lang="en-US">
                    <a:noFill/>
                  </a:rPr>
                  <a:t> </a:t>
                </a:r>
              </a:p>
            </p:txBody>
          </p:sp>
        </mc:Fallback>
      </mc:AlternateContent>
      <p:sp>
        <p:nvSpPr>
          <p:cNvPr id="2" name="Rectangle 1"/>
          <p:cNvSpPr/>
          <p:nvPr/>
        </p:nvSpPr>
        <p:spPr>
          <a:xfrm>
            <a:off x="176048" y="3393086"/>
            <a:ext cx="8815552" cy="400110"/>
          </a:xfrm>
          <a:prstGeom prst="rect">
            <a:avLst/>
          </a:prstGeom>
        </p:spPr>
        <p:txBody>
          <a:bodyPr wrap="square">
            <a:spAutoFit/>
          </a:bodyPr>
          <a:lstStyle/>
          <a:p>
            <a:r>
              <a:rPr lang="en-US" sz="2000" dirty="0">
                <a:solidFill>
                  <a:srgbClr val="000000"/>
                </a:solidFill>
              </a:rPr>
              <a:t>The line-to-neutral voltages are converted to line-to-line voltages by</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6" name="Rectangle 15"/>
              <p:cNvSpPr/>
              <p:nvPr/>
            </p:nvSpPr>
            <p:spPr>
              <a:xfrm>
                <a:off x="3150086" y="3987013"/>
                <a:ext cx="3065134" cy="400110"/>
              </a:xfrm>
              <a:prstGeom prst="rect">
                <a:avLst/>
              </a:prstGeom>
            </p:spPr>
            <p:txBody>
              <a:bodyPr wrap="none">
                <a:spAutoFit/>
              </a:bodyPr>
              <a:lstStyle/>
              <a:p>
                <a14:m>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m:t>
                            </m:r>
                            <m:r>
                              <a:rPr lang="en-US" sz="2000" b="0" i="1" smtClean="0">
                                <a:latin typeface="Cambria Math" panose="02040503050406030204" pitchFamily="18" charset="0"/>
                              </a:rPr>
                              <m:t>𝐿𝐿</m:t>
                            </m:r>
                          </m:e>
                          <m:sub>
                            <m:r>
                              <a:rPr lang="en-US" sz="2000" i="1">
                                <a:latin typeface="Cambria Math" panose="02040503050406030204" pitchFamily="18" charset="0"/>
                              </a:rPr>
                              <m:t>𝐴𝐵</m:t>
                            </m:r>
                            <m:r>
                              <a:rPr lang="en-US" sz="2000" b="0" i="1" smtClean="0">
                                <a:latin typeface="Cambria Math" panose="02040503050406030204" pitchFamily="18" charset="0"/>
                              </a:rPr>
                              <m:t>𝐶</m:t>
                            </m:r>
                          </m:sub>
                        </m:sSub>
                      </m:e>
                    </m:d>
                  </m:oMath>
                </a14:m>
                <a:r>
                  <a:rPr lang="en-US" sz="2000" dirty="0"/>
                  <a:t> </a:t>
                </a:r>
                <a14:m>
                  <m:oMath xmlns:m="http://schemas.openxmlformats.org/officeDocument/2006/math">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b="0" i="1" smtClean="0">
                            <a:latin typeface="Cambria Math" panose="02040503050406030204" pitchFamily="18" charset="0"/>
                          </a:rPr>
                          <m:t>𝐷</m:t>
                        </m:r>
                      </m:e>
                    </m:d>
                  </m:oMath>
                </a14:m>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m:t>
                            </m:r>
                            <m:r>
                              <a:rPr lang="en-US" sz="2000" b="0" i="1" smtClean="0">
                                <a:latin typeface="Cambria Math" panose="02040503050406030204" pitchFamily="18" charset="0"/>
                              </a:rPr>
                              <m:t>𝐿𝑁</m:t>
                            </m:r>
                          </m:e>
                          <m:sub>
                            <m:r>
                              <a:rPr lang="en-US" sz="2000" b="0" i="1" smtClean="0">
                                <a:latin typeface="Cambria Math" panose="02040503050406030204" pitchFamily="18" charset="0"/>
                              </a:rPr>
                              <m:t>𝐴𝐵𝐶</m:t>
                            </m:r>
                          </m:sub>
                        </m:sSub>
                      </m:e>
                    </m:d>
                  </m:oMath>
                </a14:m>
                <a:endParaRPr lang="en-US" sz="2000" dirty="0"/>
              </a:p>
            </p:txBody>
          </p:sp>
        </mc:Choice>
        <mc:Fallback xmlns="">
          <p:sp>
            <p:nvSpPr>
              <p:cNvPr id="16" name="Rectangle 15"/>
              <p:cNvSpPr>
                <a:spLocks noRot="1" noChangeAspect="1" noMove="1" noResize="1" noEditPoints="1" noAdjustHandles="1" noChangeArrowheads="1" noChangeShapeType="1" noTextEdit="1"/>
              </p:cNvSpPr>
              <p:nvPr/>
            </p:nvSpPr>
            <p:spPr>
              <a:xfrm>
                <a:off x="3150086" y="3987013"/>
                <a:ext cx="3065134" cy="400110"/>
              </a:xfrm>
              <a:prstGeom prst="rect">
                <a:avLst/>
              </a:prstGeom>
              <a:blipFill>
                <a:blip r:embed="rId4"/>
                <a:stretch>
                  <a:fillRect b="-1515"/>
                </a:stretch>
              </a:blipFill>
            </p:spPr>
            <p:txBody>
              <a:bodyPr/>
              <a:lstStyle/>
              <a:p>
                <a:r>
                  <a:rPr lang="en-US">
                    <a:noFill/>
                  </a:rPr>
                  <a:t> </a:t>
                </a:r>
              </a:p>
            </p:txBody>
          </p:sp>
        </mc:Fallback>
      </mc:AlternateContent>
      <p:sp>
        <p:nvSpPr>
          <p:cNvPr id="17" name="TextBox 16"/>
          <p:cNvSpPr txBox="1"/>
          <p:nvPr/>
        </p:nvSpPr>
        <p:spPr>
          <a:xfrm>
            <a:off x="7748362" y="4686639"/>
            <a:ext cx="729815" cy="400110"/>
          </a:xfrm>
          <a:prstGeom prst="rect">
            <a:avLst/>
          </a:prstGeom>
          <a:noFill/>
        </p:spPr>
        <p:txBody>
          <a:bodyPr wrap="none" rtlCol="0">
            <a:spAutoFit/>
          </a:bodyPr>
          <a:lstStyle/>
          <a:p>
            <a:r>
              <a:rPr lang="en-US" sz="2000" dirty="0"/>
              <a:t>(116)</a:t>
            </a:r>
          </a:p>
        </p:txBody>
      </p:sp>
      <mc:AlternateContent xmlns:mc="http://schemas.openxmlformats.org/markup-compatibility/2006" xmlns:a14="http://schemas.microsoft.com/office/drawing/2010/main">
        <mc:Choice Requires="a14">
          <p:sp>
            <p:nvSpPr>
              <p:cNvPr id="18" name="Rectangle 17"/>
              <p:cNvSpPr/>
              <p:nvPr/>
            </p:nvSpPr>
            <p:spPr>
              <a:xfrm>
                <a:off x="3197272" y="4458852"/>
                <a:ext cx="2654188" cy="9062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2000" dirty="0" smtClean="0"/>
                        <m:t>[</m:t>
                      </m:r>
                      <m:r>
                        <a:rPr lang="en-US" sz="2000" i="1">
                          <a:latin typeface="Cambria Math" panose="02040503050406030204" pitchFamily="18" charset="0"/>
                        </a:rPr>
                        <m:t>𝐷</m:t>
                      </m:r>
                      <m:r>
                        <m:rPr>
                          <m:nor/>
                        </m:rPr>
                        <a:rPr lang="en-US" sz="2000" dirty="0"/>
                        <m:t>]</m:t>
                      </m:r>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m>
                            <m:mPr>
                              <m:plcHide m:val="on"/>
                              <m:mcs>
                                <m:mc>
                                  <m:mcPr>
                                    <m:count m:val="3"/>
                                    <m:mcJc m:val="center"/>
                                  </m:mcPr>
                                </m:mc>
                              </m:mcs>
                              <m:ctrlPr>
                                <a:rPr lang="en-US" sz="2000" i="1">
                                  <a:latin typeface="Cambria Math" panose="02040503050406030204" pitchFamily="18" charset="0"/>
                                </a:rPr>
                              </m:ctrlPr>
                            </m:mPr>
                            <m:mr>
                              <m:e>
                                <m:r>
                                  <a:rPr lang="en-US" sz="2000" b="0" i="1" smtClean="0">
                                    <a:latin typeface="Cambria Math" panose="02040503050406030204" pitchFamily="18" charset="0"/>
                                  </a:rPr>
                                  <m:t>1</m:t>
                                </m:r>
                              </m:e>
                              <m:e>
                                <m:r>
                                  <a:rPr lang="en-US" sz="2000" b="0" i="1" smtClean="0">
                                    <a:latin typeface="Cambria Math" panose="02040503050406030204" pitchFamily="18" charset="0"/>
                                  </a:rPr>
                                  <m:t>−1</m:t>
                                </m:r>
                              </m:e>
                              <m:e>
                                <m:r>
                                  <a:rPr lang="en-US" sz="2000" i="1">
                                    <a:latin typeface="Cambria Math" panose="02040503050406030204" pitchFamily="18" charset="0"/>
                                  </a:rPr>
                                  <m:t>0</m:t>
                                </m:r>
                              </m:e>
                            </m:mr>
                            <m:mr>
                              <m:e>
                                <m:r>
                                  <a:rPr lang="en-US" sz="2000" i="1">
                                    <a:latin typeface="Cambria Math" panose="02040503050406030204" pitchFamily="18" charset="0"/>
                                  </a:rPr>
                                  <m:t>0</m:t>
                                </m:r>
                              </m:e>
                              <m:e>
                                <m:r>
                                  <a:rPr lang="en-US" sz="2000" b="0" i="1" smtClean="0">
                                    <a:latin typeface="Cambria Math" panose="02040503050406030204" pitchFamily="18" charset="0"/>
                                  </a:rPr>
                                  <m:t>1</m:t>
                                </m:r>
                              </m:e>
                              <m:e>
                                <m:r>
                                  <a:rPr lang="en-US" sz="2000" b="0" i="1" smtClean="0">
                                    <a:latin typeface="Cambria Math" panose="02040503050406030204" pitchFamily="18" charset="0"/>
                                  </a:rPr>
                                  <m:t>−1</m:t>
                                </m:r>
                              </m:e>
                            </m:mr>
                            <m:mr>
                              <m:e>
                                <m:r>
                                  <a:rPr lang="en-US" sz="2000" b="0" i="1" smtClean="0">
                                    <a:latin typeface="Cambria Math" panose="02040503050406030204" pitchFamily="18" charset="0"/>
                                  </a:rPr>
                                  <m:t>−1</m:t>
                                </m:r>
                              </m:e>
                              <m:e>
                                <m:r>
                                  <a:rPr lang="en-US" sz="2000" b="0" i="1" smtClean="0">
                                    <a:latin typeface="Cambria Math" panose="02040503050406030204" pitchFamily="18" charset="0"/>
                                  </a:rPr>
                                  <m:t>0</m:t>
                                </m:r>
                              </m:e>
                              <m:e>
                                <m:r>
                                  <a:rPr lang="en-US" sz="2000" b="0" i="1" smtClean="0">
                                    <a:latin typeface="Cambria Math" panose="02040503050406030204" pitchFamily="18" charset="0"/>
                                  </a:rPr>
                                  <m:t>1</m:t>
                                </m:r>
                              </m:e>
                            </m:mr>
                          </m:m>
                        </m:e>
                      </m:d>
                    </m:oMath>
                  </m:oMathPara>
                </a14:m>
                <a:endParaRPr lang="en-US" sz="2000" dirty="0"/>
              </a:p>
            </p:txBody>
          </p:sp>
        </mc:Choice>
        <mc:Fallback xmlns="">
          <p:sp>
            <p:nvSpPr>
              <p:cNvPr id="18" name="Rectangle 17"/>
              <p:cNvSpPr>
                <a:spLocks noRot="1" noChangeAspect="1" noMove="1" noResize="1" noEditPoints="1" noAdjustHandles="1" noChangeArrowheads="1" noChangeShapeType="1" noTextEdit="1"/>
              </p:cNvSpPr>
              <p:nvPr/>
            </p:nvSpPr>
            <p:spPr>
              <a:xfrm>
                <a:off x="3197272" y="4458852"/>
                <a:ext cx="2654188" cy="906210"/>
              </a:xfrm>
              <a:prstGeom prst="rect">
                <a:avLst/>
              </a:prstGeom>
              <a:blipFill>
                <a:blip r:embed="rId5"/>
                <a:stretch>
                  <a:fillRect/>
                </a:stretch>
              </a:blipFill>
            </p:spPr>
            <p:txBody>
              <a:bodyPr/>
              <a:lstStyle/>
              <a:p>
                <a:r>
                  <a:rPr lang="en-US">
                    <a:noFill/>
                  </a:rPr>
                  <a:t> </a:t>
                </a:r>
              </a:p>
            </p:txBody>
          </p:sp>
        </mc:Fallback>
      </mc:AlternateContent>
      <p:sp>
        <p:nvSpPr>
          <p:cNvPr id="12"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177717734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6470041" cy="584775"/>
          </a:xfrm>
          <a:prstGeom prst="rect">
            <a:avLst/>
          </a:prstGeom>
        </p:spPr>
        <p:txBody>
          <a:bodyPr wrap="none">
            <a:spAutoFit/>
          </a:bodyPr>
          <a:lstStyle/>
          <a:p>
            <a:r>
              <a:rPr lang="en-US" sz="3200" dirty="0">
                <a:solidFill>
                  <a:srgbClr val="C8102E"/>
                </a:solidFill>
                <a:latin typeface="+mj-lt"/>
                <a:ea typeface="+mj-ea"/>
                <a:cs typeface="+mj-cs"/>
              </a:rPr>
              <a:t>Open Delta-Connected Regulators</a:t>
            </a:r>
          </a:p>
        </p:txBody>
      </p:sp>
      <p:sp>
        <p:nvSpPr>
          <p:cNvPr id="4" name="Slide Number Placeholder 3"/>
          <p:cNvSpPr>
            <a:spLocks noGrp="1"/>
          </p:cNvSpPr>
          <p:nvPr>
            <p:ph type="sldNum" sz="quarter" idx="12"/>
          </p:nvPr>
        </p:nvSpPr>
        <p:spPr/>
        <p:txBody>
          <a:bodyPr/>
          <a:lstStyle/>
          <a:p>
            <a:fld id="{5B7A2384-8C5D-49F6-8259-B9A64ECD4852}" type="slidenum">
              <a:rPr lang="en-US" smtClean="0"/>
              <a:t>89</a:t>
            </a:fld>
            <a:endParaRPr lang="en-US" dirty="0"/>
          </a:p>
        </p:txBody>
      </p:sp>
      <mc:AlternateContent xmlns:mc="http://schemas.openxmlformats.org/markup-compatibility/2006" xmlns:a14="http://schemas.microsoft.com/office/drawing/2010/main">
        <mc:Choice Requires="a14">
          <p:sp>
            <p:nvSpPr>
              <p:cNvPr id="12" name="Rectangle 11"/>
              <p:cNvSpPr/>
              <p:nvPr/>
            </p:nvSpPr>
            <p:spPr>
              <a:xfrm>
                <a:off x="2743200" y="838200"/>
                <a:ext cx="4675767" cy="400110"/>
              </a:xfrm>
              <a:prstGeom prst="rect">
                <a:avLst/>
              </a:prstGeom>
            </p:spPr>
            <p:txBody>
              <a:bodyPr wrap="none">
                <a:spAutoFit/>
              </a:bodyPr>
              <a:lstStyle/>
              <a:p>
                <a14:m>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m:t>
                            </m:r>
                            <m:r>
                              <a:rPr lang="en-US" sz="2000" b="0" i="1" smtClean="0">
                                <a:latin typeface="Cambria Math" panose="02040503050406030204" pitchFamily="18" charset="0"/>
                              </a:rPr>
                              <m:t>𝐿</m:t>
                            </m:r>
                          </m:e>
                          <m:sub>
                            <m:r>
                              <a:rPr lang="en-US" sz="2000" b="0" i="1" smtClean="0">
                                <a:latin typeface="Cambria Math" panose="02040503050406030204" pitchFamily="18" charset="0"/>
                              </a:rPr>
                              <m:t>𝐴𝐵𝐶</m:t>
                            </m:r>
                          </m:sub>
                        </m:sSub>
                      </m:e>
                    </m:d>
                    <m:r>
                      <a:rPr lang="en-US" sz="2000" b="0" i="0" smtClean="0">
                        <a:latin typeface="Cambria Math" panose="02040503050406030204" pitchFamily="18" charset="0"/>
                      </a:rPr>
                      <m:t>=</m:t>
                    </m:r>
                  </m:oMath>
                </a14:m>
                <a:r>
                  <a:rPr lang="en-US" sz="2000" dirty="0"/>
                  <a:t>[</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𝐿𝐿</m:t>
                        </m:r>
                      </m:sub>
                    </m:sSub>
                  </m:oMath>
                </a14:m>
                <a:r>
                  <a:rPr lang="en-US" sz="2000" dirty="0"/>
                  <a:t>]</a:t>
                </a:r>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m:t>
                            </m:r>
                            <m:r>
                              <a:rPr lang="en-US" sz="2000" b="0" i="1" smtClean="0">
                                <a:latin typeface="Cambria Math" panose="02040503050406030204" pitchFamily="18" charset="0"/>
                              </a:rPr>
                              <m:t>𝐿</m:t>
                            </m:r>
                          </m:e>
                          <m:sub>
                            <m:r>
                              <a:rPr lang="en-US" sz="2000" i="1">
                                <a:latin typeface="Cambria Math" panose="02040503050406030204" pitchFamily="18" charset="0"/>
                              </a:rPr>
                              <m:t>𝑎𝑏𝑐</m:t>
                            </m:r>
                          </m:sub>
                        </m:sSub>
                      </m:e>
                    </m:d>
                    <m:r>
                      <a:rPr lang="en-US" sz="2000" b="0" i="0" smtClean="0">
                        <a:latin typeface="Cambria Math" panose="02040503050406030204" pitchFamily="18" charset="0"/>
                      </a:rPr>
                      <m:t>+</m:t>
                    </m:r>
                  </m:oMath>
                </a14:m>
                <a:r>
                  <a:rPr lang="en-US" sz="2000" dirty="0"/>
                  <a:t>[</a:t>
                </a:r>
                <a14:m>
                  <m:oMath xmlns:m="http://schemas.openxmlformats.org/officeDocument/2006/math">
                    <m:sSub>
                      <m:sSubPr>
                        <m:ctrlPr>
                          <a:rPr lang="en-US" sz="2000" i="1">
                            <a:latin typeface="Cambria Math" panose="02040503050406030204" pitchFamily="18" charset="0"/>
                          </a:rPr>
                        </m:ctrlPr>
                      </m:sSubPr>
                      <m:e>
                        <m:r>
                          <a:rPr lang="en-US" sz="2000" b="0" i="1" smtClean="0">
                            <a:latin typeface="Cambria Math" panose="02040503050406030204" pitchFamily="18" charset="0"/>
                          </a:rPr>
                          <m:t>𝑏</m:t>
                        </m:r>
                      </m:e>
                      <m:sub>
                        <m:r>
                          <a:rPr lang="en-US" sz="2000" i="1">
                            <a:latin typeface="Cambria Math" panose="02040503050406030204" pitchFamily="18" charset="0"/>
                          </a:rPr>
                          <m:t>𝐿𝐿</m:t>
                        </m:r>
                      </m:sub>
                    </m:sSub>
                  </m:oMath>
                </a14:m>
                <a:r>
                  <a:rPr lang="en-US" sz="2000" dirty="0"/>
                  <a:t>]</a:t>
                </a:r>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i="1">
                                <a:latin typeface="Cambria Math" panose="02040503050406030204" pitchFamily="18" charset="0"/>
                              </a:rPr>
                              <m:t>𝑎𝑏𝑐</m:t>
                            </m:r>
                          </m:sub>
                        </m:sSub>
                      </m:e>
                    </m:d>
                  </m:oMath>
                </a14:m>
                <a:endParaRPr lang="en-US" sz="2000" dirty="0"/>
              </a:p>
            </p:txBody>
          </p:sp>
        </mc:Choice>
        <mc:Fallback xmlns="">
          <p:sp>
            <p:nvSpPr>
              <p:cNvPr id="12" name="Rectangle 11"/>
              <p:cNvSpPr>
                <a:spLocks noRot="1" noChangeAspect="1" noMove="1" noResize="1" noEditPoints="1" noAdjustHandles="1" noChangeArrowheads="1" noChangeShapeType="1" noTextEdit="1"/>
              </p:cNvSpPr>
              <p:nvPr/>
            </p:nvSpPr>
            <p:spPr>
              <a:xfrm>
                <a:off x="2743200" y="838200"/>
                <a:ext cx="4675767" cy="400110"/>
              </a:xfrm>
              <a:prstGeom prst="rect">
                <a:avLst/>
              </a:prstGeom>
              <a:blipFill>
                <a:blip r:embed="rId2"/>
                <a:stretch>
                  <a:fillRect t="-9231" b="-26154"/>
                </a:stretch>
              </a:blipFill>
            </p:spPr>
            <p:txBody>
              <a:bodyPr/>
              <a:lstStyle/>
              <a:p>
                <a:r>
                  <a:rPr lang="en-US">
                    <a:noFill/>
                  </a:rPr>
                  <a:t> </a:t>
                </a:r>
              </a:p>
            </p:txBody>
          </p:sp>
        </mc:Fallback>
      </mc:AlternateContent>
      <p:sp>
        <p:nvSpPr>
          <p:cNvPr id="13" name="TextBox 12"/>
          <p:cNvSpPr txBox="1"/>
          <p:nvPr/>
        </p:nvSpPr>
        <p:spPr>
          <a:xfrm>
            <a:off x="7785037" y="790912"/>
            <a:ext cx="729815" cy="400110"/>
          </a:xfrm>
          <a:prstGeom prst="rect">
            <a:avLst/>
          </a:prstGeom>
          <a:noFill/>
        </p:spPr>
        <p:txBody>
          <a:bodyPr wrap="none" rtlCol="0">
            <a:spAutoFit/>
          </a:bodyPr>
          <a:lstStyle/>
          <a:p>
            <a:r>
              <a:rPr lang="en-US" sz="2000" dirty="0"/>
              <a:t>(113)</a:t>
            </a:r>
          </a:p>
        </p:txBody>
      </p:sp>
      <p:sp>
        <p:nvSpPr>
          <p:cNvPr id="5" name="Rectangle 4"/>
          <p:cNvSpPr/>
          <p:nvPr/>
        </p:nvSpPr>
        <p:spPr>
          <a:xfrm>
            <a:off x="152400" y="1369129"/>
            <a:ext cx="8991600" cy="400110"/>
          </a:xfrm>
          <a:prstGeom prst="rect">
            <a:avLst/>
          </a:prstGeom>
        </p:spPr>
        <p:txBody>
          <a:bodyPr wrap="square">
            <a:spAutoFit/>
          </a:bodyPr>
          <a:lstStyle/>
          <a:p>
            <a:r>
              <a:rPr lang="en-US" sz="2000" dirty="0">
                <a:solidFill>
                  <a:srgbClr val="000000"/>
                </a:solidFill>
              </a:rPr>
              <a:t>Convert Equation (113) to line-to-neutral form:</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9" name="Rectangle 18"/>
              <p:cNvSpPr/>
              <p:nvPr/>
            </p:nvSpPr>
            <p:spPr>
              <a:xfrm>
                <a:off x="2155611" y="1778415"/>
                <a:ext cx="6275757" cy="400110"/>
              </a:xfrm>
              <a:prstGeom prst="rect">
                <a:avLst/>
              </a:prstGeom>
            </p:spPr>
            <p:txBody>
              <a:bodyPr wrap="none">
                <a:spAutoFit/>
              </a:bodyPr>
              <a:lstStyle/>
              <a:p>
                <a14:m>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m:t>
                            </m:r>
                            <m:r>
                              <a:rPr lang="en-US" sz="2000" b="0" i="1" smtClean="0">
                                <a:latin typeface="Cambria Math" panose="02040503050406030204" pitchFamily="18" charset="0"/>
                              </a:rPr>
                              <m:t>𝑁</m:t>
                            </m:r>
                          </m:e>
                          <m:sub>
                            <m:r>
                              <a:rPr lang="en-US" sz="2000" b="0" i="1" smtClean="0">
                                <a:latin typeface="Cambria Math" panose="02040503050406030204" pitchFamily="18" charset="0"/>
                              </a:rPr>
                              <m:t>𝐴𝐵𝐶</m:t>
                            </m:r>
                          </m:sub>
                        </m:sSub>
                      </m:e>
                    </m:d>
                    <m:r>
                      <a:rPr lang="en-US" sz="2000" b="0" i="0" smtClean="0">
                        <a:latin typeface="Cambria Math" panose="02040503050406030204" pitchFamily="18" charset="0"/>
                      </a:rPr>
                      <m:t>=</m:t>
                    </m:r>
                  </m:oMath>
                </a14:m>
                <a:r>
                  <a:rPr lang="en-US" sz="2000" dirty="0"/>
                  <a:t>[</a:t>
                </a:r>
                <a14:m>
                  <m:oMath xmlns:m="http://schemas.openxmlformats.org/officeDocument/2006/math">
                    <m:r>
                      <a:rPr lang="en-US" sz="2000" i="1" smtClean="0">
                        <a:latin typeface="Cambria Math" panose="02040503050406030204" pitchFamily="18" charset="0"/>
                      </a:rPr>
                      <m:t>𝑊</m:t>
                    </m:r>
                  </m:oMath>
                </a14:m>
                <a:r>
                  <a:rPr lang="en-US" sz="2000" dirty="0"/>
                  <a:t>]</a:t>
                </a:r>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m:t>
                            </m:r>
                            <m:r>
                              <a:rPr lang="en-US" sz="2000" b="0" i="1" smtClean="0">
                                <a:latin typeface="Cambria Math" panose="02040503050406030204" pitchFamily="18" charset="0"/>
                              </a:rPr>
                              <m:t>𝐿</m:t>
                            </m:r>
                          </m:e>
                          <m:sub>
                            <m:r>
                              <a:rPr lang="en-US" sz="2000" b="0" i="1" smtClean="0">
                                <a:latin typeface="Cambria Math" panose="02040503050406030204" pitchFamily="18" charset="0"/>
                              </a:rPr>
                              <m:t>𝐴𝐵𝐶</m:t>
                            </m:r>
                          </m:sub>
                        </m:sSub>
                      </m:e>
                    </m:d>
                    <m:r>
                      <a:rPr lang="en-US" sz="2000" b="0" i="0" smtClean="0">
                        <a:latin typeface="Cambria Math" panose="02040503050406030204" pitchFamily="18" charset="0"/>
                      </a:rPr>
                      <m:t>=</m:t>
                    </m:r>
                    <m:r>
                      <a:rPr lang="en-US" sz="2000" b="0" i="1" smtClean="0">
                        <a:latin typeface="Cambria Math" panose="02040503050406030204" pitchFamily="18" charset="0"/>
                      </a:rPr>
                      <m:t>[</m:t>
                    </m:r>
                    <m:r>
                      <a:rPr lang="en-US" sz="2000" i="1">
                        <a:latin typeface="Cambria Math" panose="02040503050406030204" pitchFamily="18" charset="0"/>
                      </a:rPr>
                      <m:t>𝑊</m:t>
                    </m:r>
                  </m:oMath>
                </a14:m>
                <a:r>
                  <a:rPr lang="en-US" sz="2000" dirty="0"/>
                  <a:t>]</a:t>
                </a:r>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𝐿𝐿</m:t>
                            </m:r>
                          </m:sub>
                        </m:sSub>
                      </m:e>
                    </m:d>
                    <m:r>
                      <a:rPr lang="en-US" sz="2000" i="1">
                        <a:latin typeface="Cambria Math" panose="02040503050406030204" pitchFamily="18" charset="0"/>
                      </a:rPr>
                      <m:t> </m:t>
                    </m:r>
                    <m:r>
                      <a:rPr lang="en-US" sz="2000" i="1">
                        <a:latin typeface="Cambria Math" panose="02040503050406030204" pitchFamily="18" charset="0"/>
                        <a:ea typeface="Cambria Math" panose="02040503050406030204" pitchFamily="18" charset="0"/>
                      </a:rPr>
                      <m:t>∙</m:t>
                    </m:r>
                  </m:oMath>
                </a14:m>
                <a:r>
                  <a:rPr lang="en-US" sz="2000" dirty="0"/>
                  <a:t>[</a:t>
                </a:r>
                <a14:m>
                  <m:oMath xmlns:m="http://schemas.openxmlformats.org/officeDocument/2006/math">
                    <m:r>
                      <a:rPr lang="en-US" sz="2000" i="1" smtClean="0">
                        <a:latin typeface="Cambria Math" panose="02040503050406030204" pitchFamily="18" charset="0"/>
                      </a:rPr>
                      <m:t>𝐷</m:t>
                    </m:r>
                  </m:oMath>
                </a14:m>
                <a:r>
                  <a:rPr lang="en-US" sz="2000" dirty="0"/>
                  <a:t>]</a:t>
                </a:r>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𝑉𝐿𝑁</m:t>
                            </m:r>
                          </m:e>
                          <m:sub>
                            <m:r>
                              <a:rPr lang="en-US" sz="2000" i="1">
                                <a:latin typeface="Cambria Math" panose="02040503050406030204" pitchFamily="18" charset="0"/>
                              </a:rPr>
                              <m:t>𝑎𝑏𝑐</m:t>
                            </m:r>
                          </m:sub>
                        </m:sSub>
                      </m:e>
                    </m:d>
                  </m:oMath>
                </a14:m>
                <a:endParaRPr lang="en-US" sz="2000" dirty="0"/>
              </a:p>
            </p:txBody>
          </p:sp>
        </mc:Choice>
        <mc:Fallback xmlns="">
          <p:sp>
            <p:nvSpPr>
              <p:cNvPr id="19" name="Rectangle 18"/>
              <p:cNvSpPr>
                <a:spLocks noRot="1" noChangeAspect="1" noMove="1" noResize="1" noEditPoints="1" noAdjustHandles="1" noChangeArrowheads="1" noChangeShapeType="1" noTextEdit="1"/>
              </p:cNvSpPr>
              <p:nvPr/>
            </p:nvSpPr>
            <p:spPr>
              <a:xfrm>
                <a:off x="2155611" y="1778415"/>
                <a:ext cx="6275757" cy="400110"/>
              </a:xfrm>
              <a:prstGeom prst="rect">
                <a:avLst/>
              </a:prstGeom>
              <a:blipFill>
                <a:blip r:embed="rId3"/>
                <a:stretch>
                  <a:fillRect t="-9231" b="-2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3373020" y="2250436"/>
                <a:ext cx="3286797" cy="425053"/>
              </a:xfrm>
              <a:prstGeom prst="rect">
                <a:avLst/>
              </a:prstGeom>
            </p:spPr>
            <p:txBody>
              <a:bodyPr wrap="none">
                <a:spAutoFit/>
              </a:bodyPr>
              <a:lstStyle/>
              <a:p>
                <a14:m>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𝑉𝐿𝑁</m:t>
                            </m:r>
                          </m:e>
                          <m:sub>
                            <m:r>
                              <a:rPr lang="en-US" sz="2000" i="1">
                                <a:latin typeface="Cambria Math" panose="02040503050406030204" pitchFamily="18" charset="0"/>
                              </a:rPr>
                              <m:t>𝐴𝐵𝐶</m:t>
                            </m:r>
                          </m:sub>
                        </m:sSub>
                      </m:e>
                    </m:d>
                    <m:r>
                      <a:rPr lang="en-US" sz="2000">
                        <a:latin typeface="Cambria Math" panose="02040503050406030204" pitchFamily="18" charset="0"/>
                      </a:rPr>
                      <m:t>=</m:t>
                    </m:r>
                  </m:oMath>
                </a14:m>
                <a:r>
                  <a:rPr lang="en-US" sz="2000" dirty="0"/>
                  <a:t>[</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b="0" i="1" smtClean="0">
                            <a:latin typeface="Cambria Math" panose="02040503050406030204" pitchFamily="18" charset="0"/>
                          </a:rPr>
                          <m:t>𝑟𝑒𝑔</m:t>
                        </m:r>
                      </m:sub>
                    </m:sSub>
                  </m:oMath>
                </a14:m>
                <a:r>
                  <a:rPr lang="en-US" sz="2000" dirty="0"/>
                  <a:t>]</a:t>
                </a:r>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m:t>
                            </m:r>
                            <m:r>
                              <a:rPr lang="en-US" sz="2000" b="0" i="1" smtClean="0">
                                <a:latin typeface="Cambria Math" panose="02040503050406030204" pitchFamily="18" charset="0"/>
                              </a:rPr>
                              <m:t>𝑁</m:t>
                            </m:r>
                          </m:e>
                          <m:sub>
                            <m:r>
                              <a:rPr lang="en-US" sz="2000" b="0" i="1" smtClean="0">
                                <a:latin typeface="Cambria Math" panose="02040503050406030204" pitchFamily="18" charset="0"/>
                              </a:rPr>
                              <m:t>𝑎𝑏𝑐</m:t>
                            </m:r>
                          </m:sub>
                        </m:sSub>
                      </m:e>
                    </m:d>
                  </m:oMath>
                </a14:m>
                <a:endParaRPr lang="en-US" sz="2000" dirty="0"/>
              </a:p>
            </p:txBody>
          </p:sp>
        </mc:Choice>
        <mc:Fallback xmlns="">
          <p:sp>
            <p:nvSpPr>
              <p:cNvPr id="7" name="Rectangle 6"/>
              <p:cNvSpPr>
                <a:spLocks noRot="1" noChangeAspect="1" noMove="1" noResize="1" noEditPoints="1" noAdjustHandles="1" noChangeArrowheads="1" noChangeShapeType="1" noTextEdit="1"/>
              </p:cNvSpPr>
              <p:nvPr/>
            </p:nvSpPr>
            <p:spPr>
              <a:xfrm>
                <a:off x="3373020" y="2250436"/>
                <a:ext cx="3286797" cy="425053"/>
              </a:xfrm>
              <a:prstGeom prst="rect">
                <a:avLst/>
              </a:prstGeom>
              <a:blipFill>
                <a:blip r:embed="rId4"/>
                <a:stretch>
                  <a:fillRect t="-7143" b="-1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547715" y="2745027"/>
                <a:ext cx="2932021" cy="425053"/>
              </a:xfrm>
              <a:prstGeom prst="rect">
                <a:avLst/>
              </a:prstGeom>
            </p:spPr>
            <p:txBody>
              <a:bodyPr wrap="none">
                <a:spAutoFit/>
              </a:bodyPr>
              <a:lstStyle/>
              <a:p>
                <a:r>
                  <a:rPr lang="en-US" sz="2000" dirty="0"/>
                  <a:t>[</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𝑟𝑒𝑔</m:t>
                        </m:r>
                      </m:sub>
                    </m:sSub>
                  </m:oMath>
                </a14:m>
                <a:r>
                  <a:rPr lang="en-US" sz="2000" dirty="0"/>
                  <a:t>] </a:t>
                </a:r>
                <a14:m>
                  <m:oMath xmlns:m="http://schemas.openxmlformats.org/officeDocument/2006/math">
                    <m:r>
                      <a:rPr lang="en-US" sz="2000">
                        <a:latin typeface="Cambria Math" panose="02040503050406030204" pitchFamily="18" charset="0"/>
                      </a:rPr>
                      <m:t>=</m:t>
                    </m:r>
                    <m:r>
                      <a:rPr lang="en-US" sz="2000" i="1">
                        <a:latin typeface="Cambria Math" panose="02040503050406030204" pitchFamily="18" charset="0"/>
                      </a:rPr>
                      <m:t>[</m:t>
                    </m:r>
                    <m:r>
                      <a:rPr lang="en-US" sz="2000" i="1">
                        <a:latin typeface="Cambria Math" panose="02040503050406030204" pitchFamily="18" charset="0"/>
                      </a:rPr>
                      <m:t>𝑊</m:t>
                    </m:r>
                  </m:oMath>
                </a14:m>
                <a:r>
                  <a:rPr lang="en-US" sz="2000" dirty="0"/>
                  <a:t>]</a:t>
                </a:r>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𝐿𝐿</m:t>
                            </m:r>
                          </m:sub>
                        </m:sSub>
                      </m:e>
                    </m:d>
                    <m:r>
                      <a:rPr lang="en-US" sz="2000" i="1">
                        <a:latin typeface="Cambria Math" panose="02040503050406030204" pitchFamily="18" charset="0"/>
                      </a:rPr>
                      <m:t> </m:t>
                    </m:r>
                    <m:r>
                      <a:rPr lang="en-US" sz="2000" i="1">
                        <a:latin typeface="Cambria Math" panose="02040503050406030204" pitchFamily="18" charset="0"/>
                        <a:ea typeface="Cambria Math" panose="02040503050406030204" pitchFamily="18" charset="0"/>
                      </a:rPr>
                      <m:t>∙</m:t>
                    </m:r>
                  </m:oMath>
                </a14:m>
                <a:r>
                  <a:rPr lang="en-US" sz="2000" dirty="0"/>
                  <a:t>[</a:t>
                </a:r>
                <a14:m>
                  <m:oMath xmlns:m="http://schemas.openxmlformats.org/officeDocument/2006/math">
                    <m:r>
                      <a:rPr lang="en-US" sz="2000" i="1">
                        <a:latin typeface="Cambria Math" panose="02040503050406030204" pitchFamily="18" charset="0"/>
                      </a:rPr>
                      <m:t>𝐷</m:t>
                    </m:r>
                  </m:oMath>
                </a14:m>
                <a:r>
                  <a:rPr lang="en-US" sz="2000" dirty="0"/>
                  <a:t>]</a:t>
                </a:r>
                <a:r>
                  <a:rPr lang="en-US" sz="2000" dirty="0">
                    <a:ea typeface="Cambria Math" panose="02040503050406030204" pitchFamily="18" charset="0"/>
                  </a:rPr>
                  <a:t> </a:t>
                </a:r>
                <a:endParaRPr lang="en-US" sz="2000" dirty="0"/>
              </a:p>
            </p:txBody>
          </p:sp>
        </mc:Choice>
        <mc:Fallback xmlns="">
          <p:sp>
            <p:nvSpPr>
              <p:cNvPr id="8" name="Rectangle 7"/>
              <p:cNvSpPr>
                <a:spLocks noRot="1" noChangeAspect="1" noMove="1" noResize="1" noEditPoints="1" noAdjustHandles="1" noChangeArrowheads="1" noChangeShapeType="1" noTextEdit="1"/>
              </p:cNvSpPr>
              <p:nvPr/>
            </p:nvSpPr>
            <p:spPr>
              <a:xfrm>
                <a:off x="3547715" y="2745027"/>
                <a:ext cx="2932021" cy="425053"/>
              </a:xfrm>
              <a:prstGeom prst="rect">
                <a:avLst/>
              </a:prstGeom>
              <a:blipFill>
                <a:blip r:embed="rId5"/>
                <a:stretch>
                  <a:fillRect l="-2287" t="-7143" b="-18571"/>
                </a:stretch>
              </a:blipFill>
            </p:spPr>
            <p:txBody>
              <a:bodyPr/>
              <a:lstStyle/>
              <a:p>
                <a:r>
                  <a:rPr lang="en-US">
                    <a:noFill/>
                  </a:rPr>
                  <a:t> </a:t>
                </a:r>
              </a:p>
            </p:txBody>
          </p:sp>
        </mc:Fallback>
      </mc:AlternateContent>
      <p:sp>
        <p:nvSpPr>
          <p:cNvPr id="20" name="TextBox 19"/>
          <p:cNvSpPr txBox="1"/>
          <p:nvPr/>
        </p:nvSpPr>
        <p:spPr>
          <a:xfrm>
            <a:off x="7761389" y="2259129"/>
            <a:ext cx="907749" cy="400110"/>
          </a:xfrm>
          <a:prstGeom prst="rect">
            <a:avLst/>
          </a:prstGeom>
          <a:noFill/>
        </p:spPr>
        <p:txBody>
          <a:bodyPr wrap="none" rtlCol="0">
            <a:spAutoFit/>
          </a:bodyPr>
          <a:lstStyle/>
          <a:p>
            <a:r>
              <a:rPr lang="en-US" sz="2000" dirty="0"/>
              <a:t>(117.a)</a:t>
            </a:r>
          </a:p>
        </p:txBody>
      </p:sp>
      <p:sp>
        <p:nvSpPr>
          <p:cNvPr id="9" name="Rectangle 8"/>
          <p:cNvSpPr/>
          <p:nvPr/>
        </p:nvSpPr>
        <p:spPr>
          <a:xfrm>
            <a:off x="168166" y="3118351"/>
            <a:ext cx="8853666" cy="707886"/>
          </a:xfrm>
          <a:prstGeom prst="rect">
            <a:avLst/>
          </a:prstGeom>
        </p:spPr>
        <p:txBody>
          <a:bodyPr wrap="square">
            <a:spAutoFit/>
          </a:bodyPr>
          <a:lstStyle/>
          <a:p>
            <a:r>
              <a:rPr lang="en-US" sz="2000" dirty="0">
                <a:solidFill>
                  <a:srgbClr val="000000"/>
                </a:solidFill>
              </a:rPr>
              <a:t>When the load-side line-to-line voltages are needed as function of the source-side line-to-line voltages, the necessary equation is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21" name="Rectangle 20"/>
              <p:cNvSpPr/>
              <p:nvPr/>
            </p:nvSpPr>
            <p:spPr>
              <a:xfrm>
                <a:off x="0" y="3968957"/>
                <a:ext cx="3970126" cy="19286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800" i="1" smtClean="0">
                              <a:latin typeface="Cambria Math" panose="02040503050406030204" pitchFamily="18" charset="0"/>
                            </a:rPr>
                          </m:ctrlPr>
                        </m:dPr>
                        <m:e>
                          <m:eqArr>
                            <m:eqArrPr>
                              <m:ctrlPr>
                                <a:rPr lang="en-US" sz="1800" i="1">
                                  <a:latin typeface="Cambria Math" panose="02040503050406030204" pitchFamily="18" charset="0"/>
                                </a:rPr>
                              </m:ctrlPr>
                            </m:eqArrPr>
                            <m:e>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b="0" i="1" smtClean="0">
                                      <a:latin typeface="Cambria Math" panose="02040503050406030204" pitchFamily="18" charset="0"/>
                                    </a:rPr>
                                    <m:t>𝑎𝑏</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b="0" i="1" smtClean="0">
                                      <a:latin typeface="Cambria Math" panose="02040503050406030204" pitchFamily="18" charset="0"/>
                                    </a:rPr>
                                    <m:t>𝑏𝑐</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b="0" i="1" smtClean="0">
                                      <a:latin typeface="Cambria Math" panose="02040503050406030204" pitchFamily="18" charset="0"/>
                                    </a:rPr>
                                    <m:t>𝑐𝑎</m:t>
                                  </m:r>
                                </m:sub>
                              </m:sSub>
                            </m:e>
                          </m:eqArr>
                        </m:e>
                      </m:d>
                      <m:r>
                        <a:rPr lang="en-US" sz="1800" i="1">
                          <a:latin typeface="Cambria Math" panose="02040503050406030204" pitchFamily="18" charset="0"/>
                        </a:rPr>
                        <m:t>=</m:t>
                      </m:r>
                      <m:d>
                        <m:dPr>
                          <m:begChr m:val="["/>
                          <m:endChr m:val="]"/>
                          <m:ctrlPr>
                            <a:rPr lang="en-US" sz="1800" i="1">
                              <a:latin typeface="Cambria Math" panose="02040503050406030204" pitchFamily="18" charset="0"/>
                            </a:rPr>
                          </m:ctrlPr>
                        </m:dPr>
                        <m:e>
                          <m:m>
                            <m:mPr>
                              <m:plcHide m:val="on"/>
                              <m:mcs>
                                <m:mc>
                                  <m:mcPr>
                                    <m:count m:val="3"/>
                                    <m:mcJc m:val="center"/>
                                  </m:mcPr>
                                </m:mc>
                              </m:mcs>
                              <m:ctrlPr>
                                <a:rPr lang="en-US" sz="1800" i="1">
                                  <a:latin typeface="Cambria Math" panose="02040503050406030204" pitchFamily="18" charset="0"/>
                                </a:rPr>
                              </m:ctrlPr>
                            </m:mPr>
                            <m:mr>
                              <m:e>
                                <m:f>
                                  <m:fPr>
                                    <m:ctrlPr>
                                      <a:rPr lang="en-US" sz="1800" i="1" smtClean="0">
                                        <a:latin typeface="Cambria Math" panose="02040503050406030204" pitchFamily="18" charset="0"/>
                                      </a:rPr>
                                    </m:ctrlPr>
                                  </m:fPr>
                                  <m:num>
                                    <m:r>
                                      <a:rPr lang="en-US" sz="1800" b="0" i="1" smtClean="0">
                                        <a:latin typeface="Cambria Math" panose="02040503050406030204" pitchFamily="18" charset="0"/>
                                      </a:rPr>
                                      <m:t>1</m:t>
                                    </m:r>
                                  </m:num>
                                  <m:den>
                                    <m:sSub>
                                      <m:sSubPr>
                                        <m:ctrlPr>
                                          <a:rPr lang="en-US" sz="1800" i="1">
                                            <a:latin typeface="Cambria Math" panose="02040503050406030204" pitchFamily="18" charset="0"/>
                                          </a:rPr>
                                        </m:ctrlPr>
                                      </m:sSubPr>
                                      <m:e>
                                        <m:r>
                                          <a:rPr lang="en-US" sz="1800" i="1">
                                            <a:latin typeface="Cambria Math" panose="02040503050406030204" pitchFamily="18" charset="0"/>
                                          </a:rPr>
                                          <m:t>𝑎</m:t>
                                        </m:r>
                                      </m:e>
                                      <m:sub>
                                        <m:r>
                                          <a:rPr lang="en-US" sz="1800" i="1">
                                            <a:latin typeface="Cambria Math" panose="02040503050406030204" pitchFamily="18" charset="0"/>
                                          </a:rPr>
                                          <m:t>𝑅</m:t>
                                        </m:r>
                                        <m:r>
                                          <a:rPr lang="en-US" sz="1800" i="1">
                                            <a:latin typeface="Cambria Math" panose="02040503050406030204" pitchFamily="18" charset="0"/>
                                          </a:rPr>
                                          <m:t>_</m:t>
                                        </m:r>
                                        <m:r>
                                          <a:rPr lang="en-US" sz="1800" i="1">
                                            <a:latin typeface="Cambria Math" panose="02040503050406030204" pitchFamily="18" charset="0"/>
                                          </a:rPr>
                                          <m:t>𝑎𝑏</m:t>
                                        </m:r>
                                      </m:sub>
                                    </m:sSub>
                                  </m:den>
                                </m:f>
                              </m:e>
                              <m:e>
                                <m:r>
                                  <a:rPr lang="en-US" sz="1800" b="0" i="1" smtClean="0">
                                    <a:latin typeface="Cambria Math" panose="02040503050406030204" pitchFamily="18" charset="0"/>
                                  </a:rPr>
                                  <m:t>0</m:t>
                                </m:r>
                              </m:e>
                              <m:e>
                                <m:r>
                                  <a:rPr lang="en-US" sz="1800" b="0" i="1" smtClean="0">
                                    <a:latin typeface="Cambria Math" panose="02040503050406030204" pitchFamily="18" charset="0"/>
                                  </a:rPr>
                                  <m:t>0</m:t>
                                </m:r>
                              </m:e>
                            </m:mr>
                            <m:mr>
                              <m:e>
                                <m:r>
                                  <a:rPr lang="en-US" sz="1800" b="0" i="1" smtClean="0">
                                    <a:latin typeface="Cambria Math" panose="02040503050406030204" pitchFamily="18" charset="0"/>
                                  </a:rPr>
                                  <m:t>0</m:t>
                                </m:r>
                              </m:e>
                              <m:e>
                                <m:f>
                                  <m:fPr>
                                    <m:ctrlPr>
                                      <a:rPr lang="en-US" sz="1800" i="1">
                                        <a:latin typeface="Cambria Math" panose="02040503050406030204" pitchFamily="18" charset="0"/>
                                      </a:rPr>
                                    </m:ctrlPr>
                                  </m:fPr>
                                  <m:num>
                                    <m:r>
                                      <a:rPr lang="en-US" sz="1800" i="1">
                                        <a:latin typeface="Cambria Math" panose="02040503050406030204" pitchFamily="18" charset="0"/>
                                      </a:rPr>
                                      <m:t>1</m:t>
                                    </m:r>
                                  </m:num>
                                  <m:den>
                                    <m:sSub>
                                      <m:sSubPr>
                                        <m:ctrlPr>
                                          <a:rPr lang="en-US" sz="1800" i="1">
                                            <a:latin typeface="Cambria Math" panose="02040503050406030204" pitchFamily="18" charset="0"/>
                                          </a:rPr>
                                        </m:ctrlPr>
                                      </m:sSubPr>
                                      <m:e>
                                        <m:r>
                                          <a:rPr lang="en-US" sz="1800" i="1">
                                            <a:latin typeface="Cambria Math" panose="02040503050406030204" pitchFamily="18" charset="0"/>
                                          </a:rPr>
                                          <m:t>𝑎</m:t>
                                        </m:r>
                                      </m:e>
                                      <m:sub>
                                        <m:r>
                                          <a:rPr lang="en-US" sz="1800" i="1">
                                            <a:latin typeface="Cambria Math" panose="02040503050406030204" pitchFamily="18" charset="0"/>
                                          </a:rPr>
                                          <m:t>𝑅</m:t>
                                        </m:r>
                                        <m:r>
                                          <a:rPr lang="en-US" sz="1800" i="1">
                                            <a:latin typeface="Cambria Math" panose="02040503050406030204" pitchFamily="18" charset="0"/>
                                          </a:rPr>
                                          <m:t>_</m:t>
                                        </m:r>
                                        <m:r>
                                          <a:rPr lang="en-US" sz="1800" b="0" i="1" smtClean="0">
                                            <a:latin typeface="Cambria Math" panose="02040503050406030204" pitchFamily="18" charset="0"/>
                                          </a:rPr>
                                          <m:t>𝑐𝑏</m:t>
                                        </m:r>
                                      </m:sub>
                                    </m:sSub>
                                  </m:den>
                                </m:f>
                              </m:e>
                              <m:e>
                                <m:r>
                                  <a:rPr lang="en-US" sz="1800" b="0" i="1" smtClean="0">
                                    <a:latin typeface="Cambria Math" panose="02040503050406030204" pitchFamily="18" charset="0"/>
                                  </a:rPr>
                                  <m:t>0</m:t>
                                </m:r>
                              </m:e>
                            </m:mr>
                            <m:mr>
                              <m:e>
                                <m:r>
                                  <a:rPr lang="en-US" sz="1800" b="0" i="1" smtClean="0">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1</m:t>
                                    </m:r>
                                  </m:num>
                                  <m:den>
                                    <m:sSub>
                                      <m:sSubPr>
                                        <m:ctrlPr>
                                          <a:rPr lang="en-US" sz="1800" i="1">
                                            <a:latin typeface="Cambria Math" panose="02040503050406030204" pitchFamily="18" charset="0"/>
                                          </a:rPr>
                                        </m:ctrlPr>
                                      </m:sSubPr>
                                      <m:e>
                                        <m:r>
                                          <a:rPr lang="en-US" sz="1800" i="1">
                                            <a:latin typeface="Cambria Math" panose="02040503050406030204" pitchFamily="18" charset="0"/>
                                          </a:rPr>
                                          <m:t>𝑎</m:t>
                                        </m:r>
                                      </m:e>
                                      <m:sub>
                                        <m:r>
                                          <a:rPr lang="en-US" sz="1800" i="1">
                                            <a:latin typeface="Cambria Math" panose="02040503050406030204" pitchFamily="18" charset="0"/>
                                          </a:rPr>
                                          <m:t>𝑅</m:t>
                                        </m:r>
                                        <m:r>
                                          <a:rPr lang="en-US" sz="1800" i="1">
                                            <a:latin typeface="Cambria Math" panose="02040503050406030204" pitchFamily="18" charset="0"/>
                                          </a:rPr>
                                          <m:t>_</m:t>
                                        </m:r>
                                        <m:r>
                                          <a:rPr lang="en-US" sz="1800" i="1">
                                            <a:latin typeface="Cambria Math" panose="02040503050406030204" pitchFamily="18" charset="0"/>
                                          </a:rPr>
                                          <m:t>𝑎𝑏</m:t>
                                        </m:r>
                                      </m:sub>
                                    </m:sSub>
                                  </m:den>
                                </m:f>
                              </m:e>
                              <m:e>
                                <m:r>
                                  <a:rPr lang="en-US" sz="1800" b="0" i="1" smtClean="0">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1</m:t>
                                    </m:r>
                                  </m:num>
                                  <m:den>
                                    <m:sSub>
                                      <m:sSubPr>
                                        <m:ctrlPr>
                                          <a:rPr lang="en-US" sz="1800" i="1">
                                            <a:latin typeface="Cambria Math" panose="02040503050406030204" pitchFamily="18" charset="0"/>
                                          </a:rPr>
                                        </m:ctrlPr>
                                      </m:sSubPr>
                                      <m:e>
                                        <m:r>
                                          <a:rPr lang="en-US" sz="1800" i="1">
                                            <a:latin typeface="Cambria Math" panose="02040503050406030204" pitchFamily="18" charset="0"/>
                                          </a:rPr>
                                          <m:t>𝑎</m:t>
                                        </m:r>
                                      </m:e>
                                      <m:sub>
                                        <m:r>
                                          <a:rPr lang="en-US" sz="1800" i="1">
                                            <a:latin typeface="Cambria Math" panose="02040503050406030204" pitchFamily="18" charset="0"/>
                                          </a:rPr>
                                          <m:t>𝑅</m:t>
                                        </m:r>
                                        <m:r>
                                          <a:rPr lang="en-US" sz="1800" i="1">
                                            <a:latin typeface="Cambria Math" panose="02040503050406030204" pitchFamily="18" charset="0"/>
                                          </a:rPr>
                                          <m:t>_</m:t>
                                        </m:r>
                                        <m:r>
                                          <a:rPr lang="en-US" sz="1800" b="0" i="1" smtClean="0">
                                            <a:latin typeface="Cambria Math" panose="02040503050406030204" pitchFamily="18" charset="0"/>
                                          </a:rPr>
                                          <m:t>𝑐𝑏</m:t>
                                        </m:r>
                                      </m:sub>
                                    </m:sSub>
                                  </m:den>
                                </m:f>
                              </m:e>
                              <m:e>
                                <m:r>
                                  <a:rPr lang="en-US" sz="1800" b="0" i="1" smtClean="0">
                                    <a:latin typeface="Cambria Math" panose="02040503050406030204" pitchFamily="18" charset="0"/>
                                  </a:rPr>
                                  <m:t>0</m:t>
                                </m:r>
                              </m:e>
                            </m:mr>
                          </m:m>
                        </m:e>
                      </m:d>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eqArr>
                            <m:eqArrPr>
                              <m:ctrlPr>
                                <a:rPr lang="en-US" sz="1800" i="1">
                                  <a:latin typeface="Cambria Math" panose="02040503050406030204" pitchFamily="18" charset="0"/>
                                </a:rPr>
                              </m:ctrlPr>
                            </m:eqArrPr>
                            <m:e>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𝐴𝐵</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𝐵𝐶</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𝐶𝐴</m:t>
                                  </m:r>
                                </m:sub>
                              </m:sSub>
                            </m:e>
                          </m:eqArr>
                        </m:e>
                      </m:d>
                    </m:oMath>
                  </m:oMathPara>
                </a14:m>
                <a:endParaRPr lang="en-US" sz="1800" dirty="0"/>
              </a:p>
            </p:txBody>
          </p:sp>
        </mc:Choice>
        <mc:Fallback xmlns="">
          <p:sp>
            <p:nvSpPr>
              <p:cNvPr id="21" name="Rectangle 20"/>
              <p:cNvSpPr>
                <a:spLocks noRot="1" noChangeAspect="1" noMove="1" noResize="1" noEditPoints="1" noAdjustHandles="1" noChangeArrowheads="1" noChangeShapeType="1" noTextEdit="1"/>
              </p:cNvSpPr>
              <p:nvPr/>
            </p:nvSpPr>
            <p:spPr>
              <a:xfrm>
                <a:off x="0" y="3968957"/>
                <a:ext cx="3970126" cy="1928605"/>
              </a:xfrm>
              <a:prstGeom prst="rect">
                <a:avLst/>
              </a:prstGeom>
              <a:blipFill>
                <a:blip r:embed="rId6"/>
                <a:stretch>
                  <a:fillRect/>
                </a:stretch>
              </a:blipFill>
            </p:spPr>
            <p:txBody>
              <a:bodyPr/>
              <a:lstStyle/>
              <a:p>
                <a:r>
                  <a:rPr lang="en-US">
                    <a:noFill/>
                  </a:rPr>
                  <a:t> </a:t>
                </a:r>
              </a:p>
            </p:txBody>
          </p:sp>
        </mc:Fallback>
      </mc:AlternateContent>
      <p:sp>
        <p:nvSpPr>
          <p:cNvPr id="22" name="TextBox 21"/>
          <p:cNvSpPr txBox="1"/>
          <p:nvPr/>
        </p:nvSpPr>
        <p:spPr>
          <a:xfrm>
            <a:off x="3794401" y="4690541"/>
            <a:ext cx="856325" cy="369332"/>
          </a:xfrm>
          <a:prstGeom prst="rect">
            <a:avLst/>
          </a:prstGeom>
          <a:noFill/>
        </p:spPr>
        <p:txBody>
          <a:bodyPr wrap="none" rtlCol="0">
            <a:spAutoFit/>
          </a:bodyPr>
          <a:lstStyle/>
          <a:p>
            <a:r>
              <a:rPr lang="en-US" dirty="0"/>
              <a:t>(117.b)</a:t>
            </a:r>
          </a:p>
        </p:txBody>
      </p:sp>
      <mc:AlternateContent xmlns:mc="http://schemas.openxmlformats.org/markup-compatibility/2006" xmlns:a14="http://schemas.microsoft.com/office/drawing/2010/main">
        <mc:Choice Requires="a14">
          <p:sp>
            <p:nvSpPr>
              <p:cNvPr id="23" name="Rectangle 22"/>
              <p:cNvSpPr/>
              <p:nvPr/>
            </p:nvSpPr>
            <p:spPr>
              <a:xfrm>
                <a:off x="4916603" y="3824546"/>
                <a:ext cx="3129190" cy="400110"/>
              </a:xfrm>
              <a:prstGeom prst="rect">
                <a:avLst/>
              </a:prstGeom>
            </p:spPr>
            <p:txBody>
              <a:bodyPr wrap="none">
                <a:spAutoFit/>
              </a:bodyPr>
              <a:lstStyle/>
              <a:p>
                <a14:m>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m:t>
                            </m:r>
                            <m:r>
                              <a:rPr lang="en-US" sz="2000" b="0" i="1" smtClean="0">
                                <a:latin typeface="Cambria Math" panose="02040503050406030204" pitchFamily="18" charset="0"/>
                              </a:rPr>
                              <m:t>𝐿</m:t>
                            </m:r>
                          </m:e>
                          <m:sub>
                            <m:r>
                              <a:rPr lang="en-US" sz="2000" b="0" i="1" smtClean="0">
                                <a:latin typeface="Cambria Math" panose="02040503050406030204" pitchFamily="18" charset="0"/>
                              </a:rPr>
                              <m:t>𝑎𝑏𝑐</m:t>
                            </m:r>
                          </m:sub>
                        </m:sSub>
                      </m:e>
                    </m:d>
                    <m:r>
                      <a:rPr lang="en-US" sz="2000">
                        <a:latin typeface="Cambria Math" panose="02040503050406030204" pitchFamily="18" charset="0"/>
                      </a:rPr>
                      <m:t>=</m:t>
                    </m:r>
                  </m:oMath>
                </a14:m>
                <a:r>
                  <a:rPr lang="en-US" sz="2000" dirty="0"/>
                  <a:t>[</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𝐴</m:t>
                        </m:r>
                      </m:e>
                      <m:sub>
                        <m:r>
                          <a:rPr lang="en-US" sz="2000" b="0" i="1" smtClean="0">
                            <a:latin typeface="Cambria Math" panose="02040503050406030204" pitchFamily="18" charset="0"/>
                          </a:rPr>
                          <m:t>𝐿𝐿</m:t>
                        </m:r>
                      </m:sub>
                    </m:sSub>
                  </m:oMath>
                </a14:m>
                <a:r>
                  <a:rPr lang="en-US" sz="2000" dirty="0"/>
                  <a:t>]</a:t>
                </a:r>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m:t>
                            </m:r>
                            <m:r>
                              <a:rPr lang="en-US" sz="2000" b="0" i="1" smtClean="0">
                                <a:latin typeface="Cambria Math" panose="02040503050406030204" pitchFamily="18" charset="0"/>
                              </a:rPr>
                              <m:t>𝐿</m:t>
                            </m:r>
                          </m:e>
                          <m:sub>
                            <m:r>
                              <a:rPr lang="en-US" sz="2000" b="0" i="1" smtClean="0">
                                <a:latin typeface="Cambria Math" panose="02040503050406030204" pitchFamily="18" charset="0"/>
                              </a:rPr>
                              <m:t>𝐴𝐵𝐶</m:t>
                            </m:r>
                          </m:sub>
                        </m:sSub>
                      </m:e>
                    </m:d>
                  </m:oMath>
                </a14:m>
                <a:endParaRPr lang="en-US" sz="2000" dirty="0"/>
              </a:p>
            </p:txBody>
          </p:sp>
        </mc:Choice>
        <mc:Fallback xmlns="">
          <p:sp>
            <p:nvSpPr>
              <p:cNvPr id="23" name="Rectangle 22"/>
              <p:cNvSpPr>
                <a:spLocks noRot="1" noChangeAspect="1" noMove="1" noResize="1" noEditPoints="1" noAdjustHandles="1" noChangeArrowheads="1" noChangeShapeType="1" noTextEdit="1"/>
              </p:cNvSpPr>
              <p:nvPr/>
            </p:nvSpPr>
            <p:spPr>
              <a:xfrm>
                <a:off x="4916603" y="3824546"/>
                <a:ext cx="3129190" cy="400110"/>
              </a:xfrm>
              <a:prstGeom prst="rect">
                <a:avLst/>
              </a:prstGeom>
              <a:blipFill>
                <a:blip r:embed="rId7"/>
                <a:stretch>
                  <a:fillRect t="-7576" b="-25758"/>
                </a:stretch>
              </a:blipFill>
            </p:spPr>
            <p:txBody>
              <a:bodyPr/>
              <a:lstStyle/>
              <a:p>
                <a:r>
                  <a:rPr lang="en-US">
                    <a:noFill/>
                  </a:rPr>
                  <a:t> </a:t>
                </a:r>
              </a:p>
            </p:txBody>
          </p:sp>
        </mc:Fallback>
      </mc:AlternateContent>
      <p:sp>
        <p:nvSpPr>
          <p:cNvPr id="24" name="TextBox 23"/>
          <p:cNvSpPr txBox="1"/>
          <p:nvPr/>
        </p:nvSpPr>
        <p:spPr>
          <a:xfrm>
            <a:off x="8115811" y="3774568"/>
            <a:ext cx="729815" cy="400110"/>
          </a:xfrm>
          <a:prstGeom prst="rect">
            <a:avLst/>
          </a:prstGeom>
          <a:noFill/>
        </p:spPr>
        <p:txBody>
          <a:bodyPr wrap="none" rtlCol="0">
            <a:spAutoFit/>
          </a:bodyPr>
          <a:lstStyle/>
          <a:p>
            <a:r>
              <a:rPr lang="en-US" sz="2000" dirty="0"/>
              <a:t>(118)</a:t>
            </a:r>
          </a:p>
        </p:txBody>
      </p:sp>
      <mc:AlternateContent xmlns:mc="http://schemas.openxmlformats.org/markup-compatibility/2006" xmlns:a14="http://schemas.microsoft.com/office/drawing/2010/main">
        <mc:Choice Requires="a14">
          <p:sp>
            <p:nvSpPr>
              <p:cNvPr id="10" name="Rectangle 9"/>
              <p:cNvSpPr/>
              <p:nvPr/>
            </p:nvSpPr>
            <p:spPr>
              <a:xfrm>
                <a:off x="4820007" y="4199561"/>
                <a:ext cx="3248646" cy="19286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1800" dirty="0"/>
                        <m:t>[</m:t>
                      </m:r>
                      <m:sSub>
                        <m:sSubPr>
                          <m:ctrlPr>
                            <a:rPr lang="en-US" sz="1800" i="1">
                              <a:latin typeface="Cambria Math" panose="02040503050406030204" pitchFamily="18" charset="0"/>
                            </a:rPr>
                          </m:ctrlPr>
                        </m:sSubPr>
                        <m:e>
                          <m:r>
                            <a:rPr lang="en-US" sz="1800" i="1">
                              <a:latin typeface="Cambria Math" panose="02040503050406030204" pitchFamily="18" charset="0"/>
                            </a:rPr>
                            <m:t>𝐴</m:t>
                          </m:r>
                        </m:e>
                        <m:sub>
                          <m:r>
                            <a:rPr lang="en-US" sz="1800" i="1">
                              <a:latin typeface="Cambria Math" panose="02040503050406030204" pitchFamily="18" charset="0"/>
                            </a:rPr>
                            <m:t>𝐿𝐿</m:t>
                          </m:r>
                        </m:sub>
                      </m:sSub>
                      <m:r>
                        <m:rPr>
                          <m:nor/>
                        </m:rPr>
                        <a:rPr lang="en-US" sz="1800" dirty="0"/>
                        <m:t>]</m:t>
                      </m:r>
                      <m:r>
                        <a:rPr lang="en-US" sz="1800" i="1">
                          <a:latin typeface="Cambria Math" panose="02040503050406030204" pitchFamily="18" charset="0"/>
                        </a:rPr>
                        <m:t>=</m:t>
                      </m:r>
                      <m:d>
                        <m:dPr>
                          <m:begChr m:val="["/>
                          <m:endChr m:val="]"/>
                          <m:ctrlPr>
                            <a:rPr lang="en-US" sz="1800" i="1">
                              <a:latin typeface="Cambria Math" panose="02040503050406030204" pitchFamily="18" charset="0"/>
                            </a:rPr>
                          </m:ctrlPr>
                        </m:dPr>
                        <m:e>
                          <m:m>
                            <m:mPr>
                              <m:plcHide m:val="on"/>
                              <m:mcs>
                                <m:mc>
                                  <m:mcPr>
                                    <m:count m:val="3"/>
                                    <m:mcJc m:val="center"/>
                                  </m:mcPr>
                                </m:mc>
                              </m:mcs>
                              <m:ctrlPr>
                                <a:rPr lang="en-US" sz="1800" i="1">
                                  <a:latin typeface="Cambria Math" panose="02040503050406030204" pitchFamily="18" charset="0"/>
                                </a:rPr>
                              </m:ctrlPr>
                            </m:mPr>
                            <m:mr>
                              <m:e>
                                <m:f>
                                  <m:fPr>
                                    <m:ctrlPr>
                                      <a:rPr lang="en-US" sz="1800" i="1">
                                        <a:latin typeface="Cambria Math" panose="02040503050406030204" pitchFamily="18" charset="0"/>
                                      </a:rPr>
                                    </m:ctrlPr>
                                  </m:fPr>
                                  <m:num>
                                    <m:r>
                                      <a:rPr lang="en-US" sz="1800" i="1">
                                        <a:latin typeface="Cambria Math" panose="02040503050406030204" pitchFamily="18" charset="0"/>
                                      </a:rPr>
                                      <m:t>1</m:t>
                                    </m:r>
                                  </m:num>
                                  <m:den>
                                    <m:sSub>
                                      <m:sSubPr>
                                        <m:ctrlPr>
                                          <a:rPr lang="en-US" sz="1800" i="1">
                                            <a:latin typeface="Cambria Math" panose="02040503050406030204" pitchFamily="18" charset="0"/>
                                          </a:rPr>
                                        </m:ctrlPr>
                                      </m:sSubPr>
                                      <m:e>
                                        <m:r>
                                          <a:rPr lang="en-US" sz="1800" i="1">
                                            <a:latin typeface="Cambria Math" panose="02040503050406030204" pitchFamily="18" charset="0"/>
                                          </a:rPr>
                                          <m:t>𝑎</m:t>
                                        </m:r>
                                      </m:e>
                                      <m:sub>
                                        <m:r>
                                          <a:rPr lang="en-US" sz="1800" i="1">
                                            <a:latin typeface="Cambria Math" panose="02040503050406030204" pitchFamily="18" charset="0"/>
                                          </a:rPr>
                                          <m:t>𝑅</m:t>
                                        </m:r>
                                        <m:r>
                                          <a:rPr lang="en-US" sz="1800" i="1">
                                            <a:latin typeface="Cambria Math" panose="02040503050406030204" pitchFamily="18" charset="0"/>
                                          </a:rPr>
                                          <m:t>_</m:t>
                                        </m:r>
                                        <m:r>
                                          <a:rPr lang="en-US" sz="1800" i="1">
                                            <a:latin typeface="Cambria Math" panose="02040503050406030204" pitchFamily="18" charset="0"/>
                                          </a:rPr>
                                          <m:t>𝑎𝑏</m:t>
                                        </m:r>
                                      </m:sub>
                                    </m:sSub>
                                  </m:den>
                                </m:f>
                              </m:e>
                              <m:e>
                                <m:r>
                                  <a:rPr lang="en-US" sz="1800" i="1">
                                    <a:latin typeface="Cambria Math" panose="02040503050406030204" pitchFamily="18" charset="0"/>
                                  </a:rPr>
                                  <m:t>0</m:t>
                                </m:r>
                              </m:e>
                              <m:e>
                                <m:r>
                                  <a:rPr lang="en-US" sz="1800" i="1">
                                    <a:latin typeface="Cambria Math" panose="02040503050406030204" pitchFamily="18" charset="0"/>
                                  </a:rPr>
                                  <m:t>0</m:t>
                                </m:r>
                              </m:e>
                            </m:mr>
                            <m:mr>
                              <m:e>
                                <m:r>
                                  <a:rPr lang="en-US" sz="1800" i="1">
                                    <a:latin typeface="Cambria Math" panose="02040503050406030204" pitchFamily="18" charset="0"/>
                                  </a:rPr>
                                  <m:t>0</m:t>
                                </m:r>
                              </m:e>
                              <m:e>
                                <m:f>
                                  <m:fPr>
                                    <m:ctrlPr>
                                      <a:rPr lang="en-US" sz="1800" i="1">
                                        <a:latin typeface="Cambria Math" panose="02040503050406030204" pitchFamily="18" charset="0"/>
                                      </a:rPr>
                                    </m:ctrlPr>
                                  </m:fPr>
                                  <m:num>
                                    <m:r>
                                      <a:rPr lang="en-US" sz="1800" i="1">
                                        <a:latin typeface="Cambria Math" panose="02040503050406030204" pitchFamily="18" charset="0"/>
                                      </a:rPr>
                                      <m:t>1</m:t>
                                    </m:r>
                                  </m:num>
                                  <m:den>
                                    <m:sSub>
                                      <m:sSubPr>
                                        <m:ctrlPr>
                                          <a:rPr lang="en-US" sz="1800" i="1">
                                            <a:latin typeface="Cambria Math" panose="02040503050406030204" pitchFamily="18" charset="0"/>
                                          </a:rPr>
                                        </m:ctrlPr>
                                      </m:sSubPr>
                                      <m:e>
                                        <m:r>
                                          <a:rPr lang="en-US" sz="1800" i="1">
                                            <a:latin typeface="Cambria Math" panose="02040503050406030204" pitchFamily="18" charset="0"/>
                                          </a:rPr>
                                          <m:t>𝑎</m:t>
                                        </m:r>
                                      </m:e>
                                      <m:sub>
                                        <m:r>
                                          <a:rPr lang="en-US" sz="1800" i="1">
                                            <a:latin typeface="Cambria Math" panose="02040503050406030204" pitchFamily="18" charset="0"/>
                                          </a:rPr>
                                          <m:t>𝑅</m:t>
                                        </m:r>
                                        <m:r>
                                          <a:rPr lang="en-US" sz="1800" i="1">
                                            <a:latin typeface="Cambria Math" panose="02040503050406030204" pitchFamily="18" charset="0"/>
                                          </a:rPr>
                                          <m:t>_</m:t>
                                        </m:r>
                                        <m:r>
                                          <a:rPr lang="en-US" sz="1800" i="1">
                                            <a:latin typeface="Cambria Math" panose="02040503050406030204" pitchFamily="18" charset="0"/>
                                          </a:rPr>
                                          <m:t>𝑐𝑏</m:t>
                                        </m:r>
                                      </m:sub>
                                    </m:sSub>
                                  </m:den>
                                </m:f>
                              </m:e>
                              <m:e>
                                <m:r>
                                  <a:rPr lang="en-US" sz="1800" i="1">
                                    <a:latin typeface="Cambria Math" panose="02040503050406030204" pitchFamily="18" charset="0"/>
                                  </a:rPr>
                                  <m:t>0</m:t>
                                </m:r>
                              </m:e>
                            </m:mr>
                            <m:mr>
                              <m:e>
                                <m:r>
                                  <a:rPr lang="en-US" sz="1800" i="1">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1</m:t>
                                    </m:r>
                                  </m:num>
                                  <m:den>
                                    <m:sSub>
                                      <m:sSubPr>
                                        <m:ctrlPr>
                                          <a:rPr lang="en-US" sz="1800" i="1">
                                            <a:latin typeface="Cambria Math" panose="02040503050406030204" pitchFamily="18" charset="0"/>
                                          </a:rPr>
                                        </m:ctrlPr>
                                      </m:sSubPr>
                                      <m:e>
                                        <m:r>
                                          <a:rPr lang="en-US" sz="1800" i="1">
                                            <a:latin typeface="Cambria Math" panose="02040503050406030204" pitchFamily="18" charset="0"/>
                                          </a:rPr>
                                          <m:t>𝑎</m:t>
                                        </m:r>
                                      </m:e>
                                      <m:sub>
                                        <m:r>
                                          <a:rPr lang="en-US" sz="1800" i="1">
                                            <a:latin typeface="Cambria Math" panose="02040503050406030204" pitchFamily="18" charset="0"/>
                                          </a:rPr>
                                          <m:t>𝑅</m:t>
                                        </m:r>
                                        <m:r>
                                          <a:rPr lang="en-US" sz="1800" i="1">
                                            <a:latin typeface="Cambria Math" panose="02040503050406030204" pitchFamily="18" charset="0"/>
                                          </a:rPr>
                                          <m:t>_</m:t>
                                        </m:r>
                                        <m:r>
                                          <a:rPr lang="en-US" sz="1800" i="1">
                                            <a:latin typeface="Cambria Math" panose="02040503050406030204" pitchFamily="18" charset="0"/>
                                          </a:rPr>
                                          <m:t>𝑎𝑏</m:t>
                                        </m:r>
                                      </m:sub>
                                    </m:sSub>
                                  </m:den>
                                </m:f>
                              </m:e>
                              <m:e>
                                <m:r>
                                  <a:rPr lang="en-US" sz="1800" i="1">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1</m:t>
                                    </m:r>
                                  </m:num>
                                  <m:den>
                                    <m:sSub>
                                      <m:sSubPr>
                                        <m:ctrlPr>
                                          <a:rPr lang="en-US" sz="1800" i="1">
                                            <a:latin typeface="Cambria Math" panose="02040503050406030204" pitchFamily="18" charset="0"/>
                                          </a:rPr>
                                        </m:ctrlPr>
                                      </m:sSubPr>
                                      <m:e>
                                        <m:r>
                                          <a:rPr lang="en-US" sz="1800" i="1">
                                            <a:latin typeface="Cambria Math" panose="02040503050406030204" pitchFamily="18" charset="0"/>
                                          </a:rPr>
                                          <m:t>𝑎</m:t>
                                        </m:r>
                                      </m:e>
                                      <m:sub>
                                        <m:r>
                                          <a:rPr lang="en-US" sz="1800" i="1">
                                            <a:latin typeface="Cambria Math" panose="02040503050406030204" pitchFamily="18" charset="0"/>
                                          </a:rPr>
                                          <m:t>𝑅</m:t>
                                        </m:r>
                                        <m:r>
                                          <a:rPr lang="en-US" sz="1800" i="1">
                                            <a:latin typeface="Cambria Math" panose="02040503050406030204" pitchFamily="18" charset="0"/>
                                          </a:rPr>
                                          <m:t>_</m:t>
                                        </m:r>
                                        <m:r>
                                          <a:rPr lang="en-US" sz="1800" i="1">
                                            <a:latin typeface="Cambria Math" panose="02040503050406030204" pitchFamily="18" charset="0"/>
                                          </a:rPr>
                                          <m:t>𝑐𝑏</m:t>
                                        </m:r>
                                      </m:sub>
                                    </m:sSub>
                                  </m:den>
                                </m:f>
                              </m:e>
                              <m:e>
                                <m:r>
                                  <a:rPr lang="en-US" sz="1800" i="1">
                                    <a:latin typeface="Cambria Math" panose="02040503050406030204" pitchFamily="18" charset="0"/>
                                  </a:rPr>
                                  <m:t>0</m:t>
                                </m:r>
                              </m:e>
                            </m:mr>
                          </m:m>
                        </m:e>
                      </m:d>
                    </m:oMath>
                  </m:oMathPara>
                </a14:m>
                <a:endParaRPr lang="en-US" sz="1800" dirty="0"/>
              </a:p>
            </p:txBody>
          </p:sp>
        </mc:Choice>
        <mc:Fallback xmlns="">
          <p:sp>
            <p:nvSpPr>
              <p:cNvPr id="10" name="Rectangle 9"/>
              <p:cNvSpPr>
                <a:spLocks noRot="1" noChangeAspect="1" noMove="1" noResize="1" noEditPoints="1" noAdjustHandles="1" noChangeArrowheads="1" noChangeShapeType="1" noTextEdit="1"/>
              </p:cNvSpPr>
              <p:nvPr/>
            </p:nvSpPr>
            <p:spPr>
              <a:xfrm>
                <a:off x="4820007" y="4199561"/>
                <a:ext cx="3248646" cy="1928605"/>
              </a:xfrm>
              <a:prstGeom prst="rect">
                <a:avLst/>
              </a:prstGeom>
              <a:blipFill>
                <a:blip r:embed="rId8"/>
                <a:stretch>
                  <a:fillRect/>
                </a:stretch>
              </a:blipFill>
            </p:spPr>
            <p:txBody>
              <a:bodyPr/>
              <a:lstStyle/>
              <a:p>
                <a:r>
                  <a:rPr lang="en-US">
                    <a:noFill/>
                  </a:rPr>
                  <a:t> </a:t>
                </a:r>
              </a:p>
            </p:txBody>
          </p:sp>
        </mc:Fallback>
      </mc:AlternateContent>
      <p:sp>
        <p:nvSpPr>
          <p:cNvPr id="26" name="TextBox 25"/>
          <p:cNvSpPr txBox="1"/>
          <p:nvPr/>
        </p:nvSpPr>
        <p:spPr>
          <a:xfrm>
            <a:off x="8138423" y="4875207"/>
            <a:ext cx="729815" cy="400110"/>
          </a:xfrm>
          <a:prstGeom prst="rect">
            <a:avLst/>
          </a:prstGeom>
          <a:noFill/>
        </p:spPr>
        <p:txBody>
          <a:bodyPr wrap="none" rtlCol="0">
            <a:spAutoFit/>
          </a:bodyPr>
          <a:lstStyle/>
          <a:p>
            <a:r>
              <a:rPr lang="en-US" sz="2000" dirty="0"/>
              <a:t>(119)</a:t>
            </a:r>
          </a:p>
        </p:txBody>
      </p:sp>
      <p:sp>
        <p:nvSpPr>
          <p:cNvPr id="18"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4043875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7A2384-8C5D-49F6-8259-B9A64ECD4852}" type="slidenum">
              <a:rPr lang="en-US" smtClean="0"/>
              <a:t>9</a:t>
            </a:fld>
            <a:endParaRPr lang="en-US" dirty="0"/>
          </a:p>
        </p:txBody>
      </p:sp>
      <p:sp>
        <p:nvSpPr>
          <p:cNvPr id="2" name="Rectangle 1"/>
          <p:cNvSpPr/>
          <p:nvPr/>
        </p:nvSpPr>
        <p:spPr>
          <a:xfrm>
            <a:off x="152400" y="762000"/>
            <a:ext cx="8991600" cy="1015663"/>
          </a:xfrm>
          <a:prstGeom prst="rect">
            <a:avLst/>
          </a:prstGeom>
        </p:spPr>
        <p:txBody>
          <a:bodyPr wrap="square">
            <a:spAutoFit/>
          </a:bodyPr>
          <a:lstStyle/>
          <a:p>
            <a:pPr algn="just"/>
            <a:r>
              <a:rPr lang="en-US" sz="2000" dirty="0"/>
              <a:t>Without introducing a significant error, the exact equivalent circuit of Fig.1 is modified by referring the primary impedance (</a:t>
            </a:r>
            <a:r>
              <a:rPr lang="en-US" sz="2000" i="1" dirty="0"/>
              <a:t>Z</a:t>
            </a:r>
            <a:r>
              <a:rPr lang="en-US" sz="2000" baseline="-25000" dirty="0"/>
              <a:t>1</a:t>
            </a:r>
            <a:r>
              <a:rPr lang="en-US" sz="2000" dirty="0"/>
              <a:t>) to the secondary side as shown in Fig.2. Referring to Fig.2, the total “leakage” impedance of the transformer is given by</a:t>
            </a:r>
          </a:p>
        </p:txBody>
      </p:sp>
      <p:sp>
        <p:nvSpPr>
          <p:cNvPr id="6" name="TextBox 5"/>
          <p:cNvSpPr txBox="1"/>
          <p:nvPr/>
        </p:nvSpPr>
        <p:spPr>
          <a:xfrm>
            <a:off x="623867" y="5458452"/>
            <a:ext cx="8048665" cy="461665"/>
          </a:xfrm>
          <a:prstGeom prst="rect">
            <a:avLst/>
          </a:prstGeom>
          <a:noFill/>
        </p:spPr>
        <p:txBody>
          <a:bodyPr wrap="square" rtlCol="0">
            <a:spAutoFit/>
          </a:bodyPr>
          <a:lstStyle/>
          <a:p>
            <a:pPr algn="ctr"/>
            <a:r>
              <a:rPr lang="en-US" dirty="0"/>
              <a:t>Fig.2 Two-winding transformer: approximate equivalent circuit</a:t>
            </a:r>
          </a:p>
        </p:txBody>
      </p:sp>
      <p:pic>
        <p:nvPicPr>
          <p:cNvPr id="7" name="Picture 6"/>
          <p:cNvPicPr>
            <a:picLocks noChangeAspect="1"/>
          </p:cNvPicPr>
          <p:nvPr/>
        </p:nvPicPr>
        <p:blipFill>
          <a:blip r:embed="rId2"/>
          <a:stretch>
            <a:fillRect/>
          </a:stretch>
        </p:blipFill>
        <p:spPr>
          <a:xfrm>
            <a:off x="1600200" y="3317216"/>
            <a:ext cx="6477000" cy="2169184"/>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3819672" y="1837219"/>
                <a:ext cx="1780296" cy="2787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𝑍</m:t>
                          </m:r>
                        </m:e>
                        <m:sub>
                          <m:r>
                            <m:rPr>
                              <m:sty m:val="p"/>
                            </m:rPr>
                            <a:rPr lang="en-US" altLang="zh-CN" i="1">
                              <a:latin typeface="Cambria Math" panose="02040503050406030204" pitchFamily="18" charset="0"/>
                            </a:rPr>
                            <m:t>t</m:t>
                          </m:r>
                        </m:sub>
                      </m:sSub>
                      <m:r>
                        <a:rPr lang="en-US" b="0" i="0"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𝑛</m:t>
                          </m:r>
                        </m:e>
                        <m:sub>
                          <m:r>
                            <a:rPr lang="en-US" b="0" i="1" smtClean="0">
                              <a:latin typeface="Cambria Math" panose="02040503050406030204" pitchFamily="18" charset="0"/>
                            </a:rPr>
                            <m:t>𝑡</m:t>
                          </m:r>
                        </m:sub>
                        <m:sup>
                          <m:r>
                            <a:rPr lang="en-US" b="0" i="1" smtClean="0">
                              <a:latin typeface="Cambria Math" panose="02040503050406030204" pitchFamily="18" charset="0"/>
                            </a:rPr>
                            <m:t>2</m:t>
                          </m:r>
                        </m:sup>
                      </m:sSubSup>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altLang="zh-CN" b="0" i="1" smtClean="0">
                              <a:latin typeface="Cambria Math" panose="02040503050406030204" pitchFamily="18" charset="0"/>
                            </a:rPr>
                            <m:t>1</m:t>
                          </m:r>
                        </m:sub>
                      </m:sSub>
                      <m:r>
                        <a:rPr lang="en-US" altLang="zh-CN" b="0" i="0"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b="0" i="1" smtClean="0">
                              <a:latin typeface="Cambria Math" panose="02040503050406030204" pitchFamily="18" charset="0"/>
                            </a:rPr>
                            <m:t>2</m:t>
                          </m:r>
                        </m:sub>
                      </m:sSub>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3819672" y="1837219"/>
                <a:ext cx="1780296" cy="278794"/>
              </a:xfrm>
              <a:prstGeom prst="rect">
                <a:avLst/>
              </a:prstGeom>
              <a:blipFill>
                <a:blip r:embed="rId3"/>
                <a:stretch>
                  <a:fillRect l="-6164" r="-26712" b="-56522"/>
                </a:stretch>
              </a:blipFill>
            </p:spPr>
            <p:txBody>
              <a:bodyPr/>
              <a:lstStyle/>
              <a:p>
                <a:r>
                  <a:rPr lang="en-US">
                    <a:noFill/>
                  </a:rPr>
                  <a:t> </a:t>
                </a:r>
              </a:p>
            </p:txBody>
          </p:sp>
        </mc:Fallback>
      </mc:AlternateContent>
      <p:sp>
        <p:nvSpPr>
          <p:cNvPr id="9" name="TextBox 8"/>
          <p:cNvSpPr txBox="1"/>
          <p:nvPr/>
        </p:nvSpPr>
        <p:spPr>
          <a:xfrm>
            <a:off x="8091650" y="1812817"/>
            <a:ext cx="442750" cy="369332"/>
          </a:xfrm>
          <a:prstGeom prst="rect">
            <a:avLst/>
          </a:prstGeom>
          <a:noFill/>
        </p:spPr>
        <p:txBody>
          <a:bodyPr wrap="none" rtlCol="0">
            <a:spAutoFit/>
          </a:bodyPr>
          <a:lstStyle/>
          <a:p>
            <a:r>
              <a:rPr lang="en-US" dirty="0"/>
              <a:t>(</a:t>
            </a:r>
            <a:r>
              <a:rPr lang="en-US" altLang="zh-CN" dirty="0"/>
              <a:t>2</a:t>
            </a:r>
            <a:r>
              <a:rPr lang="en-US" dirty="0"/>
              <a:t>)</a:t>
            </a:r>
          </a:p>
        </p:txBody>
      </p:sp>
      <p:sp>
        <p:nvSpPr>
          <p:cNvPr id="11" name="Rectangle 10"/>
          <p:cNvSpPr/>
          <p:nvPr/>
        </p:nvSpPr>
        <p:spPr>
          <a:xfrm>
            <a:off x="170793" y="2182149"/>
            <a:ext cx="779572" cy="369332"/>
          </a:xfrm>
          <a:prstGeom prst="rect">
            <a:avLst/>
          </a:prstGeom>
        </p:spPr>
        <p:txBody>
          <a:bodyPr wrap="none">
            <a:spAutoFit/>
          </a:bodyPr>
          <a:lstStyle/>
          <a:p>
            <a:r>
              <a:rPr lang="en-US" dirty="0"/>
              <a:t>where</a:t>
            </a:r>
          </a:p>
        </p:txBody>
      </p:sp>
      <mc:AlternateContent xmlns:mc="http://schemas.openxmlformats.org/markup-compatibility/2006" xmlns:a14="http://schemas.microsoft.com/office/drawing/2010/main">
        <mc:Choice Requires="a14">
          <p:sp>
            <p:nvSpPr>
              <p:cNvPr id="12" name="TextBox 11"/>
              <p:cNvSpPr txBox="1"/>
              <p:nvPr/>
            </p:nvSpPr>
            <p:spPr>
              <a:xfrm>
                <a:off x="4238664" y="2535650"/>
                <a:ext cx="819070" cy="5638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𝑛</m:t>
                          </m:r>
                        </m:e>
                        <m:sub>
                          <m:r>
                            <m:rPr>
                              <m:sty m:val="p"/>
                            </m:rPr>
                            <a:rPr lang="en-US" altLang="zh-CN" i="1">
                              <a:latin typeface="Cambria Math" panose="02040503050406030204" pitchFamily="18" charset="0"/>
                            </a:rPr>
                            <m:t>t</m:t>
                          </m:r>
                        </m:sub>
                      </m:sSub>
                      <m:r>
                        <a:rPr lang="en-US" b="0" i="0"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i="1">
                                  <a:latin typeface="Cambria Math" panose="02040503050406030204" pitchFamily="18" charset="0"/>
                                </a:rPr>
                              </m:ctrlPr>
                            </m:sSubPr>
                            <m:e>
                              <m:r>
                                <a:rPr lang="en-US" b="0" i="1" smtClean="0">
                                  <a:latin typeface="Cambria Math" panose="02040503050406030204" pitchFamily="18" charset="0"/>
                                </a:rPr>
                                <m:t>𝑁</m:t>
                              </m:r>
                            </m:e>
                            <m:sub>
                              <m:r>
                                <a:rPr lang="en-US" altLang="zh-CN" b="0" i="1" smtClean="0">
                                  <a:latin typeface="Cambria Math" panose="02040503050406030204" pitchFamily="18" charset="0"/>
                                </a:rPr>
                                <m:t>2</m:t>
                              </m:r>
                            </m:sub>
                          </m:sSub>
                        </m:num>
                        <m:den>
                          <m:sSub>
                            <m:sSubPr>
                              <m:ctrlPr>
                                <a:rPr lang="en-US" i="1">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1</m:t>
                              </m:r>
                            </m:sub>
                          </m:sSub>
                        </m:den>
                      </m:f>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4238664" y="2535650"/>
                <a:ext cx="819070" cy="563872"/>
              </a:xfrm>
              <a:prstGeom prst="rect">
                <a:avLst/>
              </a:prstGeom>
              <a:blipFill>
                <a:blip r:embed="rId4"/>
                <a:stretch>
                  <a:fillRect r="-23704" b="-31522"/>
                </a:stretch>
              </a:blipFill>
            </p:spPr>
            <p:txBody>
              <a:bodyPr/>
              <a:lstStyle/>
              <a:p>
                <a:r>
                  <a:rPr lang="en-US">
                    <a:noFill/>
                  </a:rPr>
                  <a:t> </a:t>
                </a:r>
              </a:p>
            </p:txBody>
          </p:sp>
        </mc:Fallback>
      </mc:AlternateContent>
      <p:sp>
        <p:nvSpPr>
          <p:cNvPr id="13" name="TextBox 12"/>
          <p:cNvSpPr txBox="1"/>
          <p:nvPr/>
        </p:nvSpPr>
        <p:spPr>
          <a:xfrm>
            <a:off x="8091650" y="2730190"/>
            <a:ext cx="442750" cy="369332"/>
          </a:xfrm>
          <a:prstGeom prst="rect">
            <a:avLst/>
          </a:prstGeom>
          <a:noFill/>
        </p:spPr>
        <p:txBody>
          <a:bodyPr wrap="none" rtlCol="0">
            <a:spAutoFit/>
          </a:bodyPr>
          <a:lstStyle/>
          <a:p>
            <a:r>
              <a:rPr lang="en-US" dirty="0"/>
              <a:t>(</a:t>
            </a:r>
            <a:r>
              <a:rPr lang="en-US" altLang="zh-CN" dirty="0"/>
              <a:t>3</a:t>
            </a:r>
            <a:r>
              <a:rPr lang="en-US" dirty="0"/>
              <a:t>)</a:t>
            </a:r>
          </a:p>
        </p:txBody>
      </p:sp>
      <p:sp>
        <p:nvSpPr>
          <p:cNvPr id="14" name="Rectangle 13"/>
          <p:cNvSpPr/>
          <p:nvPr/>
        </p:nvSpPr>
        <p:spPr>
          <a:xfrm>
            <a:off x="152400" y="124480"/>
            <a:ext cx="6255367" cy="584775"/>
          </a:xfrm>
          <a:prstGeom prst="rect">
            <a:avLst/>
          </a:prstGeom>
        </p:spPr>
        <p:txBody>
          <a:bodyPr wrap="none">
            <a:spAutoFit/>
          </a:bodyPr>
          <a:lstStyle/>
          <a:p>
            <a:r>
              <a:rPr lang="en-US" sz="3200" dirty="0">
                <a:solidFill>
                  <a:srgbClr val="C8102E"/>
                </a:solidFill>
                <a:latin typeface="+mj-lt"/>
                <a:ea typeface="+mj-ea"/>
                <a:cs typeface="+mj-cs"/>
              </a:rPr>
              <a:t>Two-Winding Transformer Theory</a:t>
            </a:r>
          </a:p>
        </p:txBody>
      </p:sp>
    </p:spTree>
    <p:extLst>
      <p:ext uri="{BB962C8B-B14F-4D97-AF65-F5344CB8AC3E}">
        <p14:creationId xmlns:p14="http://schemas.microsoft.com/office/powerpoint/2010/main" val="213359909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6470041" cy="584775"/>
          </a:xfrm>
          <a:prstGeom prst="rect">
            <a:avLst/>
          </a:prstGeom>
        </p:spPr>
        <p:txBody>
          <a:bodyPr wrap="none">
            <a:spAutoFit/>
          </a:bodyPr>
          <a:lstStyle/>
          <a:p>
            <a:r>
              <a:rPr lang="en-US" sz="3200" dirty="0">
                <a:solidFill>
                  <a:srgbClr val="C8102E"/>
                </a:solidFill>
                <a:latin typeface="+mj-lt"/>
                <a:ea typeface="+mj-ea"/>
                <a:cs typeface="+mj-cs"/>
              </a:rPr>
              <a:t>Open Delta-Connected Regulators</a:t>
            </a:r>
          </a:p>
        </p:txBody>
      </p:sp>
      <p:sp>
        <p:nvSpPr>
          <p:cNvPr id="4" name="Slide Number Placeholder 3"/>
          <p:cNvSpPr>
            <a:spLocks noGrp="1"/>
          </p:cNvSpPr>
          <p:nvPr>
            <p:ph type="sldNum" sz="quarter" idx="12"/>
          </p:nvPr>
        </p:nvSpPr>
        <p:spPr/>
        <p:txBody>
          <a:bodyPr/>
          <a:lstStyle/>
          <a:p>
            <a:fld id="{5B7A2384-8C5D-49F6-8259-B9A64ECD4852}" type="slidenum">
              <a:rPr lang="en-US" smtClean="0"/>
              <a:t>90</a:t>
            </a:fld>
            <a:endParaRPr lang="en-US" dirty="0"/>
          </a:p>
        </p:txBody>
      </p:sp>
      <mc:AlternateContent xmlns:mc="http://schemas.openxmlformats.org/markup-compatibility/2006" xmlns:a14="http://schemas.microsoft.com/office/drawing/2010/main">
        <mc:Choice Requires="a14">
          <p:sp>
            <p:nvSpPr>
              <p:cNvPr id="23" name="Rectangle 22"/>
              <p:cNvSpPr/>
              <p:nvPr/>
            </p:nvSpPr>
            <p:spPr>
              <a:xfrm>
                <a:off x="3124200" y="817179"/>
                <a:ext cx="3129190" cy="400110"/>
              </a:xfrm>
              <a:prstGeom prst="rect">
                <a:avLst/>
              </a:prstGeom>
            </p:spPr>
            <p:txBody>
              <a:bodyPr wrap="none">
                <a:spAutoFit/>
              </a:bodyPr>
              <a:lstStyle/>
              <a:p>
                <a14:m>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m:t>
                            </m:r>
                            <m:r>
                              <a:rPr lang="en-US" sz="2000" b="0" i="1" smtClean="0">
                                <a:latin typeface="Cambria Math" panose="02040503050406030204" pitchFamily="18" charset="0"/>
                              </a:rPr>
                              <m:t>𝐿</m:t>
                            </m:r>
                          </m:e>
                          <m:sub>
                            <m:r>
                              <a:rPr lang="en-US" sz="2000" b="0" i="1" smtClean="0">
                                <a:latin typeface="Cambria Math" panose="02040503050406030204" pitchFamily="18" charset="0"/>
                              </a:rPr>
                              <m:t>𝑎𝑏𝑐</m:t>
                            </m:r>
                          </m:sub>
                        </m:sSub>
                      </m:e>
                    </m:d>
                    <m:r>
                      <a:rPr lang="en-US" sz="2000">
                        <a:latin typeface="Cambria Math" panose="02040503050406030204" pitchFamily="18" charset="0"/>
                      </a:rPr>
                      <m:t>=</m:t>
                    </m:r>
                  </m:oMath>
                </a14:m>
                <a:r>
                  <a:rPr lang="en-US" sz="2000" dirty="0"/>
                  <a:t>[</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𝐴</m:t>
                        </m:r>
                      </m:e>
                      <m:sub>
                        <m:r>
                          <a:rPr lang="en-US" sz="2000" b="0" i="1" smtClean="0">
                            <a:latin typeface="Cambria Math" panose="02040503050406030204" pitchFamily="18" charset="0"/>
                          </a:rPr>
                          <m:t>𝐿𝐿</m:t>
                        </m:r>
                      </m:sub>
                    </m:sSub>
                  </m:oMath>
                </a14:m>
                <a:r>
                  <a:rPr lang="en-US" sz="2000" dirty="0"/>
                  <a:t>]</a:t>
                </a:r>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m:t>
                            </m:r>
                            <m:r>
                              <a:rPr lang="en-US" sz="2000" b="0" i="1" smtClean="0">
                                <a:latin typeface="Cambria Math" panose="02040503050406030204" pitchFamily="18" charset="0"/>
                              </a:rPr>
                              <m:t>𝐿</m:t>
                            </m:r>
                          </m:e>
                          <m:sub>
                            <m:r>
                              <a:rPr lang="en-US" sz="2000" b="0" i="1" smtClean="0">
                                <a:latin typeface="Cambria Math" panose="02040503050406030204" pitchFamily="18" charset="0"/>
                              </a:rPr>
                              <m:t>𝐴𝐵𝐶</m:t>
                            </m:r>
                          </m:sub>
                        </m:sSub>
                      </m:e>
                    </m:d>
                  </m:oMath>
                </a14:m>
                <a:endParaRPr lang="en-US" sz="2000" dirty="0"/>
              </a:p>
            </p:txBody>
          </p:sp>
        </mc:Choice>
        <mc:Fallback xmlns="">
          <p:sp>
            <p:nvSpPr>
              <p:cNvPr id="23" name="Rectangle 22"/>
              <p:cNvSpPr>
                <a:spLocks noRot="1" noChangeAspect="1" noMove="1" noResize="1" noEditPoints="1" noAdjustHandles="1" noChangeArrowheads="1" noChangeShapeType="1" noTextEdit="1"/>
              </p:cNvSpPr>
              <p:nvPr/>
            </p:nvSpPr>
            <p:spPr>
              <a:xfrm>
                <a:off x="3124200" y="817179"/>
                <a:ext cx="3129190" cy="400110"/>
              </a:xfrm>
              <a:prstGeom prst="rect">
                <a:avLst/>
              </a:prstGeom>
              <a:blipFill>
                <a:blip r:embed="rId2"/>
                <a:stretch>
                  <a:fillRect t="-7576" b="-25758"/>
                </a:stretch>
              </a:blipFill>
            </p:spPr>
            <p:txBody>
              <a:bodyPr/>
              <a:lstStyle/>
              <a:p>
                <a:r>
                  <a:rPr lang="en-US">
                    <a:noFill/>
                  </a:rPr>
                  <a:t> </a:t>
                </a:r>
              </a:p>
            </p:txBody>
          </p:sp>
        </mc:Fallback>
      </mc:AlternateContent>
      <p:sp>
        <p:nvSpPr>
          <p:cNvPr id="24" name="TextBox 23"/>
          <p:cNvSpPr txBox="1"/>
          <p:nvPr/>
        </p:nvSpPr>
        <p:spPr>
          <a:xfrm>
            <a:off x="7772400" y="740447"/>
            <a:ext cx="729815" cy="400110"/>
          </a:xfrm>
          <a:prstGeom prst="rect">
            <a:avLst/>
          </a:prstGeom>
          <a:noFill/>
        </p:spPr>
        <p:txBody>
          <a:bodyPr wrap="none" rtlCol="0">
            <a:spAutoFit/>
          </a:bodyPr>
          <a:lstStyle/>
          <a:p>
            <a:r>
              <a:rPr lang="en-US" sz="2000" dirty="0"/>
              <a:t>(118)</a:t>
            </a:r>
          </a:p>
        </p:txBody>
      </p:sp>
      <p:sp>
        <p:nvSpPr>
          <p:cNvPr id="2" name="Rectangle 1"/>
          <p:cNvSpPr/>
          <p:nvPr/>
        </p:nvSpPr>
        <p:spPr>
          <a:xfrm>
            <a:off x="152400" y="1371600"/>
            <a:ext cx="8991600" cy="400110"/>
          </a:xfrm>
          <a:prstGeom prst="rect">
            <a:avLst/>
          </a:prstGeom>
        </p:spPr>
        <p:txBody>
          <a:bodyPr wrap="square">
            <a:spAutoFit/>
          </a:bodyPr>
          <a:lstStyle/>
          <a:p>
            <a:r>
              <a:rPr lang="en-US" sz="2000" dirty="0">
                <a:solidFill>
                  <a:srgbClr val="000000"/>
                </a:solidFill>
              </a:rPr>
              <a:t>Equation (118) is converted to line-to-neutral form by</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25" name="Rectangle 24"/>
              <p:cNvSpPr/>
              <p:nvPr/>
            </p:nvSpPr>
            <p:spPr>
              <a:xfrm>
                <a:off x="3044787" y="1938717"/>
                <a:ext cx="3306033" cy="425053"/>
              </a:xfrm>
              <a:prstGeom prst="rect">
                <a:avLst/>
              </a:prstGeom>
            </p:spPr>
            <p:txBody>
              <a:bodyPr wrap="none">
                <a:spAutoFit/>
              </a:bodyPr>
              <a:lstStyle/>
              <a:p>
                <a14:m>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m:t>
                            </m:r>
                            <m:r>
                              <a:rPr lang="en-US" sz="2000" b="0" i="1" smtClean="0">
                                <a:latin typeface="Cambria Math" panose="02040503050406030204" pitchFamily="18" charset="0"/>
                              </a:rPr>
                              <m:t>𝑁</m:t>
                            </m:r>
                          </m:e>
                          <m:sub>
                            <m:r>
                              <a:rPr lang="en-US" sz="2000" b="0" i="1" smtClean="0">
                                <a:latin typeface="Cambria Math" panose="02040503050406030204" pitchFamily="18" charset="0"/>
                              </a:rPr>
                              <m:t>𝑎𝑏𝑐</m:t>
                            </m:r>
                          </m:sub>
                        </m:sSub>
                      </m:e>
                    </m:d>
                    <m:r>
                      <a:rPr lang="en-US" sz="2000" b="0" i="0" smtClean="0">
                        <a:latin typeface="Cambria Math" panose="02040503050406030204" pitchFamily="18" charset="0"/>
                      </a:rPr>
                      <m:t>=</m:t>
                    </m:r>
                  </m:oMath>
                </a14:m>
                <a:r>
                  <a:rPr lang="en-US" sz="2000" dirty="0"/>
                  <a:t>[</a:t>
                </a:r>
                <a14:m>
                  <m:oMath xmlns:m="http://schemas.openxmlformats.org/officeDocument/2006/math">
                    <m:sSub>
                      <m:sSubPr>
                        <m:ctrlPr>
                          <a:rPr lang="en-US" sz="2000" i="1">
                            <a:latin typeface="Cambria Math" panose="02040503050406030204" pitchFamily="18" charset="0"/>
                          </a:rPr>
                        </m:ctrlPr>
                      </m:sSubPr>
                      <m:e>
                        <m:r>
                          <a:rPr lang="en-US" sz="2000" b="0" i="1" smtClean="0">
                            <a:latin typeface="Cambria Math" panose="02040503050406030204" pitchFamily="18" charset="0"/>
                          </a:rPr>
                          <m:t>𝐴</m:t>
                        </m:r>
                      </m:e>
                      <m:sub>
                        <m:r>
                          <a:rPr lang="en-US" sz="2000" b="0" i="1" smtClean="0">
                            <a:latin typeface="Cambria Math" panose="02040503050406030204" pitchFamily="18" charset="0"/>
                          </a:rPr>
                          <m:t>𝑟𝑒𝑔</m:t>
                        </m:r>
                      </m:sub>
                    </m:sSub>
                  </m:oMath>
                </a14:m>
                <a:r>
                  <a:rPr lang="en-US" sz="2000" dirty="0"/>
                  <a:t>]</a:t>
                </a:r>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m:t>
                            </m:r>
                            <m:r>
                              <a:rPr lang="en-US" sz="2000" b="0" i="1" smtClean="0">
                                <a:latin typeface="Cambria Math" panose="02040503050406030204" pitchFamily="18" charset="0"/>
                              </a:rPr>
                              <m:t>𝑁</m:t>
                            </m:r>
                          </m:e>
                          <m:sub>
                            <m:r>
                              <a:rPr lang="en-US" sz="2000" b="0" i="1" smtClean="0">
                                <a:latin typeface="Cambria Math" panose="02040503050406030204" pitchFamily="18" charset="0"/>
                              </a:rPr>
                              <m:t>𝐴𝐵𝐶</m:t>
                            </m:r>
                          </m:sub>
                        </m:sSub>
                      </m:e>
                    </m:d>
                  </m:oMath>
                </a14:m>
                <a:endParaRPr lang="en-US" sz="2000" dirty="0"/>
              </a:p>
            </p:txBody>
          </p:sp>
        </mc:Choice>
        <mc:Fallback xmlns="">
          <p:sp>
            <p:nvSpPr>
              <p:cNvPr id="25" name="Rectangle 24"/>
              <p:cNvSpPr>
                <a:spLocks noRot="1" noChangeAspect="1" noMove="1" noResize="1" noEditPoints="1" noAdjustHandles="1" noChangeArrowheads="1" noChangeShapeType="1" noTextEdit="1"/>
              </p:cNvSpPr>
              <p:nvPr/>
            </p:nvSpPr>
            <p:spPr>
              <a:xfrm>
                <a:off x="3044787" y="1938717"/>
                <a:ext cx="3306033" cy="425053"/>
              </a:xfrm>
              <a:prstGeom prst="rect">
                <a:avLst/>
              </a:prstGeom>
              <a:blipFill>
                <a:blip r:embed="rId3"/>
                <a:stretch>
                  <a:fillRect t="-7143" b="-1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3322338" y="2505353"/>
                <a:ext cx="2970493" cy="425053"/>
              </a:xfrm>
              <a:prstGeom prst="rect">
                <a:avLst/>
              </a:prstGeom>
            </p:spPr>
            <p:txBody>
              <a:bodyPr wrap="none">
                <a:spAutoFit/>
              </a:bodyPr>
              <a:lstStyle/>
              <a:p>
                <a:r>
                  <a:rPr lang="en-US" sz="2000" dirty="0"/>
                  <a:t>[</a:t>
                </a:r>
                <a14:m>
                  <m:oMath xmlns:m="http://schemas.openxmlformats.org/officeDocument/2006/math">
                    <m:sSub>
                      <m:sSubPr>
                        <m:ctrlPr>
                          <a:rPr lang="en-US" sz="2000" i="1">
                            <a:latin typeface="Cambria Math" panose="02040503050406030204" pitchFamily="18" charset="0"/>
                          </a:rPr>
                        </m:ctrlPr>
                      </m:sSubPr>
                      <m:e>
                        <m:r>
                          <a:rPr lang="en-US" sz="2000" b="0" i="1" smtClean="0">
                            <a:latin typeface="Cambria Math" panose="02040503050406030204" pitchFamily="18" charset="0"/>
                          </a:rPr>
                          <m:t>𝐴</m:t>
                        </m:r>
                      </m:e>
                      <m:sub>
                        <m:r>
                          <a:rPr lang="en-US" sz="2000" i="1">
                            <a:latin typeface="Cambria Math" panose="02040503050406030204" pitchFamily="18" charset="0"/>
                          </a:rPr>
                          <m:t>𝑟𝑒𝑔</m:t>
                        </m:r>
                      </m:sub>
                    </m:sSub>
                  </m:oMath>
                </a14:m>
                <a:r>
                  <a:rPr lang="en-US" sz="2000" dirty="0"/>
                  <a:t>] </a:t>
                </a:r>
                <a14:m>
                  <m:oMath xmlns:m="http://schemas.openxmlformats.org/officeDocument/2006/math">
                    <m:r>
                      <a:rPr lang="en-US" sz="2000">
                        <a:latin typeface="Cambria Math" panose="02040503050406030204" pitchFamily="18" charset="0"/>
                      </a:rPr>
                      <m:t>=</m:t>
                    </m:r>
                    <m:r>
                      <a:rPr lang="en-US" sz="2000" i="1">
                        <a:latin typeface="Cambria Math" panose="02040503050406030204" pitchFamily="18" charset="0"/>
                      </a:rPr>
                      <m:t>[</m:t>
                    </m:r>
                    <m:r>
                      <a:rPr lang="en-US" sz="2000" i="1">
                        <a:latin typeface="Cambria Math" panose="02040503050406030204" pitchFamily="18" charset="0"/>
                      </a:rPr>
                      <m:t>𝑊</m:t>
                    </m:r>
                  </m:oMath>
                </a14:m>
                <a:r>
                  <a:rPr lang="en-US" sz="2000" dirty="0"/>
                  <a:t>]</a:t>
                </a:r>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𝐴</m:t>
                            </m:r>
                          </m:e>
                          <m:sub>
                            <m:r>
                              <a:rPr lang="en-US" sz="2000" i="1">
                                <a:latin typeface="Cambria Math" panose="02040503050406030204" pitchFamily="18" charset="0"/>
                              </a:rPr>
                              <m:t>𝐿𝐿</m:t>
                            </m:r>
                          </m:sub>
                        </m:sSub>
                      </m:e>
                    </m:d>
                    <m:r>
                      <a:rPr lang="en-US" sz="2000" i="1">
                        <a:latin typeface="Cambria Math" panose="02040503050406030204" pitchFamily="18" charset="0"/>
                      </a:rPr>
                      <m:t> </m:t>
                    </m:r>
                    <m:r>
                      <a:rPr lang="en-US" sz="2000" i="1">
                        <a:latin typeface="Cambria Math" panose="02040503050406030204" pitchFamily="18" charset="0"/>
                        <a:ea typeface="Cambria Math" panose="02040503050406030204" pitchFamily="18" charset="0"/>
                      </a:rPr>
                      <m:t>∙</m:t>
                    </m:r>
                  </m:oMath>
                </a14:m>
                <a:r>
                  <a:rPr lang="en-US" sz="2000" dirty="0"/>
                  <a:t>[</a:t>
                </a:r>
                <a14:m>
                  <m:oMath xmlns:m="http://schemas.openxmlformats.org/officeDocument/2006/math">
                    <m:r>
                      <a:rPr lang="en-US" sz="2000" i="1">
                        <a:latin typeface="Cambria Math" panose="02040503050406030204" pitchFamily="18" charset="0"/>
                      </a:rPr>
                      <m:t>𝐷</m:t>
                    </m:r>
                  </m:oMath>
                </a14:m>
                <a:r>
                  <a:rPr lang="en-US" sz="2000" dirty="0"/>
                  <a:t>]</a:t>
                </a:r>
                <a:r>
                  <a:rPr lang="en-US" sz="2000" dirty="0">
                    <a:ea typeface="Cambria Math" panose="02040503050406030204" pitchFamily="18" charset="0"/>
                  </a:rPr>
                  <a:t> </a:t>
                </a:r>
                <a:endParaRPr lang="en-US" sz="2000" dirty="0"/>
              </a:p>
            </p:txBody>
          </p:sp>
        </mc:Choice>
        <mc:Fallback xmlns="">
          <p:sp>
            <p:nvSpPr>
              <p:cNvPr id="27" name="Rectangle 26"/>
              <p:cNvSpPr>
                <a:spLocks noRot="1" noChangeAspect="1" noMove="1" noResize="1" noEditPoints="1" noAdjustHandles="1" noChangeArrowheads="1" noChangeShapeType="1" noTextEdit="1"/>
              </p:cNvSpPr>
              <p:nvPr/>
            </p:nvSpPr>
            <p:spPr>
              <a:xfrm>
                <a:off x="3322338" y="2505353"/>
                <a:ext cx="2970493" cy="425053"/>
              </a:xfrm>
              <a:prstGeom prst="rect">
                <a:avLst/>
              </a:prstGeom>
              <a:blipFill>
                <a:blip r:embed="rId4"/>
                <a:stretch>
                  <a:fillRect l="-2053" t="-8571" b="-18571"/>
                </a:stretch>
              </a:blipFill>
            </p:spPr>
            <p:txBody>
              <a:bodyPr/>
              <a:lstStyle/>
              <a:p>
                <a:r>
                  <a:rPr lang="en-US">
                    <a:noFill/>
                  </a:rPr>
                  <a:t> </a:t>
                </a:r>
              </a:p>
            </p:txBody>
          </p:sp>
        </mc:Fallback>
      </mc:AlternateContent>
      <p:sp>
        <p:nvSpPr>
          <p:cNvPr id="28" name="TextBox 27"/>
          <p:cNvSpPr txBox="1"/>
          <p:nvPr/>
        </p:nvSpPr>
        <p:spPr>
          <a:xfrm>
            <a:off x="7802880" y="2194482"/>
            <a:ext cx="739305" cy="400110"/>
          </a:xfrm>
          <a:prstGeom prst="rect">
            <a:avLst/>
          </a:prstGeom>
          <a:noFill/>
        </p:spPr>
        <p:txBody>
          <a:bodyPr wrap="none" rtlCol="0">
            <a:spAutoFit/>
          </a:bodyPr>
          <a:lstStyle/>
          <a:p>
            <a:r>
              <a:rPr lang="en-US" sz="2000" dirty="0"/>
              <a:t>(120)</a:t>
            </a:r>
          </a:p>
        </p:txBody>
      </p:sp>
      <p:sp>
        <p:nvSpPr>
          <p:cNvPr id="6" name="Rectangle 5"/>
          <p:cNvSpPr/>
          <p:nvPr/>
        </p:nvSpPr>
        <p:spPr>
          <a:xfrm>
            <a:off x="227107" y="3286581"/>
            <a:ext cx="8839200" cy="646331"/>
          </a:xfrm>
          <a:prstGeom prst="rect">
            <a:avLst/>
          </a:prstGeom>
        </p:spPr>
        <p:txBody>
          <a:bodyPr wrap="square">
            <a:spAutoFit/>
          </a:bodyPr>
          <a:lstStyle/>
          <a:p>
            <a:r>
              <a:rPr lang="en-US" dirty="0">
                <a:solidFill>
                  <a:srgbClr val="000000"/>
                </a:solidFill>
              </a:rPr>
              <a:t>There is no general equation for each of the elements of [</a:t>
            </a:r>
            <a:r>
              <a:rPr lang="en-US" i="1" dirty="0" err="1">
                <a:solidFill>
                  <a:srgbClr val="000000"/>
                </a:solidFill>
              </a:rPr>
              <a:t>A</a:t>
            </a:r>
            <a:r>
              <a:rPr lang="en-US" i="1" baseline="-25000" dirty="0" err="1">
                <a:solidFill>
                  <a:srgbClr val="000000"/>
                </a:solidFill>
              </a:rPr>
              <a:t>reg</a:t>
            </a:r>
            <a:r>
              <a:rPr lang="en-US" dirty="0">
                <a:solidFill>
                  <a:srgbClr val="000000"/>
                </a:solidFill>
              </a:rPr>
              <a:t>]. The matrix [</a:t>
            </a:r>
            <a:r>
              <a:rPr lang="en-US" i="1" dirty="0" err="1">
                <a:solidFill>
                  <a:srgbClr val="000000"/>
                </a:solidFill>
              </a:rPr>
              <a:t>A</a:t>
            </a:r>
            <a:r>
              <a:rPr lang="en-US" i="1" baseline="-25000" dirty="0" err="1">
                <a:solidFill>
                  <a:srgbClr val="000000"/>
                </a:solidFill>
              </a:rPr>
              <a:t>reg</a:t>
            </a:r>
            <a:r>
              <a:rPr lang="en-US" dirty="0">
                <a:solidFill>
                  <a:srgbClr val="000000"/>
                </a:solidFill>
              </a:rPr>
              <a:t>] must be computed according to Equation 7.120.</a:t>
            </a:r>
          </a:p>
        </p:txBody>
      </p:sp>
      <p:sp>
        <p:nvSpPr>
          <p:cNvPr id="11"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5601945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6470041" cy="584775"/>
          </a:xfrm>
          <a:prstGeom prst="rect">
            <a:avLst/>
          </a:prstGeom>
        </p:spPr>
        <p:txBody>
          <a:bodyPr wrap="none">
            <a:spAutoFit/>
          </a:bodyPr>
          <a:lstStyle/>
          <a:p>
            <a:r>
              <a:rPr lang="en-US" sz="3200" dirty="0">
                <a:solidFill>
                  <a:srgbClr val="C8102E"/>
                </a:solidFill>
                <a:latin typeface="+mj-lt"/>
                <a:ea typeface="+mj-ea"/>
                <a:cs typeface="+mj-cs"/>
              </a:rPr>
              <a:t>Open Delta-Connected Regulators</a:t>
            </a:r>
          </a:p>
        </p:txBody>
      </p:sp>
      <p:sp>
        <p:nvSpPr>
          <p:cNvPr id="4" name="Slide Number Placeholder 3"/>
          <p:cNvSpPr>
            <a:spLocks noGrp="1"/>
          </p:cNvSpPr>
          <p:nvPr>
            <p:ph type="sldNum" sz="quarter" idx="12"/>
          </p:nvPr>
        </p:nvSpPr>
        <p:spPr/>
        <p:txBody>
          <a:bodyPr/>
          <a:lstStyle/>
          <a:p>
            <a:fld id="{5B7A2384-8C5D-49F6-8259-B9A64ECD4852}" type="slidenum">
              <a:rPr lang="en-US" smtClean="0"/>
              <a:t>91</a:t>
            </a:fld>
            <a:endParaRPr lang="en-US" dirty="0"/>
          </a:p>
        </p:txBody>
      </p:sp>
      <p:sp>
        <p:nvSpPr>
          <p:cNvPr id="5" name="Rectangle 4"/>
          <p:cNvSpPr/>
          <p:nvPr/>
        </p:nvSpPr>
        <p:spPr>
          <a:xfrm>
            <a:off x="189186" y="762000"/>
            <a:ext cx="8763000" cy="707886"/>
          </a:xfrm>
          <a:prstGeom prst="rect">
            <a:avLst/>
          </a:prstGeom>
        </p:spPr>
        <p:txBody>
          <a:bodyPr wrap="square">
            <a:spAutoFit/>
          </a:bodyPr>
          <a:lstStyle/>
          <a:p>
            <a:pPr algn="just"/>
            <a:r>
              <a:rPr lang="en-US" sz="2000" dirty="0">
                <a:solidFill>
                  <a:srgbClr val="000000"/>
                </a:solidFill>
              </a:rPr>
              <a:t>Referring to Fig.15, the current equations are derived by applying KCL at the </a:t>
            </a:r>
            <a:r>
              <a:rPr lang="en-US" sz="2000" i="1" dirty="0">
                <a:solidFill>
                  <a:srgbClr val="000000"/>
                </a:solidFill>
              </a:rPr>
              <a:t>L</a:t>
            </a:r>
            <a:r>
              <a:rPr lang="en-US" sz="2000" dirty="0">
                <a:solidFill>
                  <a:srgbClr val="000000"/>
                </a:solidFill>
              </a:rPr>
              <a:t> node of each regulator:</a:t>
            </a:r>
            <a:endParaRPr lang="en-US" sz="2000" dirty="0">
              <a:solidFill>
                <a:srgbClr val="000000"/>
              </a:solidFill>
              <a:effectLst/>
            </a:endParaRPr>
          </a:p>
        </p:txBody>
      </p:sp>
      <p:sp>
        <p:nvSpPr>
          <p:cNvPr id="12" name="TextBox 11"/>
          <p:cNvSpPr txBox="1"/>
          <p:nvPr/>
        </p:nvSpPr>
        <p:spPr>
          <a:xfrm>
            <a:off x="303831" y="5547238"/>
            <a:ext cx="3200400" cy="369332"/>
          </a:xfrm>
          <a:prstGeom prst="rect">
            <a:avLst/>
          </a:prstGeom>
          <a:noFill/>
        </p:spPr>
        <p:txBody>
          <a:bodyPr wrap="square" rtlCol="0">
            <a:spAutoFit/>
          </a:bodyPr>
          <a:lstStyle/>
          <a:p>
            <a:pPr algn="ctr"/>
            <a:r>
              <a:rPr lang="en-US" sz="1800" dirty="0"/>
              <a:t>Fig.</a:t>
            </a:r>
            <a:r>
              <a:rPr lang="en-US" altLang="zh-CN" sz="1800" dirty="0"/>
              <a:t>15</a:t>
            </a:r>
            <a:r>
              <a:rPr lang="en-US" sz="1800" dirty="0"/>
              <a:t> Open delta connection</a:t>
            </a:r>
          </a:p>
        </p:txBody>
      </p:sp>
      <p:pic>
        <p:nvPicPr>
          <p:cNvPr id="13" name="Picture 12"/>
          <p:cNvPicPr>
            <a:picLocks noChangeAspect="1"/>
          </p:cNvPicPr>
          <p:nvPr/>
        </p:nvPicPr>
        <p:blipFill>
          <a:blip r:embed="rId2"/>
          <a:stretch>
            <a:fillRect/>
          </a:stretch>
        </p:blipFill>
        <p:spPr>
          <a:xfrm>
            <a:off x="217827" y="3126070"/>
            <a:ext cx="3202310" cy="2421168"/>
          </a:xfrm>
          <a:prstGeom prst="rect">
            <a:avLst/>
          </a:prstGeom>
        </p:spPr>
      </p:pic>
      <mc:AlternateContent xmlns:mc="http://schemas.openxmlformats.org/markup-compatibility/2006" xmlns:a14="http://schemas.microsoft.com/office/drawing/2010/main">
        <mc:Choice Requires="a14">
          <p:sp>
            <p:nvSpPr>
              <p:cNvPr id="14" name="Rectangle 13"/>
              <p:cNvSpPr/>
              <p:nvPr/>
            </p:nvSpPr>
            <p:spPr>
              <a:xfrm>
                <a:off x="4114800" y="1328291"/>
                <a:ext cx="1412310" cy="400110"/>
              </a:xfrm>
              <a:prstGeom prst="rect">
                <a:avLst/>
              </a:prstGeom>
            </p:spPr>
            <p:txBody>
              <a:bodyPr wrap="none">
                <a:spAutoFit/>
              </a:bodyPr>
              <a:lstStyle/>
              <a:p>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𝐴</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𝑎</m:t>
                        </m:r>
                      </m:sub>
                    </m:sSub>
                  </m:oMath>
                </a14:m>
                <a:r>
                  <a:rPr lang="en-US" sz="2000" dirty="0"/>
                  <a:t>+</a:t>
                </a:r>
                <a14:m>
                  <m:oMath xmlns:m="http://schemas.openxmlformats.org/officeDocument/2006/math">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𝑎𝑏</m:t>
                        </m:r>
                      </m:sub>
                    </m:sSub>
                  </m:oMath>
                </a14:m>
                <a:endParaRPr lang="en-US" sz="2000" dirty="0"/>
              </a:p>
            </p:txBody>
          </p:sp>
        </mc:Choice>
        <mc:Fallback xmlns="">
          <p:sp>
            <p:nvSpPr>
              <p:cNvPr id="14" name="Rectangle 13"/>
              <p:cNvSpPr>
                <a:spLocks noRot="1" noChangeAspect="1" noMove="1" noResize="1" noEditPoints="1" noAdjustHandles="1" noChangeArrowheads="1" noChangeShapeType="1" noTextEdit="1"/>
              </p:cNvSpPr>
              <p:nvPr/>
            </p:nvSpPr>
            <p:spPr>
              <a:xfrm>
                <a:off x="4114800" y="1328291"/>
                <a:ext cx="1412310" cy="400110"/>
              </a:xfrm>
              <a:prstGeom prst="rect">
                <a:avLst/>
              </a:prstGeom>
              <a:blipFill>
                <a:blip r:embed="rId3"/>
                <a:stretch>
                  <a:fillRect t="-9091" b="-25758"/>
                </a:stretch>
              </a:blipFill>
            </p:spPr>
            <p:txBody>
              <a:bodyPr/>
              <a:lstStyle/>
              <a:p>
                <a:r>
                  <a:rPr lang="en-US">
                    <a:noFill/>
                  </a:rPr>
                  <a:t> </a:t>
                </a:r>
              </a:p>
            </p:txBody>
          </p:sp>
        </mc:Fallback>
      </mc:AlternateContent>
      <p:sp>
        <p:nvSpPr>
          <p:cNvPr id="15" name="TextBox 14"/>
          <p:cNvSpPr txBox="1"/>
          <p:nvPr/>
        </p:nvSpPr>
        <p:spPr>
          <a:xfrm>
            <a:off x="8025778" y="1260023"/>
            <a:ext cx="739305" cy="400110"/>
          </a:xfrm>
          <a:prstGeom prst="rect">
            <a:avLst/>
          </a:prstGeom>
          <a:noFill/>
        </p:spPr>
        <p:txBody>
          <a:bodyPr wrap="none" rtlCol="0">
            <a:spAutoFit/>
          </a:bodyPr>
          <a:lstStyle/>
          <a:p>
            <a:r>
              <a:rPr lang="en-US" sz="2000" dirty="0"/>
              <a:t>(121)</a:t>
            </a:r>
          </a:p>
        </p:txBody>
      </p:sp>
      <p:sp>
        <p:nvSpPr>
          <p:cNvPr id="7" name="Rectangle 6"/>
          <p:cNvSpPr/>
          <p:nvPr/>
        </p:nvSpPr>
        <p:spPr>
          <a:xfrm>
            <a:off x="210207" y="1658210"/>
            <a:ext cx="511679" cy="400110"/>
          </a:xfrm>
          <a:prstGeom prst="rect">
            <a:avLst/>
          </a:prstGeom>
        </p:spPr>
        <p:txBody>
          <a:bodyPr wrap="none">
            <a:spAutoFit/>
          </a:bodyPr>
          <a:lstStyle/>
          <a:p>
            <a:r>
              <a:rPr lang="en-US" sz="2000" dirty="0">
                <a:solidFill>
                  <a:srgbClr val="000000"/>
                </a:solidFill>
              </a:rPr>
              <a:t>but</a:t>
            </a:r>
            <a:endParaRPr lang="en-US" sz="2000" dirty="0"/>
          </a:p>
        </p:txBody>
      </p:sp>
      <mc:AlternateContent xmlns:mc="http://schemas.openxmlformats.org/markup-compatibility/2006" xmlns:a14="http://schemas.microsoft.com/office/drawing/2010/main">
        <mc:Choice Requires="a14">
          <p:sp>
            <p:nvSpPr>
              <p:cNvPr id="8" name="Rectangle 7"/>
              <p:cNvSpPr/>
              <p:nvPr/>
            </p:nvSpPr>
            <p:spPr>
              <a:xfrm>
                <a:off x="4030707" y="1842876"/>
                <a:ext cx="1589218" cy="7188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𝑎𝑏</m:t>
                          </m:r>
                        </m:sub>
                      </m:sSub>
                      <m:r>
                        <a:rPr lang="en-US" sz="2000" b="0" i="1" smtClean="0">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b="0" i="1" smtClean="0">
                                  <a:latin typeface="Cambria Math" panose="02040503050406030204" pitchFamily="18" charset="0"/>
                                </a:rPr>
                                <m:t>𝑁</m:t>
                              </m:r>
                            </m:e>
                            <m:sub>
                              <m:r>
                                <a:rPr lang="en-US" sz="2000" b="0" i="1" smtClean="0">
                                  <a:latin typeface="Cambria Math" panose="02040503050406030204" pitchFamily="18" charset="0"/>
                                </a:rPr>
                                <m:t>2</m:t>
                              </m:r>
                            </m:sub>
                          </m:sSub>
                        </m:num>
                        <m:den>
                          <m:sSub>
                            <m:sSubPr>
                              <m:ctrlPr>
                                <a:rPr lang="en-US" sz="2000" i="1">
                                  <a:latin typeface="Cambria Math" panose="02040503050406030204" pitchFamily="18" charset="0"/>
                                </a:rPr>
                              </m:ctrlPr>
                            </m:sSubPr>
                            <m:e>
                              <m:r>
                                <a:rPr lang="en-US" sz="2000" b="0" i="1" smtClean="0">
                                  <a:latin typeface="Cambria Math" panose="02040503050406030204" pitchFamily="18" charset="0"/>
                                </a:rPr>
                                <m:t>𝑁</m:t>
                              </m:r>
                            </m:e>
                            <m:sub>
                              <m:r>
                                <a:rPr lang="en-US" sz="2000" b="0" i="1" smtClean="0">
                                  <a:latin typeface="Cambria Math" panose="02040503050406030204" pitchFamily="18" charset="0"/>
                                </a:rPr>
                                <m:t>1</m:t>
                              </m:r>
                            </m:sub>
                          </m:sSub>
                        </m:den>
                      </m:f>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𝐴</m:t>
                          </m:r>
                        </m:sub>
                      </m:sSub>
                    </m:oMath>
                  </m:oMathPara>
                </a14:m>
                <a:endParaRPr lang="en-US" sz="2000" dirty="0"/>
              </a:p>
            </p:txBody>
          </p:sp>
        </mc:Choice>
        <mc:Fallback xmlns="">
          <p:sp>
            <p:nvSpPr>
              <p:cNvPr id="8" name="Rectangle 7"/>
              <p:cNvSpPr>
                <a:spLocks noRot="1" noChangeAspect="1" noMove="1" noResize="1" noEditPoints="1" noAdjustHandles="1" noChangeArrowheads="1" noChangeShapeType="1" noTextEdit="1"/>
              </p:cNvSpPr>
              <p:nvPr/>
            </p:nvSpPr>
            <p:spPr>
              <a:xfrm>
                <a:off x="4030707" y="1842876"/>
                <a:ext cx="1589218" cy="718851"/>
              </a:xfrm>
              <a:prstGeom prst="rect">
                <a:avLst/>
              </a:prstGeom>
              <a:blipFill>
                <a:blip r:embed="rId4"/>
                <a:stretch>
                  <a:fillRect/>
                </a:stretch>
              </a:blipFill>
            </p:spPr>
            <p:txBody>
              <a:bodyPr/>
              <a:lstStyle/>
              <a:p>
                <a:r>
                  <a:rPr lang="en-US">
                    <a:noFill/>
                  </a:rPr>
                  <a:t> </a:t>
                </a:r>
              </a:p>
            </p:txBody>
          </p:sp>
        </mc:Fallback>
      </mc:AlternateContent>
      <p:sp>
        <p:nvSpPr>
          <p:cNvPr id="9" name="Rectangle 8"/>
          <p:cNvSpPr/>
          <p:nvPr/>
        </p:nvSpPr>
        <p:spPr>
          <a:xfrm>
            <a:off x="152400" y="2458079"/>
            <a:ext cx="4572000" cy="400110"/>
          </a:xfrm>
          <a:prstGeom prst="rect">
            <a:avLst/>
          </a:prstGeom>
        </p:spPr>
        <p:txBody>
          <a:bodyPr>
            <a:spAutoFit/>
          </a:bodyPr>
          <a:lstStyle/>
          <a:p>
            <a:r>
              <a:rPr lang="en-US" sz="2000" dirty="0">
                <a:solidFill>
                  <a:srgbClr val="000000"/>
                </a:solidFill>
              </a:rPr>
              <a:t>Therefore, Equation (121) becomes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0" name="Rectangle 9"/>
              <p:cNvSpPr/>
              <p:nvPr/>
            </p:nvSpPr>
            <p:spPr>
              <a:xfrm>
                <a:off x="3962400" y="2828063"/>
                <a:ext cx="2219903" cy="7838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1−</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𝑁</m:t>
                                  </m:r>
                                </m:e>
                                <m:sub>
                                  <m:r>
                                    <a:rPr lang="en-US" sz="2000" i="1">
                                      <a:latin typeface="Cambria Math" panose="02040503050406030204" pitchFamily="18" charset="0"/>
                                    </a:rPr>
                                    <m:t>2</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𝑁</m:t>
                                  </m:r>
                                </m:e>
                                <m:sub>
                                  <m:r>
                                    <a:rPr lang="en-US" sz="2000" i="1">
                                      <a:latin typeface="Cambria Math" panose="02040503050406030204" pitchFamily="18" charset="0"/>
                                    </a:rPr>
                                    <m:t>1</m:t>
                                  </m:r>
                                </m:sub>
                              </m:sSub>
                            </m:den>
                          </m:f>
                        </m:e>
                      </m:d>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𝐴</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𝑎</m:t>
                          </m:r>
                        </m:sub>
                      </m:sSub>
                    </m:oMath>
                  </m:oMathPara>
                </a14:m>
                <a:endParaRPr lang="en-US" sz="2000" dirty="0"/>
              </a:p>
            </p:txBody>
          </p:sp>
        </mc:Choice>
        <mc:Fallback xmlns="">
          <p:sp>
            <p:nvSpPr>
              <p:cNvPr id="10" name="Rectangle 9"/>
              <p:cNvSpPr>
                <a:spLocks noRot="1" noChangeAspect="1" noMove="1" noResize="1" noEditPoints="1" noAdjustHandles="1" noChangeArrowheads="1" noChangeShapeType="1" noTextEdit="1"/>
              </p:cNvSpPr>
              <p:nvPr/>
            </p:nvSpPr>
            <p:spPr>
              <a:xfrm>
                <a:off x="3962400" y="2828063"/>
                <a:ext cx="2219903" cy="783869"/>
              </a:xfrm>
              <a:prstGeom prst="rect">
                <a:avLst/>
              </a:prstGeom>
              <a:blipFill>
                <a:blip r:embed="rId5"/>
                <a:stretch>
                  <a:fillRect/>
                </a:stretch>
              </a:blipFill>
            </p:spPr>
            <p:txBody>
              <a:bodyPr/>
              <a:lstStyle/>
              <a:p>
                <a:r>
                  <a:rPr lang="en-US">
                    <a:noFill/>
                  </a:rPr>
                  <a:t> </a:t>
                </a:r>
              </a:p>
            </p:txBody>
          </p:sp>
        </mc:Fallback>
      </mc:AlternateContent>
      <p:sp>
        <p:nvSpPr>
          <p:cNvPr id="20" name="TextBox 19"/>
          <p:cNvSpPr txBox="1"/>
          <p:nvPr/>
        </p:nvSpPr>
        <p:spPr>
          <a:xfrm>
            <a:off x="8025778" y="3000738"/>
            <a:ext cx="739305" cy="400110"/>
          </a:xfrm>
          <a:prstGeom prst="rect">
            <a:avLst/>
          </a:prstGeom>
          <a:noFill/>
        </p:spPr>
        <p:txBody>
          <a:bodyPr wrap="none" rtlCol="0">
            <a:spAutoFit/>
          </a:bodyPr>
          <a:lstStyle/>
          <a:p>
            <a:r>
              <a:rPr lang="en-US" sz="2000" dirty="0"/>
              <a:t>(122)</a:t>
            </a:r>
          </a:p>
        </p:txBody>
      </p:sp>
      <p:sp>
        <p:nvSpPr>
          <p:cNvPr id="11" name="Rectangle 10"/>
          <p:cNvSpPr/>
          <p:nvPr/>
        </p:nvSpPr>
        <p:spPr>
          <a:xfrm>
            <a:off x="3951890" y="3581400"/>
            <a:ext cx="5192110" cy="400110"/>
          </a:xfrm>
          <a:prstGeom prst="rect">
            <a:avLst/>
          </a:prstGeom>
        </p:spPr>
        <p:txBody>
          <a:bodyPr wrap="square">
            <a:spAutoFit/>
          </a:bodyPr>
          <a:lstStyle/>
          <a:p>
            <a:r>
              <a:rPr lang="en-US" sz="2000" dirty="0">
                <a:solidFill>
                  <a:srgbClr val="000000"/>
                </a:solidFill>
              </a:rPr>
              <a:t>Therefore</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22" name="Rectangle 21"/>
              <p:cNvSpPr/>
              <p:nvPr/>
            </p:nvSpPr>
            <p:spPr>
              <a:xfrm>
                <a:off x="4034413" y="4038600"/>
                <a:ext cx="1776192" cy="7428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𝐴</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f>
                            <m:fPr>
                              <m:ctrlPr>
                                <a:rPr lang="en-US" sz="2000" i="1">
                                  <a:latin typeface="Cambria Math" panose="02040503050406030204" pitchFamily="18" charset="0"/>
                                </a:rPr>
                              </m:ctrlPr>
                            </m:fPr>
                            <m:num>
                              <m:r>
                                <a:rPr lang="en-US" sz="2000" b="0" i="1" smtClean="0">
                                  <a:latin typeface="Cambria Math" panose="02040503050406030204" pitchFamily="18" charset="0"/>
                                </a:rPr>
                                <m:t>1</m:t>
                              </m:r>
                            </m:num>
                            <m:den>
                              <m:sSub>
                                <m:sSubPr>
                                  <m:ctrlPr>
                                    <a:rPr lang="en-US" sz="2000" i="1">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𝑅</m:t>
                                  </m:r>
                                  <m:r>
                                    <a:rPr lang="en-US" sz="2000" b="0" i="1" smtClean="0">
                                      <a:latin typeface="Cambria Math" panose="02040503050406030204" pitchFamily="18" charset="0"/>
                                    </a:rPr>
                                    <m:t>_</m:t>
                                  </m:r>
                                  <m:r>
                                    <a:rPr lang="en-US" sz="2000" b="0" i="1" smtClean="0">
                                      <a:latin typeface="Cambria Math" panose="02040503050406030204" pitchFamily="18" charset="0"/>
                                    </a:rPr>
                                    <m:t>𝑎𝑏</m:t>
                                  </m:r>
                                </m:sub>
                              </m:sSub>
                            </m:den>
                          </m:f>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rPr>
                            <m:t>𝐼</m:t>
                          </m:r>
                        </m:e>
                        <m:sub>
                          <m:r>
                            <a:rPr lang="en-US" sz="2000" b="0" i="1" smtClean="0">
                              <a:latin typeface="Cambria Math" panose="02040503050406030204" pitchFamily="18" charset="0"/>
                            </a:rPr>
                            <m:t>𝑎</m:t>
                          </m:r>
                        </m:sub>
                      </m:sSub>
                    </m:oMath>
                  </m:oMathPara>
                </a14:m>
                <a:endParaRPr lang="en-US" sz="2000" dirty="0"/>
              </a:p>
            </p:txBody>
          </p:sp>
        </mc:Choice>
        <mc:Fallback xmlns="">
          <p:sp>
            <p:nvSpPr>
              <p:cNvPr id="22" name="Rectangle 21"/>
              <p:cNvSpPr>
                <a:spLocks noRot="1" noChangeAspect="1" noMove="1" noResize="1" noEditPoints="1" noAdjustHandles="1" noChangeArrowheads="1" noChangeShapeType="1" noTextEdit="1"/>
              </p:cNvSpPr>
              <p:nvPr/>
            </p:nvSpPr>
            <p:spPr>
              <a:xfrm>
                <a:off x="4034413" y="4038600"/>
                <a:ext cx="1776192" cy="742832"/>
              </a:xfrm>
              <a:prstGeom prst="rect">
                <a:avLst/>
              </a:prstGeom>
              <a:blipFill>
                <a:blip r:embed="rId6"/>
                <a:stretch>
                  <a:fillRect/>
                </a:stretch>
              </a:blipFill>
            </p:spPr>
            <p:txBody>
              <a:bodyPr/>
              <a:lstStyle/>
              <a:p>
                <a:r>
                  <a:rPr lang="en-US">
                    <a:noFill/>
                  </a:rPr>
                  <a:t> </a:t>
                </a:r>
              </a:p>
            </p:txBody>
          </p:sp>
        </mc:Fallback>
      </mc:AlternateContent>
      <p:sp>
        <p:nvSpPr>
          <p:cNvPr id="26" name="TextBox 25"/>
          <p:cNvSpPr txBox="1"/>
          <p:nvPr/>
        </p:nvSpPr>
        <p:spPr>
          <a:xfrm>
            <a:off x="8097791" y="4191000"/>
            <a:ext cx="739305" cy="400110"/>
          </a:xfrm>
          <a:prstGeom prst="rect">
            <a:avLst/>
          </a:prstGeom>
          <a:noFill/>
        </p:spPr>
        <p:txBody>
          <a:bodyPr wrap="none" rtlCol="0">
            <a:spAutoFit/>
          </a:bodyPr>
          <a:lstStyle/>
          <a:p>
            <a:r>
              <a:rPr lang="en-US" sz="2000" dirty="0"/>
              <a:t>(123)</a:t>
            </a:r>
          </a:p>
        </p:txBody>
      </p:sp>
      <p:sp>
        <p:nvSpPr>
          <p:cNvPr id="16" name="Rectangle 15"/>
          <p:cNvSpPr/>
          <p:nvPr/>
        </p:nvSpPr>
        <p:spPr>
          <a:xfrm>
            <a:off x="4030706" y="4768603"/>
            <a:ext cx="5037093" cy="707886"/>
          </a:xfrm>
          <a:prstGeom prst="rect">
            <a:avLst/>
          </a:prstGeom>
        </p:spPr>
        <p:txBody>
          <a:bodyPr wrap="square">
            <a:spAutoFit/>
          </a:bodyPr>
          <a:lstStyle/>
          <a:p>
            <a:r>
              <a:rPr lang="en-US" sz="2000" dirty="0">
                <a:solidFill>
                  <a:srgbClr val="000000"/>
                </a:solidFill>
              </a:rPr>
              <a:t>In a similar manner, the current equation for the second regulator is given by</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31" name="Rectangle 30"/>
              <p:cNvSpPr/>
              <p:nvPr/>
            </p:nvSpPr>
            <p:spPr>
              <a:xfrm>
                <a:off x="4114800" y="5410200"/>
                <a:ext cx="1742272" cy="7428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𝐶</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f>
                            <m:fPr>
                              <m:ctrlPr>
                                <a:rPr lang="en-US" sz="2000" i="1">
                                  <a:latin typeface="Cambria Math" panose="02040503050406030204" pitchFamily="18" charset="0"/>
                                </a:rPr>
                              </m:ctrlPr>
                            </m:fPr>
                            <m:num>
                              <m:r>
                                <a:rPr lang="en-US" sz="2000" b="0" i="1" smtClean="0">
                                  <a:latin typeface="Cambria Math" panose="02040503050406030204" pitchFamily="18" charset="0"/>
                                </a:rPr>
                                <m:t>1</m:t>
                              </m:r>
                            </m:num>
                            <m:den>
                              <m:sSub>
                                <m:sSubPr>
                                  <m:ctrlPr>
                                    <a:rPr lang="en-US" sz="2000" i="1">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𝑅</m:t>
                                  </m:r>
                                  <m:r>
                                    <a:rPr lang="en-US" sz="2000" b="0" i="1" smtClean="0">
                                      <a:latin typeface="Cambria Math" panose="02040503050406030204" pitchFamily="18" charset="0"/>
                                    </a:rPr>
                                    <m:t>_</m:t>
                                  </m:r>
                                  <m:r>
                                    <a:rPr lang="en-US" sz="2000" b="0" i="1" smtClean="0">
                                      <a:latin typeface="Cambria Math" panose="02040503050406030204" pitchFamily="18" charset="0"/>
                                    </a:rPr>
                                    <m:t>𝑐𝑏</m:t>
                                  </m:r>
                                </m:sub>
                              </m:sSub>
                            </m:den>
                          </m:f>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rPr>
                            <m:t>𝐼</m:t>
                          </m:r>
                        </m:e>
                        <m:sub>
                          <m:r>
                            <a:rPr lang="en-US" sz="2000" b="0" i="1" smtClean="0">
                              <a:latin typeface="Cambria Math" panose="02040503050406030204" pitchFamily="18" charset="0"/>
                            </a:rPr>
                            <m:t>𝑐</m:t>
                          </m:r>
                        </m:sub>
                      </m:sSub>
                    </m:oMath>
                  </m:oMathPara>
                </a14:m>
                <a:endParaRPr lang="en-US" sz="2000" dirty="0"/>
              </a:p>
            </p:txBody>
          </p:sp>
        </mc:Choice>
        <mc:Fallback xmlns="">
          <p:sp>
            <p:nvSpPr>
              <p:cNvPr id="31" name="Rectangle 30"/>
              <p:cNvSpPr>
                <a:spLocks noRot="1" noChangeAspect="1" noMove="1" noResize="1" noEditPoints="1" noAdjustHandles="1" noChangeArrowheads="1" noChangeShapeType="1" noTextEdit="1"/>
              </p:cNvSpPr>
              <p:nvPr/>
            </p:nvSpPr>
            <p:spPr>
              <a:xfrm>
                <a:off x="4114800" y="5410200"/>
                <a:ext cx="1742272" cy="742832"/>
              </a:xfrm>
              <a:prstGeom prst="rect">
                <a:avLst/>
              </a:prstGeom>
              <a:blipFill>
                <a:blip r:embed="rId7"/>
                <a:stretch>
                  <a:fillRect/>
                </a:stretch>
              </a:blipFill>
            </p:spPr>
            <p:txBody>
              <a:bodyPr/>
              <a:lstStyle/>
              <a:p>
                <a:r>
                  <a:rPr lang="en-US">
                    <a:noFill/>
                  </a:rPr>
                  <a:t> </a:t>
                </a:r>
              </a:p>
            </p:txBody>
          </p:sp>
        </mc:Fallback>
      </mc:AlternateContent>
      <p:sp>
        <p:nvSpPr>
          <p:cNvPr id="32" name="TextBox 31"/>
          <p:cNvSpPr txBox="1"/>
          <p:nvPr/>
        </p:nvSpPr>
        <p:spPr>
          <a:xfrm>
            <a:off x="8153400" y="5486400"/>
            <a:ext cx="739305" cy="400110"/>
          </a:xfrm>
          <a:prstGeom prst="rect">
            <a:avLst/>
          </a:prstGeom>
          <a:noFill/>
        </p:spPr>
        <p:txBody>
          <a:bodyPr wrap="none" rtlCol="0">
            <a:spAutoFit/>
          </a:bodyPr>
          <a:lstStyle/>
          <a:p>
            <a:r>
              <a:rPr lang="en-US" sz="2000" dirty="0"/>
              <a:t>(124)</a:t>
            </a:r>
          </a:p>
        </p:txBody>
      </p:sp>
      <p:sp>
        <p:nvSpPr>
          <p:cNvPr id="21"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346967305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6470041" cy="584775"/>
          </a:xfrm>
          <a:prstGeom prst="rect">
            <a:avLst/>
          </a:prstGeom>
        </p:spPr>
        <p:txBody>
          <a:bodyPr wrap="none">
            <a:spAutoFit/>
          </a:bodyPr>
          <a:lstStyle/>
          <a:p>
            <a:r>
              <a:rPr lang="en-US" sz="3200" dirty="0">
                <a:solidFill>
                  <a:srgbClr val="C8102E"/>
                </a:solidFill>
                <a:latin typeface="+mj-lt"/>
                <a:ea typeface="+mj-ea"/>
                <a:cs typeface="+mj-cs"/>
              </a:rPr>
              <a:t>Open Delta-Connected Regulators</a:t>
            </a:r>
          </a:p>
        </p:txBody>
      </p:sp>
      <p:sp>
        <p:nvSpPr>
          <p:cNvPr id="4" name="Slide Number Placeholder 3"/>
          <p:cNvSpPr>
            <a:spLocks noGrp="1"/>
          </p:cNvSpPr>
          <p:nvPr>
            <p:ph type="sldNum" sz="quarter" idx="12"/>
          </p:nvPr>
        </p:nvSpPr>
        <p:spPr/>
        <p:txBody>
          <a:bodyPr/>
          <a:lstStyle/>
          <a:p>
            <a:fld id="{5B7A2384-8C5D-49F6-8259-B9A64ECD4852}" type="slidenum">
              <a:rPr lang="en-US" smtClean="0"/>
              <a:t>92</a:t>
            </a:fld>
            <a:endParaRPr lang="en-US" dirty="0"/>
          </a:p>
        </p:txBody>
      </p:sp>
      <mc:AlternateContent xmlns:mc="http://schemas.openxmlformats.org/markup-compatibility/2006" xmlns:a14="http://schemas.microsoft.com/office/drawing/2010/main">
        <mc:Choice Requires="a14">
          <p:sp>
            <p:nvSpPr>
              <p:cNvPr id="21" name="Rectangle 20"/>
              <p:cNvSpPr/>
              <p:nvPr/>
            </p:nvSpPr>
            <p:spPr>
              <a:xfrm>
                <a:off x="2521706" y="990600"/>
                <a:ext cx="4073231" cy="21321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latin typeface="Cambria Math" panose="02040503050406030204" pitchFamily="18" charset="0"/>
                            </a:rPr>
                          </m:ctrlPr>
                        </m:dPr>
                        <m:e>
                          <m:eqArr>
                            <m:eqArrPr>
                              <m:ctrlPr>
                                <a:rPr lang="en-US" sz="2000" i="1">
                                  <a:latin typeface="Cambria Math" panose="02040503050406030204" pitchFamily="18" charset="0"/>
                                </a:rPr>
                              </m:ctrlPr>
                            </m:eqArr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𝐴</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𝐵</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𝑐</m:t>
                                  </m:r>
                                </m:sub>
                              </m:sSub>
                            </m:e>
                          </m:eqArr>
                        </m:e>
                      </m:d>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m>
                            <m:mPr>
                              <m:plcHide m:val="on"/>
                              <m:mcs>
                                <m:mc>
                                  <m:mcPr>
                                    <m:count m:val="3"/>
                                    <m:mcJc m:val="center"/>
                                  </m:mcPr>
                                </m:mc>
                              </m:mcs>
                              <m:ctrlPr>
                                <a:rPr lang="en-US" sz="2000" i="1">
                                  <a:latin typeface="Cambria Math" panose="02040503050406030204" pitchFamily="18" charset="0"/>
                                </a:rPr>
                              </m:ctrlPr>
                            </m:mPr>
                            <m:mr>
                              <m:e>
                                <m:f>
                                  <m:fPr>
                                    <m:ctrlPr>
                                      <a:rPr lang="en-US" sz="2000" i="1" smtClean="0">
                                        <a:latin typeface="Cambria Math" panose="02040503050406030204" pitchFamily="18" charset="0"/>
                                      </a:rPr>
                                    </m:ctrlPr>
                                  </m:fPr>
                                  <m:num>
                                    <m:r>
                                      <a:rPr lang="en-US" sz="2000" b="0" i="1" smtClean="0">
                                        <a:latin typeface="Cambria Math" panose="02040503050406030204" pitchFamily="18" charset="0"/>
                                      </a:rPr>
                                      <m:t>1</m:t>
                                    </m:r>
                                  </m:num>
                                  <m:den>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i="1">
                                            <a:latin typeface="Cambria Math" panose="02040503050406030204" pitchFamily="18" charset="0"/>
                                          </a:rPr>
                                          <m:t>𝑎𝑏</m:t>
                                        </m:r>
                                      </m:sub>
                                    </m:sSub>
                                  </m:den>
                                </m:f>
                              </m:e>
                              <m:e>
                                <m:r>
                                  <a:rPr lang="en-US" sz="2000" b="0" i="1" smtClean="0">
                                    <a:latin typeface="Cambria Math" panose="02040503050406030204" pitchFamily="18" charset="0"/>
                                  </a:rPr>
                                  <m:t>0</m:t>
                                </m:r>
                              </m:e>
                              <m:e>
                                <m:r>
                                  <a:rPr lang="en-US" sz="2000" b="0" i="1" smtClean="0">
                                    <a:latin typeface="Cambria Math" panose="02040503050406030204" pitchFamily="18" charset="0"/>
                                  </a:rPr>
                                  <m:t>0</m:t>
                                </m:r>
                              </m:e>
                            </m:mr>
                            <m:mr>
                              <m:e>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i="1">
                                            <a:latin typeface="Cambria Math" panose="02040503050406030204" pitchFamily="18" charset="0"/>
                                          </a:rPr>
                                          <m:t>𝑎𝑏</m:t>
                                        </m:r>
                                      </m:sub>
                                    </m:sSub>
                                  </m:den>
                                </m:f>
                              </m:e>
                              <m:e>
                                <m:r>
                                  <a:rPr lang="en-US" sz="2000" i="1" smtClean="0">
                                    <a:latin typeface="Cambria Math" panose="02040503050406030204" pitchFamily="18" charset="0"/>
                                  </a:rPr>
                                  <m:t>0</m:t>
                                </m:r>
                              </m:e>
                              <m:e>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b="0" i="1" smtClean="0">
                                            <a:latin typeface="Cambria Math" panose="02040503050406030204" pitchFamily="18" charset="0"/>
                                          </a:rPr>
                                          <m:t>𝑐</m:t>
                                        </m:r>
                                        <m:r>
                                          <a:rPr lang="en-US" sz="2000" i="1">
                                            <a:latin typeface="Cambria Math" panose="02040503050406030204" pitchFamily="18" charset="0"/>
                                          </a:rPr>
                                          <m:t>𝑏</m:t>
                                        </m:r>
                                      </m:sub>
                                    </m:sSub>
                                  </m:den>
                                </m:f>
                              </m:e>
                            </m:mr>
                            <m:mr>
                              <m:e>
                                <m:r>
                                  <a:rPr lang="en-US" sz="2000" i="1" smtClean="0">
                                    <a:latin typeface="Cambria Math" panose="02040503050406030204" pitchFamily="18" charset="0"/>
                                  </a:rPr>
                                  <m:t>0</m:t>
                                </m:r>
                              </m:e>
                              <m:e>
                                <m:r>
                                  <a:rPr lang="en-US" sz="2000" b="0" i="1" smtClean="0">
                                    <a:latin typeface="Cambria Math" panose="02040503050406030204" pitchFamily="18" charset="0"/>
                                  </a:rPr>
                                  <m:t>0</m:t>
                                </m:r>
                              </m:e>
                              <m:e>
                                <m:f>
                                  <m:fPr>
                                    <m:ctrlPr>
                                      <a:rPr lang="en-US" sz="2000" i="1">
                                        <a:latin typeface="Cambria Math" panose="02040503050406030204" pitchFamily="18" charset="0"/>
                                      </a:rPr>
                                    </m:ctrlPr>
                                  </m:fPr>
                                  <m:num>
                                    <m:r>
                                      <a:rPr lang="en-US" sz="2000" i="1">
                                        <a:latin typeface="Cambria Math" panose="02040503050406030204" pitchFamily="18" charset="0"/>
                                      </a:rPr>
                                      <m:t>1</m:t>
                                    </m:r>
                                  </m:num>
                                  <m:den>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b="0" i="1" smtClean="0">
                                            <a:latin typeface="Cambria Math" panose="02040503050406030204" pitchFamily="18" charset="0"/>
                                          </a:rPr>
                                          <m:t>𝑐</m:t>
                                        </m:r>
                                        <m:r>
                                          <a:rPr lang="en-US" sz="2000" i="1">
                                            <a:latin typeface="Cambria Math" panose="02040503050406030204" pitchFamily="18" charset="0"/>
                                          </a:rPr>
                                          <m:t>𝑏</m:t>
                                        </m:r>
                                      </m:sub>
                                    </m:sSub>
                                  </m:den>
                                </m:f>
                              </m:e>
                            </m:mr>
                          </m:m>
                        </m:e>
                      </m:d>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𝑎</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𝑏</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𝑐</m:t>
                                  </m:r>
                                </m:sub>
                              </m:sSub>
                            </m:e>
                          </m:eqArr>
                        </m:e>
                      </m:d>
                    </m:oMath>
                  </m:oMathPara>
                </a14:m>
                <a:endParaRPr lang="en-US" sz="2000" dirty="0"/>
              </a:p>
            </p:txBody>
          </p:sp>
        </mc:Choice>
        <mc:Fallback xmlns="">
          <p:sp>
            <p:nvSpPr>
              <p:cNvPr id="21" name="Rectangle 20"/>
              <p:cNvSpPr>
                <a:spLocks noRot="1" noChangeAspect="1" noMove="1" noResize="1" noEditPoints="1" noAdjustHandles="1" noChangeArrowheads="1" noChangeShapeType="1" noTextEdit="1"/>
              </p:cNvSpPr>
              <p:nvPr/>
            </p:nvSpPr>
            <p:spPr>
              <a:xfrm>
                <a:off x="2521706" y="990600"/>
                <a:ext cx="4073231" cy="2132187"/>
              </a:xfrm>
              <a:prstGeom prst="rect">
                <a:avLst/>
              </a:prstGeom>
              <a:blipFill>
                <a:blip r:embed="rId2"/>
                <a:stretch>
                  <a:fillRect/>
                </a:stretch>
              </a:blipFill>
            </p:spPr>
            <p:txBody>
              <a:bodyPr/>
              <a:lstStyle/>
              <a:p>
                <a:r>
                  <a:rPr lang="en-US">
                    <a:noFill/>
                  </a:rPr>
                  <a:t> </a:t>
                </a:r>
              </a:p>
            </p:txBody>
          </p:sp>
        </mc:Fallback>
      </mc:AlternateContent>
      <p:sp>
        <p:nvSpPr>
          <p:cNvPr id="23" name="TextBox 22"/>
          <p:cNvSpPr txBox="1"/>
          <p:nvPr/>
        </p:nvSpPr>
        <p:spPr>
          <a:xfrm>
            <a:off x="7699234" y="1828800"/>
            <a:ext cx="739305" cy="400110"/>
          </a:xfrm>
          <a:prstGeom prst="rect">
            <a:avLst/>
          </a:prstGeom>
          <a:noFill/>
        </p:spPr>
        <p:txBody>
          <a:bodyPr wrap="none" rtlCol="0">
            <a:spAutoFit/>
          </a:bodyPr>
          <a:lstStyle/>
          <a:p>
            <a:r>
              <a:rPr lang="en-US" sz="2000" dirty="0"/>
              <a:t>(126)</a:t>
            </a:r>
          </a:p>
        </p:txBody>
      </p:sp>
      <p:sp>
        <p:nvSpPr>
          <p:cNvPr id="2" name="Rectangle 1"/>
          <p:cNvSpPr/>
          <p:nvPr/>
        </p:nvSpPr>
        <p:spPr>
          <a:xfrm>
            <a:off x="189186" y="685800"/>
            <a:ext cx="7888014" cy="400110"/>
          </a:xfrm>
          <a:prstGeom prst="rect">
            <a:avLst/>
          </a:prstGeom>
        </p:spPr>
        <p:txBody>
          <a:bodyPr wrap="square">
            <a:spAutoFit/>
          </a:bodyPr>
          <a:lstStyle/>
          <a:p>
            <a:r>
              <a:rPr lang="en-US" sz="2000" dirty="0">
                <a:solidFill>
                  <a:srgbClr val="000000"/>
                </a:solidFill>
              </a:rPr>
              <a:t>In matrix form, the current equations become</a:t>
            </a:r>
            <a:endParaRPr lang="en-US" sz="2000" dirty="0">
              <a:solidFill>
                <a:srgbClr val="000000"/>
              </a:solidFill>
              <a:effectLst/>
            </a:endParaRPr>
          </a:p>
        </p:txBody>
      </p:sp>
      <p:sp>
        <p:nvSpPr>
          <p:cNvPr id="6" name="Rectangle 5"/>
          <p:cNvSpPr/>
          <p:nvPr/>
        </p:nvSpPr>
        <p:spPr>
          <a:xfrm>
            <a:off x="196292" y="3048000"/>
            <a:ext cx="8719108" cy="400110"/>
          </a:xfrm>
          <a:prstGeom prst="rect">
            <a:avLst/>
          </a:prstGeom>
        </p:spPr>
        <p:txBody>
          <a:bodyPr wrap="square">
            <a:spAutoFit/>
          </a:bodyPr>
          <a:lstStyle/>
          <a:p>
            <a:r>
              <a:rPr lang="en-US" sz="2000" dirty="0">
                <a:solidFill>
                  <a:srgbClr val="000000"/>
                </a:solidFill>
              </a:rPr>
              <a:t>In generalized form, Equation (126) becomes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27" name="Rectangle 26"/>
              <p:cNvSpPr/>
              <p:nvPr/>
            </p:nvSpPr>
            <p:spPr>
              <a:xfrm>
                <a:off x="2667000" y="3429000"/>
                <a:ext cx="4607928" cy="425053"/>
              </a:xfrm>
              <a:prstGeom prst="rect">
                <a:avLst/>
              </a:prstGeom>
            </p:spPr>
            <p:txBody>
              <a:bodyPr wrap="none">
                <a:spAutoFit/>
              </a:bodyPr>
              <a:lstStyle/>
              <a:p>
                <a14:m>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smtClean="0">
                                <a:latin typeface="Cambria Math" panose="02040503050406030204" pitchFamily="18" charset="0"/>
                              </a:rPr>
                              <m:t>𝐼</m:t>
                            </m:r>
                          </m:e>
                          <m:sub>
                            <m:r>
                              <a:rPr lang="en-US" sz="2000" b="0" i="1" smtClean="0">
                                <a:latin typeface="Cambria Math" panose="02040503050406030204" pitchFamily="18" charset="0"/>
                              </a:rPr>
                              <m:t>𝐴𝐵𝐶</m:t>
                            </m:r>
                          </m:sub>
                        </m:sSub>
                      </m:e>
                    </m:d>
                    <m:r>
                      <a:rPr lang="en-US" sz="2000">
                        <a:latin typeface="Cambria Math" panose="02040503050406030204" pitchFamily="18" charset="0"/>
                      </a:rPr>
                      <m:t>=</m:t>
                    </m:r>
                  </m:oMath>
                </a14:m>
                <a:r>
                  <a:rPr lang="en-US" sz="2000" dirty="0"/>
                  <a:t>[</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𝑐</m:t>
                        </m:r>
                      </m:e>
                      <m:sub>
                        <m:r>
                          <a:rPr lang="en-US" sz="2000" b="0" i="1" smtClean="0">
                            <a:latin typeface="Cambria Math" panose="02040503050406030204" pitchFamily="18" charset="0"/>
                          </a:rPr>
                          <m:t>𝑟𝑒𝑔</m:t>
                        </m:r>
                      </m:sub>
                    </m:sSub>
                  </m:oMath>
                </a14:m>
                <a:r>
                  <a:rPr lang="en-US" sz="2000" dirty="0"/>
                  <a:t>]</a:t>
                </a:r>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m:t>
                            </m:r>
                            <m:r>
                              <a:rPr lang="en-US" sz="2000" b="0" i="1" smtClean="0">
                                <a:latin typeface="Cambria Math" panose="02040503050406030204" pitchFamily="18" charset="0"/>
                              </a:rPr>
                              <m:t>𝑁</m:t>
                            </m:r>
                          </m:e>
                          <m:sub>
                            <m:r>
                              <a:rPr lang="en-US" sz="2000" b="0" i="1" smtClean="0">
                                <a:latin typeface="Cambria Math" panose="02040503050406030204" pitchFamily="18" charset="0"/>
                              </a:rPr>
                              <m:t>𝐴𝐵𝐶</m:t>
                            </m:r>
                          </m:sub>
                        </m:sSub>
                      </m:e>
                    </m:d>
                    <m:r>
                      <a:rPr lang="en-US" sz="2000" b="0" i="0" smtClean="0">
                        <a:latin typeface="Cambria Math" panose="02040503050406030204" pitchFamily="18" charset="0"/>
                      </a:rPr>
                      <m:t>+</m:t>
                    </m:r>
                  </m:oMath>
                </a14:m>
                <a:r>
                  <a:rPr lang="en-US" sz="2000" dirty="0"/>
                  <a:t>[</a:t>
                </a:r>
                <a14:m>
                  <m:oMath xmlns:m="http://schemas.openxmlformats.org/officeDocument/2006/math">
                    <m:sSub>
                      <m:sSubPr>
                        <m:ctrlPr>
                          <a:rPr lang="en-US" sz="2000" i="1">
                            <a:latin typeface="Cambria Math" panose="02040503050406030204" pitchFamily="18" charset="0"/>
                          </a:rPr>
                        </m:ctrlPr>
                      </m:sSubPr>
                      <m:e>
                        <m:r>
                          <a:rPr lang="en-US" sz="2000" b="0" i="1" smtClean="0">
                            <a:latin typeface="Cambria Math" panose="02040503050406030204" pitchFamily="18" charset="0"/>
                          </a:rPr>
                          <m:t>𝑑</m:t>
                        </m:r>
                      </m:e>
                      <m:sub>
                        <m:r>
                          <a:rPr lang="en-US" sz="2000" b="0" i="1" smtClean="0">
                            <a:latin typeface="Cambria Math" panose="02040503050406030204" pitchFamily="18" charset="0"/>
                          </a:rPr>
                          <m:t>𝑟𝑒𝑔</m:t>
                        </m:r>
                      </m:sub>
                    </m:sSub>
                  </m:oMath>
                </a14:m>
                <a:r>
                  <a:rPr lang="en-US" sz="2000" dirty="0"/>
                  <a:t>]</a:t>
                </a:r>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𝑎𝑏𝑐</m:t>
                            </m:r>
                          </m:sub>
                        </m:sSub>
                      </m:e>
                    </m:d>
                  </m:oMath>
                </a14:m>
                <a:endParaRPr lang="en-US" sz="2000" dirty="0"/>
              </a:p>
            </p:txBody>
          </p:sp>
        </mc:Choice>
        <mc:Fallback xmlns="">
          <p:sp>
            <p:nvSpPr>
              <p:cNvPr id="27" name="Rectangle 26"/>
              <p:cNvSpPr>
                <a:spLocks noRot="1" noChangeAspect="1" noMove="1" noResize="1" noEditPoints="1" noAdjustHandles="1" noChangeArrowheads="1" noChangeShapeType="1" noTextEdit="1"/>
              </p:cNvSpPr>
              <p:nvPr/>
            </p:nvSpPr>
            <p:spPr>
              <a:xfrm>
                <a:off x="2667000" y="3429000"/>
                <a:ext cx="4607928" cy="425053"/>
              </a:xfrm>
              <a:prstGeom prst="rect">
                <a:avLst/>
              </a:prstGeom>
              <a:blipFill>
                <a:blip r:embed="rId3"/>
                <a:stretch>
                  <a:fillRect t="-8696" b="-18841"/>
                </a:stretch>
              </a:blipFill>
            </p:spPr>
            <p:txBody>
              <a:bodyPr/>
              <a:lstStyle/>
              <a:p>
                <a:r>
                  <a:rPr lang="en-US">
                    <a:noFill/>
                  </a:rPr>
                  <a:t> </a:t>
                </a:r>
              </a:p>
            </p:txBody>
          </p:sp>
        </mc:Fallback>
      </mc:AlternateContent>
      <p:sp>
        <p:nvSpPr>
          <p:cNvPr id="28" name="TextBox 27"/>
          <p:cNvSpPr txBox="1"/>
          <p:nvPr/>
        </p:nvSpPr>
        <p:spPr>
          <a:xfrm>
            <a:off x="7715000" y="3429000"/>
            <a:ext cx="739305" cy="400110"/>
          </a:xfrm>
          <a:prstGeom prst="rect">
            <a:avLst/>
          </a:prstGeom>
          <a:noFill/>
        </p:spPr>
        <p:txBody>
          <a:bodyPr wrap="none" rtlCol="0">
            <a:spAutoFit/>
          </a:bodyPr>
          <a:lstStyle/>
          <a:p>
            <a:r>
              <a:rPr lang="en-US" sz="2000" dirty="0"/>
              <a:t>(127)</a:t>
            </a:r>
          </a:p>
        </p:txBody>
      </p:sp>
      <p:sp>
        <p:nvSpPr>
          <p:cNvPr id="17" name="Rectangle 16"/>
          <p:cNvSpPr/>
          <p:nvPr/>
        </p:nvSpPr>
        <p:spPr>
          <a:xfrm>
            <a:off x="196292" y="3821668"/>
            <a:ext cx="832472" cy="369332"/>
          </a:xfrm>
          <a:prstGeom prst="rect">
            <a:avLst/>
          </a:prstGeom>
        </p:spPr>
        <p:txBody>
          <a:bodyPr wrap="none">
            <a:spAutoFit/>
          </a:bodyPr>
          <a:lstStyle/>
          <a:p>
            <a:r>
              <a:rPr lang="en-US" dirty="0">
                <a:solidFill>
                  <a:srgbClr val="000000"/>
                </a:solidFill>
              </a:rPr>
              <a:t>where </a:t>
            </a:r>
            <a:endParaRPr lang="en-US" dirty="0"/>
          </a:p>
        </p:txBody>
      </p:sp>
      <mc:AlternateContent xmlns:mc="http://schemas.openxmlformats.org/markup-compatibility/2006" xmlns:a14="http://schemas.microsoft.com/office/drawing/2010/main">
        <mc:Choice Requires="a14">
          <p:sp>
            <p:nvSpPr>
              <p:cNvPr id="18" name="Rectangle 17"/>
              <p:cNvSpPr/>
              <p:nvPr/>
            </p:nvSpPr>
            <p:spPr>
              <a:xfrm>
                <a:off x="2743200" y="4040013"/>
                <a:ext cx="3694345" cy="21321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2000" dirty="0"/>
                        <m:t>[</m:t>
                      </m:r>
                      <m:sSub>
                        <m:sSubPr>
                          <m:ctrlPr>
                            <a:rPr lang="en-US" sz="2000" i="1">
                              <a:latin typeface="Cambria Math" panose="02040503050406030204" pitchFamily="18" charset="0"/>
                            </a:rPr>
                          </m:ctrlPr>
                        </m:sSubPr>
                        <m:e>
                          <m:r>
                            <a:rPr lang="en-US" sz="2000" i="1">
                              <a:latin typeface="Cambria Math" panose="02040503050406030204" pitchFamily="18" charset="0"/>
                            </a:rPr>
                            <m:t>𝑑</m:t>
                          </m:r>
                        </m:e>
                        <m:sub>
                          <m:r>
                            <a:rPr lang="en-US" sz="2000" i="1">
                              <a:latin typeface="Cambria Math" panose="02040503050406030204" pitchFamily="18" charset="0"/>
                            </a:rPr>
                            <m:t>𝑟𝑒𝑔</m:t>
                          </m:r>
                        </m:sub>
                      </m:sSub>
                      <m:r>
                        <m:rPr>
                          <m:nor/>
                        </m:rPr>
                        <a:rPr lang="en-US" sz="2000" dirty="0"/>
                        <m:t>]</m:t>
                      </m:r>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m>
                            <m:mPr>
                              <m:plcHide m:val="on"/>
                              <m:mcs>
                                <m:mc>
                                  <m:mcPr>
                                    <m:count m:val="3"/>
                                    <m:mcJc m:val="center"/>
                                  </m:mcPr>
                                </m:mc>
                              </m:mcs>
                              <m:ctrlPr>
                                <a:rPr lang="en-US" sz="2000" i="1">
                                  <a:latin typeface="Cambria Math" panose="02040503050406030204" pitchFamily="18" charset="0"/>
                                </a:rPr>
                              </m:ctrlPr>
                            </m:mPr>
                            <m:mr>
                              <m:e>
                                <m:f>
                                  <m:fPr>
                                    <m:ctrlPr>
                                      <a:rPr lang="en-US" sz="2000" i="1">
                                        <a:latin typeface="Cambria Math" panose="02040503050406030204" pitchFamily="18" charset="0"/>
                                      </a:rPr>
                                    </m:ctrlPr>
                                  </m:fPr>
                                  <m:num>
                                    <m:r>
                                      <a:rPr lang="en-US" sz="2000" i="1">
                                        <a:latin typeface="Cambria Math" panose="02040503050406030204" pitchFamily="18" charset="0"/>
                                      </a:rPr>
                                      <m:t>1</m:t>
                                    </m:r>
                                  </m:num>
                                  <m:den>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i="1">
                                            <a:latin typeface="Cambria Math" panose="02040503050406030204" pitchFamily="18" charset="0"/>
                                          </a:rPr>
                                          <m:t>𝑎𝑏</m:t>
                                        </m:r>
                                      </m:sub>
                                    </m:sSub>
                                  </m:den>
                                </m:f>
                              </m:e>
                              <m:e>
                                <m:r>
                                  <a:rPr lang="en-US" sz="2000" i="1">
                                    <a:latin typeface="Cambria Math" panose="02040503050406030204" pitchFamily="18" charset="0"/>
                                  </a:rPr>
                                  <m:t>0</m:t>
                                </m:r>
                              </m:e>
                              <m:e>
                                <m:r>
                                  <a:rPr lang="en-US" sz="2000" i="1">
                                    <a:latin typeface="Cambria Math" panose="02040503050406030204" pitchFamily="18" charset="0"/>
                                  </a:rPr>
                                  <m:t>0</m:t>
                                </m:r>
                              </m:e>
                            </m:mr>
                            <m:mr>
                              <m:e>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i="1">
                                            <a:latin typeface="Cambria Math" panose="02040503050406030204" pitchFamily="18" charset="0"/>
                                          </a:rPr>
                                          <m:t>𝑎𝑏</m:t>
                                        </m:r>
                                      </m:sub>
                                    </m:sSub>
                                  </m:den>
                                </m:f>
                              </m:e>
                              <m:e>
                                <m:r>
                                  <a:rPr lang="en-US" sz="2000" i="1">
                                    <a:latin typeface="Cambria Math" panose="02040503050406030204" pitchFamily="18" charset="0"/>
                                  </a:rPr>
                                  <m:t>0</m:t>
                                </m:r>
                              </m:e>
                              <m:e>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i="1">
                                            <a:latin typeface="Cambria Math" panose="02040503050406030204" pitchFamily="18" charset="0"/>
                                          </a:rPr>
                                          <m:t>𝑐𝑏</m:t>
                                        </m:r>
                                      </m:sub>
                                    </m:sSub>
                                  </m:den>
                                </m:f>
                              </m:e>
                            </m:mr>
                            <m:mr>
                              <m:e>
                                <m:r>
                                  <a:rPr lang="en-US" sz="2000" i="1">
                                    <a:latin typeface="Cambria Math" panose="02040503050406030204" pitchFamily="18" charset="0"/>
                                  </a:rPr>
                                  <m:t>0</m:t>
                                </m:r>
                              </m:e>
                              <m:e>
                                <m:r>
                                  <a:rPr lang="en-US" sz="2000" i="1">
                                    <a:latin typeface="Cambria Math" panose="02040503050406030204" pitchFamily="18" charset="0"/>
                                  </a:rPr>
                                  <m:t>0</m:t>
                                </m:r>
                              </m:e>
                              <m:e>
                                <m:f>
                                  <m:fPr>
                                    <m:ctrlPr>
                                      <a:rPr lang="en-US" sz="2000" i="1">
                                        <a:latin typeface="Cambria Math" panose="02040503050406030204" pitchFamily="18" charset="0"/>
                                      </a:rPr>
                                    </m:ctrlPr>
                                  </m:fPr>
                                  <m:num>
                                    <m:r>
                                      <a:rPr lang="en-US" sz="2000" i="1">
                                        <a:latin typeface="Cambria Math" panose="02040503050406030204" pitchFamily="18" charset="0"/>
                                      </a:rPr>
                                      <m:t>1</m:t>
                                    </m:r>
                                  </m:num>
                                  <m:den>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i="1">
                                            <a:latin typeface="Cambria Math" panose="02040503050406030204" pitchFamily="18" charset="0"/>
                                          </a:rPr>
                                          <m:t>𝑐𝑏</m:t>
                                        </m:r>
                                      </m:sub>
                                    </m:sSub>
                                  </m:den>
                                </m:f>
                              </m:e>
                            </m:mr>
                          </m:m>
                        </m:e>
                      </m:d>
                    </m:oMath>
                  </m:oMathPara>
                </a14:m>
                <a:endParaRPr lang="en-US" sz="2000" dirty="0"/>
              </a:p>
            </p:txBody>
          </p:sp>
        </mc:Choice>
        <mc:Fallback xmlns="">
          <p:sp>
            <p:nvSpPr>
              <p:cNvPr id="18" name="Rectangle 17"/>
              <p:cNvSpPr>
                <a:spLocks noRot="1" noChangeAspect="1" noMove="1" noResize="1" noEditPoints="1" noAdjustHandles="1" noChangeArrowheads="1" noChangeShapeType="1" noTextEdit="1"/>
              </p:cNvSpPr>
              <p:nvPr/>
            </p:nvSpPr>
            <p:spPr>
              <a:xfrm>
                <a:off x="2743200" y="4040013"/>
                <a:ext cx="3694345" cy="2132187"/>
              </a:xfrm>
              <a:prstGeom prst="rect">
                <a:avLst/>
              </a:prstGeom>
              <a:blipFill>
                <a:blip r:embed="rId4"/>
                <a:stretch>
                  <a:fillRect/>
                </a:stretch>
              </a:blipFill>
            </p:spPr>
            <p:txBody>
              <a:bodyPr/>
              <a:lstStyle/>
              <a:p>
                <a:r>
                  <a:rPr lang="en-US">
                    <a:noFill/>
                  </a:rPr>
                  <a:t> </a:t>
                </a:r>
              </a:p>
            </p:txBody>
          </p:sp>
        </mc:Fallback>
      </mc:AlternateContent>
      <p:sp>
        <p:nvSpPr>
          <p:cNvPr id="30" name="TextBox 29"/>
          <p:cNvSpPr txBox="1"/>
          <p:nvPr/>
        </p:nvSpPr>
        <p:spPr>
          <a:xfrm>
            <a:off x="7772400" y="4648200"/>
            <a:ext cx="739305" cy="400110"/>
          </a:xfrm>
          <a:prstGeom prst="rect">
            <a:avLst/>
          </a:prstGeom>
          <a:noFill/>
        </p:spPr>
        <p:txBody>
          <a:bodyPr wrap="none" rtlCol="0">
            <a:spAutoFit/>
          </a:bodyPr>
          <a:lstStyle/>
          <a:p>
            <a:r>
              <a:rPr lang="en-US" sz="2000" dirty="0"/>
              <a:t>(128)</a:t>
            </a:r>
          </a:p>
        </p:txBody>
      </p:sp>
      <p:sp>
        <p:nvSpPr>
          <p:cNvPr id="13"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165530580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6470041" cy="584775"/>
          </a:xfrm>
          <a:prstGeom prst="rect">
            <a:avLst/>
          </a:prstGeom>
        </p:spPr>
        <p:txBody>
          <a:bodyPr wrap="none">
            <a:spAutoFit/>
          </a:bodyPr>
          <a:lstStyle/>
          <a:p>
            <a:r>
              <a:rPr lang="en-US" sz="3200" dirty="0">
                <a:solidFill>
                  <a:srgbClr val="C8102E"/>
                </a:solidFill>
                <a:latin typeface="+mj-lt"/>
                <a:ea typeface="+mj-ea"/>
                <a:cs typeface="+mj-cs"/>
              </a:rPr>
              <a:t>Open Delta-Connected Regulators</a:t>
            </a:r>
          </a:p>
        </p:txBody>
      </p:sp>
      <p:sp>
        <p:nvSpPr>
          <p:cNvPr id="4" name="Slide Number Placeholder 3"/>
          <p:cNvSpPr>
            <a:spLocks noGrp="1"/>
          </p:cNvSpPr>
          <p:nvPr>
            <p:ph type="sldNum" sz="quarter" idx="12"/>
          </p:nvPr>
        </p:nvSpPr>
        <p:spPr/>
        <p:txBody>
          <a:bodyPr/>
          <a:lstStyle/>
          <a:p>
            <a:fld id="{5B7A2384-8C5D-49F6-8259-B9A64ECD4852}" type="slidenum">
              <a:rPr lang="en-US" smtClean="0"/>
              <a:t>93</a:t>
            </a:fld>
            <a:endParaRPr lang="en-US" dirty="0"/>
          </a:p>
        </p:txBody>
      </p:sp>
      <mc:AlternateContent xmlns:mc="http://schemas.openxmlformats.org/markup-compatibility/2006" xmlns:a14="http://schemas.microsoft.com/office/drawing/2010/main">
        <mc:Choice Requires="a14">
          <p:sp>
            <p:nvSpPr>
              <p:cNvPr id="21" name="Rectangle 20"/>
              <p:cNvSpPr/>
              <p:nvPr/>
            </p:nvSpPr>
            <p:spPr>
              <a:xfrm>
                <a:off x="3090648" y="1447800"/>
                <a:ext cx="4017575" cy="10705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latin typeface="Cambria Math" panose="02040503050406030204" pitchFamily="18" charset="0"/>
                            </a:rPr>
                          </m:ctrlPr>
                        </m:dPr>
                        <m:e>
                          <m:eqArr>
                            <m:eqArrPr>
                              <m:ctrlPr>
                                <a:rPr lang="en-US" sz="2000" i="1">
                                  <a:latin typeface="Cambria Math" panose="02040503050406030204" pitchFamily="18" charset="0"/>
                                </a:rPr>
                              </m:ctrlPr>
                            </m:eqArr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𝑎</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𝑏</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𝑐</m:t>
                                  </m:r>
                                </m:sub>
                              </m:sSub>
                            </m:e>
                          </m:eqArr>
                        </m:e>
                      </m:d>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m>
                            <m:mPr>
                              <m:plcHide m:val="on"/>
                              <m:mcs>
                                <m:mc>
                                  <m:mcPr>
                                    <m:count m:val="3"/>
                                    <m:mcJc m:val="center"/>
                                  </m:mcPr>
                                </m:mc>
                              </m:mcs>
                              <m:ctrlPr>
                                <a:rPr lang="en-US" sz="2000" i="1">
                                  <a:latin typeface="Cambria Math" panose="02040503050406030204" pitchFamily="18" charset="0"/>
                                </a:rPr>
                              </m:ctrlPr>
                            </m:mPr>
                            <m:mr>
                              <m:e>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i="1">
                                        <a:latin typeface="Cambria Math" panose="02040503050406030204" pitchFamily="18" charset="0"/>
                                      </a:rPr>
                                      <m:t>𝑎𝑏</m:t>
                                    </m:r>
                                  </m:sub>
                                </m:sSub>
                              </m:e>
                              <m:e>
                                <m:r>
                                  <a:rPr lang="en-US" sz="2000" b="0" i="1" smtClean="0">
                                    <a:latin typeface="Cambria Math" panose="02040503050406030204" pitchFamily="18" charset="0"/>
                                  </a:rPr>
                                  <m:t>0</m:t>
                                </m:r>
                              </m:e>
                              <m:e>
                                <m:r>
                                  <a:rPr lang="en-US" sz="2000" b="0" i="1" smtClean="0">
                                    <a:latin typeface="Cambria Math" panose="02040503050406030204" pitchFamily="18" charset="0"/>
                                  </a:rPr>
                                  <m:t>0</m:t>
                                </m:r>
                              </m:e>
                            </m:mr>
                            <m:mr>
                              <m:e>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i="1">
                                        <a:latin typeface="Cambria Math" panose="02040503050406030204" pitchFamily="18" charset="0"/>
                                      </a:rPr>
                                      <m:t>𝑎𝑏</m:t>
                                    </m:r>
                                  </m:sub>
                                </m:sSub>
                              </m:e>
                              <m:e>
                                <m:r>
                                  <a:rPr lang="en-US" sz="2000" i="1" smtClean="0">
                                    <a:latin typeface="Cambria Math" panose="02040503050406030204" pitchFamily="18" charset="0"/>
                                  </a:rPr>
                                  <m:t>0</m:t>
                                </m:r>
                              </m:e>
                              <m:e>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b="0" i="1" smtClean="0">
                                        <a:latin typeface="Cambria Math" panose="02040503050406030204" pitchFamily="18" charset="0"/>
                                      </a:rPr>
                                      <m:t>𝑐</m:t>
                                    </m:r>
                                    <m:r>
                                      <a:rPr lang="en-US" sz="2000" i="1">
                                        <a:latin typeface="Cambria Math" panose="02040503050406030204" pitchFamily="18" charset="0"/>
                                      </a:rPr>
                                      <m:t>𝑏</m:t>
                                    </m:r>
                                  </m:sub>
                                </m:sSub>
                              </m:e>
                            </m:mr>
                            <m:mr>
                              <m:e>
                                <m:r>
                                  <a:rPr lang="en-US" sz="2000" i="1" smtClean="0">
                                    <a:latin typeface="Cambria Math" panose="02040503050406030204" pitchFamily="18" charset="0"/>
                                  </a:rPr>
                                  <m:t>0</m:t>
                                </m:r>
                              </m:e>
                              <m:e>
                                <m:r>
                                  <a:rPr lang="en-US" sz="2000" b="0" i="1" smtClean="0">
                                    <a:latin typeface="Cambria Math" panose="02040503050406030204" pitchFamily="18" charset="0"/>
                                  </a:rPr>
                                  <m:t>0</m:t>
                                </m:r>
                              </m:e>
                              <m:e>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b="0" i="1" smtClean="0">
                                        <a:latin typeface="Cambria Math" panose="02040503050406030204" pitchFamily="18" charset="0"/>
                                      </a:rPr>
                                      <m:t>𝑐</m:t>
                                    </m:r>
                                    <m:r>
                                      <a:rPr lang="en-US" sz="2000" i="1">
                                        <a:latin typeface="Cambria Math" panose="02040503050406030204" pitchFamily="18" charset="0"/>
                                      </a:rPr>
                                      <m:t>𝑏</m:t>
                                    </m:r>
                                  </m:sub>
                                </m:sSub>
                              </m:e>
                            </m:mr>
                          </m:m>
                        </m:e>
                      </m:d>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𝐴</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𝐵</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𝐶</m:t>
                                  </m:r>
                                </m:sub>
                              </m:sSub>
                            </m:e>
                          </m:eqArr>
                        </m:e>
                      </m:d>
                    </m:oMath>
                  </m:oMathPara>
                </a14:m>
                <a:endParaRPr lang="en-US" sz="2000" dirty="0"/>
              </a:p>
            </p:txBody>
          </p:sp>
        </mc:Choice>
        <mc:Fallback xmlns="">
          <p:sp>
            <p:nvSpPr>
              <p:cNvPr id="21" name="Rectangle 20"/>
              <p:cNvSpPr>
                <a:spLocks noRot="1" noChangeAspect="1" noMove="1" noResize="1" noEditPoints="1" noAdjustHandles="1" noChangeArrowheads="1" noChangeShapeType="1" noTextEdit="1"/>
              </p:cNvSpPr>
              <p:nvPr/>
            </p:nvSpPr>
            <p:spPr>
              <a:xfrm>
                <a:off x="3090648" y="1447800"/>
                <a:ext cx="4017575" cy="1070549"/>
              </a:xfrm>
              <a:prstGeom prst="rect">
                <a:avLst/>
              </a:prstGeom>
              <a:blipFill>
                <a:blip r:embed="rId2"/>
                <a:stretch>
                  <a:fillRect/>
                </a:stretch>
              </a:blipFill>
            </p:spPr>
            <p:txBody>
              <a:bodyPr/>
              <a:lstStyle/>
              <a:p>
                <a:r>
                  <a:rPr lang="en-US">
                    <a:noFill/>
                  </a:rPr>
                  <a:t> </a:t>
                </a:r>
              </a:p>
            </p:txBody>
          </p:sp>
        </mc:Fallback>
      </mc:AlternateContent>
      <p:sp>
        <p:nvSpPr>
          <p:cNvPr id="23" name="TextBox 22"/>
          <p:cNvSpPr txBox="1"/>
          <p:nvPr/>
        </p:nvSpPr>
        <p:spPr>
          <a:xfrm>
            <a:off x="7699234" y="1676400"/>
            <a:ext cx="739305" cy="400110"/>
          </a:xfrm>
          <a:prstGeom prst="rect">
            <a:avLst/>
          </a:prstGeom>
          <a:noFill/>
        </p:spPr>
        <p:txBody>
          <a:bodyPr wrap="none" rtlCol="0">
            <a:spAutoFit/>
          </a:bodyPr>
          <a:lstStyle/>
          <a:p>
            <a:r>
              <a:rPr lang="en-US" sz="2000" dirty="0"/>
              <a:t>(129)</a:t>
            </a:r>
          </a:p>
        </p:txBody>
      </p:sp>
      <mc:AlternateContent xmlns:mc="http://schemas.openxmlformats.org/markup-compatibility/2006" xmlns:a14="http://schemas.microsoft.com/office/drawing/2010/main">
        <mc:Choice Requires="a14">
          <p:sp>
            <p:nvSpPr>
              <p:cNvPr id="27" name="Rectangle 26"/>
              <p:cNvSpPr/>
              <p:nvPr/>
            </p:nvSpPr>
            <p:spPr>
              <a:xfrm>
                <a:off x="3767820" y="2576535"/>
                <a:ext cx="2546979" cy="425053"/>
              </a:xfrm>
              <a:prstGeom prst="rect">
                <a:avLst/>
              </a:prstGeom>
            </p:spPr>
            <p:txBody>
              <a:bodyPr wrap="none">
                <a:spAutoFit/>
              </a:bodyPr>
              <a:lstStyle/>
              <a:p>
                <a14:m>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smtClean="0">
                                <a:latin typeface="Cambria Math" panose="02040503050406030204" pitchFamily="18" charset="0"/>
                              </a:rPr>
                              <m:t>𝐼</m:t>
                            </m:r>
                          </m:e>
                          <m:sub>
                            <m:r>
                              <a:rPr lang="en-US" sz="2000" b="0" i="1" smtClean="0">
                                <a:latin typeface="Cambria Math" panose="02040503050406030204" pitchFamily="18" charset="0"/>
                              </a:rPr>
                              <m:t>𝑎𝑏𝑐</m:t>
                            </m:r>
                          </m:sub>
                        </m:sSub>
                      </m:e>
                    </m:d>
                    <m:r>
                      <a:rPr lang="en-US" sz="2000" i="1" smtClean="0">
                        <a:latin typeface="Cambria Math" panose="02040503050406030204" pitchFamily="18" charset="0"/>
                      </a:rPr>
                      <m:t>=</m:t>
                    </m:r>
                  </m:oMath>
                </a14:m>
                <a:r>
                  <a:rPr lang="en-US" sz="2000" dirty="0"/>
                  <a:t>[</a:t>
                </a:r>
                <a14:m>
                  <m:oMath xmlns:m="http://schemas.openxmlformats.org/officeDocument/2006/math">
                    <m:sSub>
                      <m:sSubPr>
                        <m:ctrlPr>
                          <a:rPr lang="en-US" sz="2000" i="1">
                            <a:latin typeface="Cambria Math" panose="02040503050406030204" pitchFamily="18" charset="0"/>
                          </a:rPr>
                        </m:ctrlPr>
                      </m:sSubPr>
                      <m:e>
                        <m:r>
                          <a:rPr lang="en-US" sz="2000" b="0" i="1" smtClean="0">
                            <a:latin typeface="Cambria Math" panose="02040503050406030204" pitchFamily="18" charset="0"/>
                          </a:rPr>
                          <m:t>𝐷</m:t>
                        </m:r>
                      </m:e>
                      <m:sub>
                        <m:r>
                          <a:rPr lang="en-US" sz="2000" b="0" i="1" smtClean="0">
                            <a:latin typeface="Cambria Math" panose="02040503050406030204" pitchFamily="18" charset="0"/>
                          </a:rPr>
                          <m:t>𝑟𝑒𝑔</m:t>
                        </m:r>
                      </m:sub>
                    </m:sSub>
                  </m:oMath>
                </a14:m>
                <a:r>
                  <a:rPr lang="en-US" sz="2000" dirty="0"/>
                  <a:t>]</a:t>
                </a:r>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𝐴𝐵𝐶</m:t>
                            </m:r>
                          </m:sub>
                        </m:sSub>
                      </m:e>
                    </m:d>
                  </m:oMath>
                </a14:m>
                <a:endParaRPr lang="en-US" sz="2000" dirty="0"/>
              </a:p>
            </p:txBody>
          </p:sp>
        </mc:Choice>
        <mc:Fallback xmlns="">
          <p:sp>
            <p:nvSpPr>
              <p:cNvPr id="27" name="Rectangle 26"/>
              <p:cNvSpPr>
                <a:spLocks noRot="1" noChangeAspect="1" noMove="1" noResize="1" noEditPoints="1" noAdjustHandles="1" noChangeArrowheads="1" noChangeShapeType="1" noTextEdit="1"/>
              </p:cNvSpPr>
              <p:nvPr/>
            </p:nvSpPr>
            <p:spPr>
              <a:xfrm>
                <a:off x="3767820" y="2576535"/>
                <a:ext cx="2546979" cy="425053"/>
              </a:xfrm>
              <a:prstGeom prst="rect">
                <a:avLst/>
              </a:prstGeom>
              <a:blipFill>
                <a:blip r:embed="rId3"/>
                <a:stretch>
                  <a:fillRect t="-8696" b="-20290"/>
                </a:stretch>
              </a:blipFill>
            </p:spPr>
            <p:txBody>
              <a:bodyPr/>
              <a:lstStyle/>
              <a:p>
                <a:r>
                  <a:rPr lang="en-US">
                    <a:noFill/>
                  </a:rPr>
                  <a:t> </a:t>
                </a:r>
              </a:p>
            </p:txBody>
          </p:sp>
        </mc:Fallback>
      </mc:AlternateContent>
      <p:sp>
        <p:nvSpPr>
          <p:cNvPr id="28" name="TextBox 27"/>
          <p:cNvSpPr txBox="1"/>
          <p:nvPr/>
        </p:nvSpPr>
        <p:spPr>
          <a:xfrm>
            <a:off x="7699234" y="3228238"/>
            <a:ext cx="739305" cy="400110"/>
          </a:xfrm>
          <a:prstGeom prst="rect">
            <a:avLst/>
          </a:prstGeom>
          <a:noFill/>
        </p:spPr>
        <p:txBody>
          <a:bodyPr wrap="none" rtlCol="0">
            <a:spAutoFit/>
          </a:bodyPr>
          <a:lstStyle/>
          <a:p>
            <a:r>
              <a:rPr lang="en-US" sz="2000" dirty="0"/>
              <a:t>(131)</a:t>
            </a:r>
          </a:p>
        </p:txBody>
      </p:sp>
      <p:sp>
        <p:nvSpPr>
          <p:cNvPr id="17" name="Rectangle 16"/>
          <p:cNvSpPr/>
          <p:nvPr/>
        </p:nvSpPr>
        <p:spPr>
          <a:xfrm>
            <a:off x="212058" y="2869416"/>
            <a:ext cx="806631" cy="369332"/>
          </a:xfrm>
          <a:prstGeom prst="rect">
            <a:avLst/>
          </a:prstGeom>
        </p:spPr>
        <p:txBody>
          <a:bodyPr wrap="none">
            <a:spAutoFit/>
          </a:bodyPr>
          <a:lstStyle/>
          <a:p>
            <a:r>
              <a:rPr lang="en-US" sz="1800" dirty="0">
                <a:solidFill>
                  <a:srgbClr val="000000"/>
                </a:solidFill>
              </a:rPr>
              <a:t>where </a:t>
            </a:r>
            <a:endParaRPr lang="en-US" sz="1800" dirty="0"/>
          </a:p>
        </p:txBody>
      </p:sp>
      <mc:AlternateContent xmlns:mc="http://schemas.openxmlformats.org/markup-compatibility/2006" xmlns:a14="http://schemas.microsoft.com/office/drawing/2010/main">
        <mc:Choice Requires="a14">
          <p:sp>
            <p:nvSpPr>
              <p:cNvPr id="18" name="Rectangle 17"/>
              <p:cNvSpPr/>
              <p:nvPr/>
            </p:nvSpPr>
            <p:spPr>
              <a:xfrm>
                <a:off x="2987397" y="3054082"/>
                <a:ext cx="3652538" cy="10705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2000" dirty="0" smtClean="0"/>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𝐷</m:t>
                          </m:r>
                        </m:e>
                        <m:sub>
                          <m:r>
                            <a:rPr lang="en-US" sz="2000" i="1">
                              <a:latin typeface="Cambria Math" panose="02040503050406030204" pitchFamily="18" charset="0"/>
                            </a:rPr>
                            <m:t>𝑟𝑒𝑔</m:t>
                          </m:r>
                        </m:sub>
                      </m:sSub>
                      <m:r>
                        <m:rPr>
                          <m:nor/>
                        </m:rPr>
                        <a:rPr lang="en-US" sz="2000" dirty="0" smtClean="0"/>
                        <m:t>]</m:t>
                      </m:r>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m>
                            <m:mPr>
                              <m:plcHide m:val="on"/>
                              <m:mcs>
                                <m:mc>
                                  <m:mcPr>
                                    <m:count m:val="3"/>
                                    <m:mcJc m:val="center"/>
                                  </m:mcPr>
                                </m:mc>
                              </m:mcs>
                              <m:ctrlPr>
                                <a:rPr lang="en-US" sz="2000" i="1">
                                  <a:latin typeface="Cambria Math" panose="02040503050406030204" pitchFamily="18" charset="0"/>
                                </a:rPr>
                              </m:ctrlPr>
                            </m:mPr>
                            <m:mr>
                              <m:e>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i="1">
                                        <a:latin typeface="Cambria Math" panose="02040503050406030204" pitchFamily="18" charset="0"/>
                                      </a:rPr>
                                      <m:t>𝑎𝑏</m:t>
                                    </m:r>
                                  </m:sub>
                                </m:sSub>
                              </m:e>
                              <m:e>
                                <m:r>
                                  <a:rPr lang="en-US" sz="2000" i="1">
                                    <a:latin typeface="Cambria Math" panose="02040503050406030204" pitchFamily="18" charset="0"/>
                                  </a:rPr>
                                  <m:t>0</m:t>
                                </m:r>
                              </m:e>
                              <m:e>
                                <m:r>
                                  <a:rPr lang="en-US" sz="2000" i="1">
                                    <a:latin typeface="Cambria Math" panose="02040503050406030204" pitchFamily="18" charset="0"/>
                                  </a:rPr>
                                  <m:t>0</m:t>
                                </m:r>
                              </m:e>
                            </m:mr>
                            <m:mr>
                              <m:e>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i="1">
                                        <a:latin typeface="Cambria Math" panose="02040503050406030204" pitchFamily="18" charset="0"/>
                                      </a:rPr>
                                      <m:t>𝑎𝑏</m:t>
                                    </m:r>
                                  </m:sub>
                                </m:sSub>
                              </m:e>
                              <m:e>
                                <m:r>
                                  <a:rPr lang="en-US" sz="2000" i="1">
                                    <a:latin typeface="Cambria Math" panose="02040503050406030204" pitchFamily="18" charset="0"/>
                                  </a:rPr>
                                  <m:t>0</m:t>
                                </m:r>
                              </m:e>
                              <m:e>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i="1">
                                        <a:latin typeface="Cambria Math" panose="02040503050406030204" pitchFamily="18" charset="0"/>
                                      </a:rPr>
                                      <m:t>𝑐𝑏</m:t>
                                    </m:r>
                                  </m:sub>
                                </m:sSub>
                              </m:e>
                            </m:mr>
                            <m:mr>
                              <m:e>
                                <m:r>
                                  <a:rPr lang="en-US" sz="2000" i="1">
                                    <a:latin typeface="Cambria Math" panose="02040503050406030204" pitchFamily="18" charset="0"/>
                                  </a:rPr>
                                  <m:t>0</m:t>
                                </m:r>
                              </m:e>
                              <m:e>
                                <m:r>
                                  <a:rPr lang="en-US" sz="2000" i="1">
                                    <a:latin typeface="Cambria Math" panose="02040503050406030204" pitchFamily="18" charset="0"/>
                                  </a:rPr>
                                  <m:t>0</m:t>
                                </m:r>
                              </m:e>
                              <m:e>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i="1">
                                        <a:latin typeface="Cambria Math" panose="02040503050406030204" pitchFamily="18" charset="0"/>
                                      </a:rPr>
                                      <m:t>𝑐𝑏</m:t>
                                    </m:r>
                                  </m:sub>
                                </m:sSub>
                              </m:e>
                            </m:mr>
                          </m:m>
                        </m:e>
                      </m:d>
                    </m:oMath>
                  </m:oMathPara>
                </a14:m>
                <a:endParaRPr lang="en-US" sz="2000" dirty="0"/>
              </a:p>
            </p:txBody>
          </p:sp>
        </mc:Choice>
        <mc:Fallback xmlns="">
          <p:sp>
            <p:nvSpPr>
              <p:cNvPr id="18" name="Rectangle 17"/>
              <p:cNvSpPr>
                <a:spLocks noRot="1" noChangeAspect="1" noMove="1" noResize="1" noEditPoints="1" noAdjustHandles="1" noChangeArrowheads="1" noChangeShapeType="1" noTextEdit="1"/>
              </p:cNvSpPr>
              <p:nvPr/>
            </p:nvSpPr>
            <p:spPr>
              <a:xfrm>
                <a:off x="2987397" y="3054082"/>
                <a:ext cx="3652538" cy="1070549"/>
              </a:xfrm>
              <a:prstGeom prst="rect">
                <a:avLst/>
              </a:prstGeom>
              <a:blipFill>
                <a:blip r:embed="rId4"/>
                <a:stretch>
                  <a:fillRect/>
                </a:stretch>
              </a:blipFill>
            </p:spPr>
            <p:txBody>
              <a:bodyPr/>
              <a:lstStyle/>
              <a:p>
                <a:r>
                  <a:rPr lang="en-US">
                    <a:noFill/>
                  </a:rPr>
                  <a:t> </a:t>
                </a:r>
              </a:p>
            </p:txBody>
          </p:sp>
        </mc:Fallback>
      </mc:AlternateContent>
      <p:sp>
        <p:nvSpPr>
          <p:cNvPr id="5" name="Rectangle 4"/>
          <p:cNvSpPr/>
          <p:nvPr/>
        </p:nvSpPr>
        <p:spPr>
          <a:xfrm>
            <a:off x="196292" y="533400"/>
            <a:ext cx="8871508" cy="923330"/>
          </a:xfrm>
          <a:prstGeom prst="rect">
            <a:avLst/>
          </a:prstGeom>
        </p:spPr>
        <p:txBody>
          <a:bodyPr wrap="square">
            <a:spAutoFit/>
          </a:bodyPr>
          <a:lstStyle/>
          <a:p>
            <a:r>
              <a:rPr lang="en-US" sz="1800" dirty="0">
                <a:solidFill>
                  <a:srgbClr val="000000"/>
                </a:solidFill>
              </a:rPr>
              <a:t>When the series impedances and shunt admittances are neglected, the constant matrix [</a:t>
            </a:r>
            <a:r>
              <a:rPr lang="en-US" sz="1800" i="1" dirty="0" err="1">
                <a:solidFill>
                  <a:srgbClr val="000000"/>
                </a:solidFill>
              </a:rPr>
              <a:t>c</a:t>
            </a:r>
            <a:r>
              <a:rPr lang="en-US" sz="1800" i="1" baseline="-25000" dirty="0" err="1">
                <a:solidFill>
                  <a:srgbClr val="000000"/>
                </a:solidFill>
              </a:rPr>
              <a:t>reg</a:t>
            </a:r>
            <a:r>
              <a:rPr lang="en-US" sz="1800" dirty="0">
                <a:solidFill>
                  <a:srgbClr val="000000"/>
                </a:solidFill>
              </a:rPr>
              <a:t>] will be zero.</a:t>
            </a:r>
          </a:p>
          <a:p>
            <a:r>
              <a:rPr lang="en-US" sz="1800" dirty="0">
                <a:solidFill>
                  <a:srgbClr val="000000"/>
                </a:solidFill>
              </a:rPr>
              <a:t>The load-side line currents as a function of the source line currents are given by</a:t>
            </a:r>
          </a:p>
        </p:txBody>
      </p:sp>
      <p:sp>
        <p:nvSpPr>
          <p:cNvPr id="14" name="TextBox 13"/>
          <p:cNvSpPr txBox="1"/>
          <p:nvPr/>
        </p:nvSpPr>
        <p:spPr>
          <a:xfrm>
            <a:off x="7699234" y="2521105"/>
            <a:ext cx="739305" cy="400110"/>
          </a:xfrm>
          <a:prstGeom prst="rect">
            <a:avLst/>
          </a:prstGeom>
          <a:noFill/>
        </p:spPr>
        <p:txBody>
          <a:bodyPr wrap="none" rtlCol="0">
            <a:spAutoFit/>
          </a:bodyPr>
          <a:lstStyle/>
          <a:p>
            <a:r>
              <a:rPr lang="en-US" sz="2000" dirty="0"/>
              <a:t>(130)</a:t>
            </a:r>
          </a:p>
        </p:txBody>
      </p:sp>
      <p:sp>
        <p:nvSpPr>
          <p:cNvPr id="7" name="Rectangle 6"/>
          <p:cNvSpPr/>
          <p:nvPr/>
        </p:nvSpPr>
        <p:spPr>
          <a:xfrm>
            <a:off x="152400" y="4038600"/>
            <a:ext cx="8703342" cy="2031325"/>
          </a:xfrm>
          <a:prstGeom prst="rect">
            <a:avLst/>
          </a:prstGeom>
        </p:spPr>
        <p:txBody>
          <a:bodyPr wrap="square">
            <a:spAutoFit/>
          </a:bodyPr>
          <a:lstStyle/>
          <a:p>
            <a:pPr algn="just"/>
            <a:r>
              <a:rPr lang="en-US" sz="1800" dirty="0">
                <a:solidFill>
                  <a:srgbClr val="000000"/>
                </a:solidFill>
              </a:rPr>
              <a:t>The determination of the </a:t>
            </a:r>
            <a:r>
              <a:rPr lang="en-US" sz="1800" i="1" dirty="0">
                <a:solidFill>
                  <a:srgbClr val="000000"/>
                </a:solidFill>
              </a:rPr>
              <a:t>R</a:t>
            </a:r>
            <a:r>
              <a:rPr lang="en-US" sz="1800" dirty="0">
                <a:solidFill>
                  <a:srgbClr val="000000"/>
                </a:solidFill>
              </a:rPr>
              <a:t> and </a:t>
            </a:r>
            <a:r>
              <a:rPr lang="en-US" sz="1800" i="1" dirty="0">
                <a:solidFill>
                  <a:srgbClr val="000000"/>
                </a:solidFill>
              </a:rPr>
              <a:t>X</a:t>
            </a:r>
            <a:r>
              <a:rPr lang="en-US" sz="1800" dirty="0">
                <a:solidFill>
                  <a:srgbClr val="000000"/>
                </a:solidFill>
              </a:rPr>
              <a:t> compensator settings for the open delta follows the same procedure as that of the wye-connected regulators. However, care must be taken to recognize that in the open delta connection the voltages applied to the compensator are line to line and the currents are line currents. The open delta–connected regulators will maintain only two of the line-to-line voltages at the load center within defined limits. The third line-to-line voltage will be dictated by the other two (KVL). Therefore, it is possible that the third voltage may not be within the defined limits.</a:t>
            </a:r>
            <a:endParaRPr lang="en-US" sz="1800" dirty="0">
              <a:solidFill>
                <a:srgbClr val="000000"/>
              </a:solidFill>
              <a:effectLst/>
            </a:endParaRPr>
          </a:p>
        </p:txBody>
      </p:sp>
      <p:sp>
        <p:nvSpPr>
          <p:cNvPr id="13"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240720093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6470041" cy="584775"/>
          </a:xfrm>
          <a:prstGeom prst="rect">
            <a:avLst/>
          </a:prstGeom>
        </p:spPr>
        <p:txBody>
          <a:bodyPr wrap="none">
            <a:spAutoFit/>
          </a:bodyPr>
          <a:lstStyle/>
          <a:p>
            <a:r>
              <a:rPr lang="en-US" sz="3200" dirty="0">
                <a:solidFill>
                  <a:srgbClr val="C8102E"/>
                </a:solidFill>
                <a:latin typeface="+mj-lt"/>
                <a:ea typeface="+mj-ea"/>
                <a:cs typeface="+mj-cs"/>
              </a:rPr>
              <a:t>Open Delta-Connected Regulators</a:t>
            </a:r>
          </a:p>
        </p:txBody>
      </p:sp>
      <p:sp>
        <p:nvSpPr>
          <p:cNvPr id="4" name="Slide Number Placeholder 3"/>
          <p:cNvSpPr>
            <a:spLocks noGrp="1"/>
          </p:cNvSpPr>
          <p:nvPr>
            <p:ph type="sldNum" sz="quarter" idx="12"/>
          </p:nvPr>
        </p:nvSpPr>
        <p:spPr/>
        <p:txBody>
          <a:bodyPr/>
          <a:lstStyle/>
          <a:p>
            <a:fld id="{5B7A2384-8C5D-49F6-8259-B9A64ECD4852}" type="slidenum">
              <a:rPr lang="en-US" smtClean="0"/>
              <a:t>94</a:t>
            </a:fld>
            <a:endParaRPr lang="en-US" dirty="0"/>
          </a:p>
        </p:txBody>
      </p:sp>
      <p:sp>
        <p:nvSpPr>
          <p:cNvPr id="2" name="Rectangle 1"/>
          <p:cNvSpPr/>
          <p:nvPr/>
        </p:nvSpPr>
        <p:spPr>
          <a:xfrm>
            <a:off x="76200" y="626679"/>
            <a:ext cx="8991600" cy="1323439"/>
          </a:xfrm>
          <a:prstGeom prst="rect">
            <a:avLst/>
          </a:prstGeom>
        </p:spPr>
        <p:txBody>
          <a:bodyPr wrap="square">
            <a:spAutoFit/>
          </a:bodyPr>
          <a:lstStyle/>
          <a:p>
            <a:r>
              <a:rPr lang="en-US" sz="2000" dirty="0">
                <a:solidFill>
                  <a:srgbClr val="000000"/>
                </a:solidFill>
              </a:rPr>
              <a:t>With reference to Fig.16, an equivalent impedance between the regulators and the load center must be computed. Since each regulator is sampling line-to-line voltages and a line current, the equivalent impedance is computed by taking the appropriate line-to-line voltage drop and dividing by the sampled line current.</a:t>
            </a:r>
            <a:endParaRPr lang="en-US" sz="2000" dirty="0">
              <a:solidFill>
                <a:srgbClr val="000000"/>
              </a:solidFill>
              <a:effectLst/>
            </a:endParaRPr>
          </a:p>
        </p:txBody>
      </p:sp>
      <p:pic>
        <p:nvPicPr>
          <p:cNvPr id="6" name="Picture 5"/>
          <p:cNvPicPr>
            <a:picLocks noChangeAspect="1"/>
          </p:cNvPicPr>
          <p:nvPr/>
        </p:nvPicPr>
        <p:blipFill>
          <a:blip r:embed="rId2"/>
          <a:stretch>
            <a:fillRect/>
          </a:stretch>
        </p:blipFill>
        <p:spPr>
          <a:xfrm>
            <a:off x="1600200" y="1981200"/>
            <a:ext cx="6356400" cy="3364468"/>
          </a:xfrm>
          <a:prstGeom prst="rect">
            <a:avLst/>
          </a:prstGeom>
        </p:spPr>
      </p:pic>
      <p:sp>
        <p:nvSpPr>
          <p:cNvPr id="15" name="TextBox 14"/>
          <p:cNvSpPr txBox="1"/>
          <p:nvPr/>
        </p:nvSpPr>
        <p:spPr>
          <a:xfrm>
            <a:off x="2667000" y="5345668"/>
            <a:ext cx="4422516" cy="369332"/>
          </a:xfrm>
          <a:prstGeom prst="rect">
            <a:avLst/>
          </a:prstGeom>
          <a:noFill/>
        </p:spPr>
        <p:txBody>
          <a:bodyPr wrap="square" rtlCol="0">
            <a:spAutoFit/>
          </a:bodyPr>
          <a:lstStyle/>
          <a:p>
            <a:pPr algn="ctr"/>
            <a:r>
              <a:rPr lang="en-US" sz="1800" dirty="0"/>
              <a:t>Fig.</a:t>
            </a:r>
            <a:r>
              <a:rPr lang="en-US" altLang="zh-CN" sz="1800" dirty="0"/>
              <a:t>16</a:t>
            </a:r>
            <a:r>
              <a:rPr lang="en-US" sz="1800" dirty="0"/>
              <a:t> Open delta connected to a load center</a:t>
            </a:r>
          </a:p>
        </p:txBody>
      </p:sp>
      <p:sp>
        <p:nvSpPr>
          <p:cNvPr id="7"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414362954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6470041" cy="584775"/>
          </a:xfrm>
          <a:prstGeom prst="rect">
            <a:avLst/>
          </a:prstGeom>
        </p:spPr>
        <p:txBody>
          <a:bodyPr wrap="none">
            <a:spAutoFit/>
          </a:bodyPr>
          <a:lstStyle/>
          <a:p>
            <a:r>
              <a:rPr lang="en-US" sz="3200" dirty="0">
                <a:solidFill>
                  <a:srgbClr val="C8102E"/>
                </a:solidFill>
                <a:latin typeface="+mj-lt"/>
                <a:ea typeface="+mj-ea"/>
                <a:cs typeface="+mj-cs"/>
              </a:rPr>
              <a:t>Open Delta-Connected Regulators</a:t>
            </a:r>
          </a:p>
        </p:txBody>
      </p:sp>
      <p:sp>
        <p:nvSpPr>
          <p:cNvPr id="4" name="Slide Number Placeholder 3"/>
          <p:cNvSpPr>
            <a:spLocks noGrp="1"/>
          </p:cNvSpPr>
          <p:nvPr>
            <p:ph type="sldNum" sz="quarter" idx="12"/>
          </p:nvPr>
        </p:nvSpPr>
        <p:spPr/>
        <p:txBody>
          <a:bodyPr/>
          <a:lstStyle/>
          <a:p>
            <a:fld id="{5B7A2384-8C5D-49F6-8259-B9A64ECD4852}" type="slidenum">
              <a:rPr lang="en-US" smtClean="0"/>
              <a:t>95</a:t>
            </a:fld>
            <a:endParaRPr lang="en-US" dirty="0"/>
          </a:p>
        </p:txBody>
      </p:sp>
      <p:sp>
        <p:nvSpPr>
          <p:cNvPr id="2" name="Rectangle 1"/>
          <p:cNvSpPr/>
          <p:nvPr/>
        </p:nvSpPr>
        <p:spPr>
          <a:xfrm>
            <a:off x="76200" y="626679"/>
            <a:ext cx="8991600" cy="707886"/>
          </a:xfrm>
          <a:prstGeom prst="rect">
            <a:avLst/>
          </a:prstGeom>
        </p:spPr>
        <p:txBody>
          <a:bodyPr wrap="square">
            <a:spAutoFit/>
          </a:bodyPr>
          <a:lstStyle/>
          <a:p>
            <a:r>
              <a:rPr lang="en-US" sz="2000" dirty="0"/>
              <a:t>For the open delta connection shown in </a:t>
            </a:r>
            <a:r>
              <a:rPr lang="en-US" sz="2000"/>
              <a:t>Figure 7.16, </a:t>
            </a:r>
            <a:r>
              <a:rPr lang="en-US" sz="2000" dirty="0"/>
              <a:t>the equivalent impedances are computed as</a:t>
            </a:r>
          </a:p>
        </p:txBody>
      </p:sp>
      <p:pic>
        <p:nvPicPr>
          <p:cNvPr id="6" name="Picture 5"/>
          <p:cNvPicPr>
            <a:picLocks noChangeAspect="1"/>
          </p:cNvPicPr>
          <p:nvPr/>
        </p:nvPicPr>
        <p:blipFill>
          <a:blip r:embed="rId2"/>
          <a:stretch>
            <a:fillRect/>
          </a:stretch>
        </p:blipFill>
        <p:spPr>
          <a:xfrm>
            <a:off x="2438400" y="3433493"/>
            <a:ext cx="4267200" cy="2258647"/>
          </a:xfrm>
          <a:prstGeom prst="rect">
            <a:avLst/>
          </a:prstGeom>
        </p:spPr>
      </p:pic>
      <p:sp>
        <p:nvSpPr>
          <p:cNvPr id="15" name="TextBox 14"/>
          <p:cNvSpPr txBox="1"/>
          <p:nvPr/>
        </p:nvSpPr>
        <p:spPr>
          <a:xfrm>
            <a:off x="2420487" y="5650468"/>
            <a:ext cx="4422516" cy="369332"/>
          </a:xfrm>
          <a:prstGeom prst="rect">
            <a:avLst/>
          </a:prstGeom>
          <a:noFill/>
        </p:spPr>
        <p:txBody>
          <a:bodyPr wrap="square" rtlCol="0">
            <a:spAutoFit/>
          </a:bodyPr>
          <a:lstStyle/>
          <a:p>
            <a:pPr algn="ctr"/>
            <a:r>
              <a:rPr lang="en-US" sz="1800" dirty="0"/>
              <a:t>Fig.</a:t>
            </a:r>
            <a:r>
              <a:rPr lang="en-US" altLang="zh-CN" sz="1800" dirty="0"/>
              <a:t>16</a:t>
            </a:r>
            <a:r>
              <a:rPr lang="en-US" sz="1800" dirty="0"/>
              <a:t> Open delta connected to a load center</a:t>
            </a:r>
          </a:p>
        </p:txBody>
      </p:sp>
      <mc:AlternateContent xmlns:mc="http://schemas.openxmlformats.org/markup-compatibility/2006" xmlns:a14="http://schemas.microsoft.com/office/drawing/2010/main">
        <mc:Choice Requires="a14">
          <p:sp>
            <p:nvSpPr>
              <p:cNvPr id="7" name="Rectangle 6"/>
              <p:cNvSpPr/>
              <p:nvPr/>
            </p:nvSpPr>
            <p:spPr>
              <a:xfrm>
                <a:off x="3505200" y="1190391"/>
                <a:ext cx="2539734" cy="7204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𝑍𝑒𝑞</m:t>
                          </m:r>
                        </m:e>
                        <m:sub>
                          <m:r>
                            <a:rPr lang="en-US" sz="2000" b="0" i="1" smtClean="0">
                              <a:latin typeface="Cambria Math" panose="02040503050406030204" pitchFamily="18" charset="0"/>
                            </a:rPr>
                            <m:t>𝑎</m:t>
                          </m:r>
                        </m:sub>
                      </m:sSub>
                      <m:r>
                        <a:rPr lang="en-US" sz="2000" b="0" i="1" smtClean="0">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b="0" i="1" smtClean="0">
                                  <a:latin typeface="Cambria Math" panose="02040503050406030204" pitchFamily="18" charset="0"/>
                                </a:rPr>
                                <m:t>𝑉𝑅</m:t>
                              </m:r>
                            </m:e>
                            <m:sub>
                              <m:r>
                                <a:rPr lang="en-US" sz="2000" i="1">
                                  <a:latin typeface="Cambria Math" panose="02040503050406030204" pitchFamily="18" charset="0"/>
                                </a:rPr>
                                <m:t>𝑎</m:t>
                              </m:r>
                              <m:r>
                                <a:rPr lang="en-US" sz="2000" b="0" i="1" smtClean="0">
                                  <a:latin typeface="Cambria Math" panose="02040503050406030204" pitchFamily="18" charset="0"/>
                                </a:rPr>
                                <m:t>𝑏</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r>
                                <a:rPr lang="en-US" sz="2000" b="0" i="1" smtClean="0">
                                  <a:latin typeface="Cambria Math" panose="02040503050406030204" pitchFamily="18" charset="0"/>
                                </a:rPr>
                                <m:t>𝐿</m:t>
                              </m:r>
                            </m:e>
                            <m:sub>
                              <m:r>
                                <a:rPr lang="en-US" sz="2000" i="1">
                                  <a:latin typeface="Cambria Math" panose="02040503050406030204" pitchFamily="18" charset="0"/>
                                </a:rPr>
                                <m:t>𝑎𝑏</m:t>
                              </m:r>
                            </m:sub>
                          </m:sSub>
                        </m:num>
                        <m:den>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i="1">
                                  <a:latin typeface="Cambria Math" panose="02040503050406030204" pitchFamily="18" charset="0"/>
                                </a:rPr>
                                <m:t>𝑎</m:t>
                              </m:r>
                            </m:sub>
                          </m:sSub>
                        </m:den>
                      </m:f>
                    </m:oMath>
                  </m:oMathPara>
                </a14:m>
                <a:endParaRPr lang="en-US" sz="2000" dirty="0"/>
              </a:p>
            </p:txBody>
          </p:sp>
        </mc:Choice>
        <mc:Fallback xmlns="">
          <p:sp>
            <p:nvSpPr>
              <p:cNvPr id="7" name="Rectangle 6"/>
              <p:cNvSpPr>
                <a:spLocks noRot="1" noChangeAspect="1" noMove="1" noResize="1" noEditPoints="1" noAdjustHandles="1" noChangeArrowheads="1" noChangeShapeType="1" noTextEdit="1"/>
              </p:cNvSpPr>
              <p:nvPr/>
            </p:nvSpPr>
            <p:spPr>
              <a:xfrm>
                <a:off x="3505200" y="1190391"/>
                <a:ext cx="2539734" cy="720454"/>
              </a:xfrm>
              <a:prstGeom prst="rect">
                <a:avLst/>
              </a:prstGeom>
              <a:blipFill>
                <a:blip r:embed="rId3"/>
                <a:stretch>
                  <a:fillRect/>
                </a:stretch>
              </a:blipFill>
            </p:spPr>
            <p:txBody>
              <a:bodyPr/>
              <a:lstStyle/>
              <a:p>
                <a:r>
                  <a:rPr lang="en-US">
                    <a:noFill/>
                  </a:rPr>
                  <a:t> </a:t>
                </a:r>
              </a:p>
            </p:txBody>
          </p:sp>
        </mc:Fallback>
      </mc:AlternateContent>
      <p:sp>
        <p:nvSpPr>
          <p:cNvPr id="8" name="TextBox 7"/>
          <p:cNvSpPr txBox="1"/>
          <p:nvPr/>
        </p:nvSpPr>
        <p:spPr>
          <a:xfrm>
            <a:off x="7924800" y="1316172"/>
            <a:ext cx="739305" cy="400110"/>
          </a:xfrm>
          <a:prstGeom prst="rect">
            <a:avLst/>
          </a:prstGeom>
          <a:noFill/>
        </p:spPr>
        <p:txBody>
          <a:bodyPr wrap="none" rtlCol="0">
            <a:spAutoFit/>
          </a:bodyPr>
          <a:lstStyle/>
          <a:p>
            <a:r>
              <a:rPr lang="en-US" sz="2000" dirty="0"/>
              <a:t>(132)</a:t>
            </a:r>
          </a:p>
        </p:txBody>
      </p:sp>
      <mc:AlternateContent xmlns:mc="http://schemas.openxmlformats.org/markup-compatibility/2006" xmlns:a14="http://schemas.microsoft.com/office/drawing/2010/main">
        <mc:Choice Requires="a14">
          <p:sp>
            <p:nvSpPr>
              <p:cNvPr id="9" name="Rectangle 8"/>
              <p:cNvSpPr/>
              <p:nvPr/>
            </p:nvSpPr>
            <p:spPr>
              <a:xfrm>
                <a:off x="3541785" y="1836764"/>
                <a:ext cx="2473819" cy="7204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𝑍𝑒𝑞</m:t>
                          </m:r>
                        </m:e>
                        <m:sub>
                          <m:r>
                            <a:rPr lang="en-US" sz="2000" b="0" i="1" smtClean="0">
                              <a:latin typeface="Cambria Math" panose="02040503050406030204" pitchFamily="18" charset="0"/>
                            </a:rPr>
                            <m:t>𝑐</m:t>
                          </m:r>
                        </m:sub>
                      </m:sSub>
                      <m:r>
                        <a:rPr lang="en-US" sz="2000" b="0" i="1" smtClean="0">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b="0" i="1" smtClean="0">
                                  <a:latin typeface="Cambria Math" panose="02040503050406030204" pitchFamily="18" charset="0"/>
                                </a:rPr>
                                <m:t>𝑉𝑅</m:t>
                              </m:r>
                            </m:e>
                            <m:sub>
                              <m:r>
                                <a:rPr lang="en-US" sz="2000" b="0" i="1" smtClean="0">
                                  <a:latin typeface="Cambria Math" panose="02040503050406030204" pitchFamily="18" charset="0"/>
                                </a:rPr>
                                <m:t>𝑐𝑏</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r>
                                <a:rPr lang="en-US" sz="2000" b="0" i="1" smtClean="0">
                                  <a:latin typeface="Cambria Math" panose="02040503050406030204" pitchFamily="18" charset="0"/>
                                </a:rPr>
                                <m:t>𝐿</m:t>
                              </m:r>
                            </m:e>
                            <m:sub>
                              <m:r>
                                <a:rPr lang="en-US" sz="2000" b="0" i="1" smtClean="0">
                                  <a:latin typeface="Cambria Math" panose="02040503050406030204" pitchFamily="18" charset="0"/>
                                </a:rPr>
                                <m:t>𝑐𝑏</m:t>
                              </m:r>
                            </m:sub>
                          </m:sSub>
                        </m:num>
                        <m:den>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𝑐</m:t>
                              </m:r>
                            </m:sub>
                          </m:sSub>
                        </m:den>
                      </m:f>
                    </m:oMath>
                  </m:oMathPara>
                </a14:m>
                <a:endParaRPr lang="en-US" sz="2000" dirty="0"/>
              </a:p>
            </p:txBody>
          </p:sp>
        </mc:Choice>
        <mc:Fallback xmlns="">
          <p:sp>
            <p:nvSpPr>
              <p:cNvPr id="9" name="Rectangle 8"/>
              <p:cNvSpPr>
                <a:spLocks noRot="1" noChangeAspect="1" noMove="1" noResize="1" noEditPoints="1" noAdjustHandles="1" noChangeArrowheads="1" noChangeShapeType="1" noTextEdit="1"/>
              </p:cNvSpPr>
              <p:nvPr/>
            </p:nvSpPr>
            <p:spPr>
              <a:xfrm>
                <a:off x="3541785" y="1836764"/>
                <a:ext cx="2473819" cy="720454"/>
              </a:xfrm>
              <a:prstGeom prst="rect">
                <a:avLst/>
              </a:prstGeom>
              <a:blipFill>
                <a:blip r:embed="rId4"/>
                <a:stretch>
                  <a:fillRect/>
                </a:stretch>
              </a:blipFill>
            </p:spPr>
            <p:txBody>
              <a:bodyPr/>
              <a:lstStyle/>
              <a:p>
                <a:r>
                  <a:rPr lang="en-US">
                    <a:noFill/>
                  </a:rPr>
                  <a:t> </a:t>
                </a:r>
              </a:p>
            </p:txBody>
          </p:sp>
        </mc:Fallback>
      </mc:AlternateContent>
      <p:sp>
        <p:nvSpPr>
          <p:cNvPr id="10" name="TextBox 9"/>
          <p:cNvSpPr txBox="1"/>
          <p:nvPr/>
        </p:nvSpPr>
        <p:spPr>
          <a:xfrm>
            <a:off x="7903779" y="1848072"/>
            <a:ext cx="739305" cy="400110"/>
          </a:xfrm>
          <a:prstGeom prst="rect">
            <a:avLst/>
          </a:prstGeom>
          <a:noFill/>
        </p:spPr>
        <p:txBody>
          <a:bodyPr wrap="none" rtlCol="0">
            <a:spAutoFit/>
          </a:bodyPr>
          <a:lstStyle/>
          <a:p>
            <a:r>
              <a:rPr lang="en-US" sz="2000" dirty="0"/>
              <a:t>(133)</a:t>
            </a:r>
          </a:p>
        </p:txBody>
      </p:sp>
      <p:sp>
        <p:nvSpPr>
          <p:cNvPr id="5" name="Rectangle 4"/>
          <p:cNvSpPr/>
          <p:nvPr/>
        </p:nvSpPr>
        <p:spPr>
          <a:xfrm>
            <a:off x="152400" y="2489537"/>
            <a:ext cx="8839200" cy="1015663"/>
          </a:xfrm>
          <a:prstGeom prst="rect">
            <a:avLst/>
          </a:prstGeom>
        </p:spPr>
        <p:txBody>
          <a:bodyPr wrap="square">
            <a:spAutoFit/>
          </a:bodyPr>
          <a:lstStyle/>
          <a:p>
            <a:pPr algn="just"/>
            <a:r>
              <a:rPr lang="en-US" sz="2000" dirty="0">
                <a:solidFill>
                  <a:srgbClr val="000000"/>
                </a:solidFill>
              </a:rPr>
              <a:t>The units of these impedances will be in system Ohms. They must be converted to compensator volts. For the open delta connection, the potential transformer will transform the system line-to-line rated voltage down to 120 V.</a:t>
            </a:r>
            <a:endParaRPr lang="en-US" sz="2000" dirty="0">
              <a:solidFill>
                <a:srgbClr val="000000"/>
              </a:solidFill>
              <a:effectLst/>
            </a:endParaRPr>
          </a:p>
        </p:txBody>
      </p:sp>
      <p:sp>
        <p:nvSpPr>
          <p:cNvPr id="14"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34650484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96</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6" name="Title 1">
            <a:extLst>
              <a:ext uri="{FF2B5EF4-FFF2-40B4-BE49-F238E27FC236}">
                <a16:creationId xmlns:a16="http://schemas.microsoft.com/office/drawing/2014/main" id="{18640E67-6331-4BF5-AC06-47B8A86A166E}"/>
              </a:ext>
            </a:extLst>
          </p:cNvPr>
          <p:cNvSpPr>
            <a:spLocks noGrp="1"/>
          </p:cNvSpPr>
          <p:nvPr>
            <p:ph type="title"/>
          </p:nvPr>
        </p:nvSpPr>
        <p:spPr>
          <a:xfrm>
            <a:off x="3314700" y="2438400"/>
            <a:ext cx="3238500" cy="1143000"/>
          </a:xfrm>
        </p:spPr>
        <p:txBody>
          <a:bodyPr/>
          <a:lstStyle/>
          <a:p>
            <a:r>
              <a:rPr lang="en-US" sz="4400" dirty="0"/>
              <a:t>Thank You!</a:t>
            </a:r>
          </a:p>
        </p:txBody>
      </p:sp>
      <p:sp>
        <p:nvSpPr>
          <p:cNvPr id="7"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1558363182"/>
      </p:ext>
    </p:extLst>
  </p:cSld>
  <p:clrMapOvr>
    <a:masterClrMapping/>
  </p:clrMapOvr>
</p:sld>
</file>

<file path=ppt/theme/theme1.xml><?xml version="1.0" encoding="utf-8"?>
<a:theme xmlns:a="http://schemas.openxmlformats.org/drawingml/2006/main" name="PowerPoint">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Univers 67 CondensedBold"/>
        <a:ea typeface=""/>
        <a:cs typeface=""/>
      </a:majorFont>
      <a:minorFont>
        <a:latin typeface="Univers 67 Condensed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WithNumbers.pptx" id="{F63D41D4-50A6-4EA4-A031-DB6AD949EF4C}" vid="{750CBA8E-3DA3-4AF0-87FE-012A6A176D2A}"/>
    </a:ext>
  </a:extLst>
</a:theme>
</file>

<file path=ppt/theme/theme2.xml><?xml version="1.0" encoding="utf-8"?>
<a:theme xmlns:a="http://schemas.openxmlformats.org/drawingml/2006/main" name="1_PowerPoint">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Univers 67 CondensedBold"/>
        <a:ea typeface=""/>
        <a:cs typeface=""/>
      </a:majorFont>
      <a:minorFont>
        <a:latin typeface="Univers 67 Condensed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PowerPoint">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Univers 67 CondensedBold"/>
        <a:ea typeface=""/>
        <a:cs typeface=""/>
      </a:majorFont>
      <a:minorFont>
        <a:latin typeface="Univers 67 Condensed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Presentation-WithNumbers</Template>
  <TotalTime>213</TotalTime>
  <Words>16423</Words>
  <Application>Microsoft Office PowerPoint</Application>
  <PresentationFormat>On-screen Show (4:3)</PresentationFormat>
  <Paragraphs>1095</Paragraphs>
  <Slides>96</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96</vt:i4>
      </vt:variant>
    </vt:vector>
  </HeadingPairs>
  <TitlesOfParts>
    <vt:vector size="107" baseType="lpstr">
      <vt:lpstr>Geneva</vt:lpstr>
      <vt:lpstr>Univers 65</vt:lpstr>
      <vt:lpstr>Univers 67 CondensedBold</vt:lpstr>
      <vt:lpstr>Arial</vt:lpstr>
      <vt:lpstr>Calibri</vt:lpstr>
      <vt:lpstr>Cambria Math</vt:lpstr>
      <vt:lpstr>Courier New</vt:lpstr>
      <vt:lpstr>Times</vt:lpstr>
      <vt:lpstr>PowerPoint</vt:lpstr>
      <vt:lpstr>1_PowerPoint</vt:lpstr>
      <vt:lpstr>2_PowerPoint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ECpE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 Fankun [E CPE]</dc:creator>
  <cp:lastModifiedBy>Wang, Zhaoyu [E CPE]</cp:lastModifiedBy>
  <cp:revision>28</cp:revision>
  <dcterms:created xsi:type="dcterms:W3CDTF">2019-10-20T16:11:16Z</dcterms:created>
  <dcterms:modified xsi:type="dcterms:W3CDTF">2020-04-22T15:26:09Z</dcterms:modified>
</cp:coreProperties>
</file>